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51" r:id="rId1"/>
    <p:sldMasterId id="2147483684" r:id="rId2"/>
  </p:sldMasterIdLst>
  <p:notesMasterIdLst>
    <p:notesMasterId r:id="rId18"/>
  </p:notesMasterIdLst>
  <p:handoutMasterIdLst>
    <p:handoutMasterId r:id="rId19"/>
  </p:handoutMasterIdLst>
  <p:sldIdLst>
    <p:sldId id="470" r:id="rId3"/>
    <p:sldId id="474" r:id="rId4"/>
    <p:sldId id="475" r:id="rId5"/>
    <p:sldId id="476" r:id="rId6"/>
    <p:sldId id="477" r:id="rId7"/>
    <p:sldId id="478" r:id="rId8"/>
    <p:sldId id="479" r:id="rId9"/>
    <p:sldId id="480" r:id="rId10"/>
    <p:sldId id="481" r:id="rId11"/>
    <p:sldId id="482" r:id="rId12"/>
    <p:sldId id="483" r:id="rId13"/>
    <p:sldId id="484" r:id="rId14"/>
    <p:sldId id="485" r:id="rId15"/>
    <p:sldId id="486" r:id="rId16"/>
    <p:sldId id="488" r:id="rId17"/>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886">
          <p15:clr>
            <a:srgbClr val="A4A3A4"/>
          </p15:clr>
        </p15:guide>
        <p15:guide id="2" orient="horz" pos="3475">
          <p15:clr>
            <a:srgbClr val="A4A3A4"/>
          </p15:clr>
        </p15:guide>
        <p15:guide id="3" orient="horz" pos="3884">
          <p15:clr>
            <a:srgbClr val="A4A3A4"/>
          </p15:clr>
        </p15:guide>
        <p15:guide id="4" orient="horz" pos="2160">
          <p15:clr>
            <a:srgbClr val="A4A3A4"/>
          </p15:clr>
        </p15:guide>
        <p15:guide id="5" pos="2880">
          <p15:clr>
            <a:srgbClr val="A4A3A4"/>
          </p15:clr>
        </p15:guide>
        <p15:guide id="6" pos="5511">
          <p15:clr>
            <a:srgbClr val="A4A3A4"/>
          </p15:clr>
        </p15:guide>
        <p15:guide id="7" pos="249">
          <p15:clr>
            <a:srgbClr val="A4A3A4"/>
          </p15:clr>
        </p15:guide>
        <p15:guide id="8" pos="521">
          <p15:clr>
            <a:srgbClr val="A4A3A4"/>
          </p15:clr>
        </p15:guide>
        <p15:guide id="9" pos="5239">
          <p15:clr>
            <a:srgbClr val="A4A3A4"/>
          </p15:clr>
        </p15:guide>
        <p15:guide id="10" pos="3152">
          <p15:clr>
            <a:srgbClr val="A4A3A4"/>
          </p15:clr>
        </p15:guide>
      </p15:sldGuideLst>
    </p:ext>
    <p:ext uri="{2D200454-40CA-4A62-9FC3-DE9A4176ACB9}">
      <p15:notesGuideLst xmlns:p15="http://schemas.microsoft.com/office/powerpoint/2012/main" xmlns="">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D523B"/>
    <a:srgbClr val="FF6600"/>
    <a:srgbClr val="FF0000"/>
    <a:srgbClr val="FF00FF"/>
    <a:srgbClr val="CC0000"/>
    <a:srgbClr val="CC0099"/>
    <a:srgbClr val="FF99FF"/>
    <a:srgbClr val="333399"/>
    <a:srgbClr val="6600CC"/>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929F9F4-4A8F-4326-A1B4-22849713DDAB}" styleName="Style foncé 1 - Accentuation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AF606853-7671-496A-8E4F-DF71F8EC918B}" styleName="Style foncé 1 - Accentuation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37CE84F3-28C3-443E-9E96-99CF82512B78}" styleName="Style foncé 1 - Accentuation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8FD4443E-F989-4FC4-A0C8-D5A2AF1F390B}" styleName="Style foncé 1 - Accentuation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125E5076-3810-47DD-B79F-674D7AD40C01}" styleName="Style foncé 1 - Accentuation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8034E78-7F5D-4C2E-B375-FC64B27BC917}" styleName="Style foncé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93296810-A885-4BE3-A3E7-6D5BEEA58F35}" styleName="Style moyen 2 - Accentuation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1E4AEA4-8DFA-4A89-87EB-49C32662AFE0}" styleName="Style moyen 2 - Accentuatio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Style moyen 2 - Accentuation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634" autoAdjust="0"/>
    <p:restoredTop sz="94576" autoAdjust="0"/>
  </p:normalViewPr>
  <p:slideViewPr>
    <p:cSldViewPr>
      <p:cViewPr>
        <p:scale>
          <a:sx n="70" d="100"/>
          <a:sy n="70" d="100"/>
        </p:scale>
        <p:origin x="-1584" y="-96"/>
      </p:cViewPr>
      <p:guideLst>
        <p:guide orient="horz" pos="2886"/>
        <p:guide orient="horz" pos="3475"/>
        <p:guide orient="horz" pos="3884"/>
        <p:guide orient="horz" pos="2160"/>
        <p:guide pos="2880"/>
        <p:guide pos="5511"/>
        <p:guide pos="249"/>
        <p:guide pos="521"/>
        <p:guide pos="5239"/>
        <p:guide pos="3152"/>
      </p:guideLst>
    </p:cSldViewPr>
  </p:slideViewPr>
  <p:notesTextViewPr>
    <p:cViewPr>
      <p:scale>
        <a:sx n="1" d="1"/>
        <a:sy n="1" d="1"/>
      </p:scale>
      <p:origin x="0" y="0"/>
    </p:cViewPr>
  </p:notesTextViewPr>
  <p:sorterViewPr>
    <p:cViewPr>
      <p:scale>
        <a:sx n="66" d="100"/>
        <a:sy n="66" d="100"/>
      </p:scale>
      <p:origin x="0" y="0"/>
    </p:cViewPr>
  </p:sorterViewPr>
  <p:notesViewPr>
    <p:cSldViewPr>
      <p:cViewPr varScale="1">
        <p:scale>
          <a:sx n="55" d="100"/>
          <a:sy n="55" d="100"/>
        </p:scale>
        <p:origin x="-1176"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handoutMaster" Target="handoutMasters/handout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Espace réservé de la date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EA33B4B9-AFB0-43EB-82AF-ED70AC262E4F}" type="datetimeFigureOut">
              <a:rPr lang="en-US" smtClean="0"/>
              <a:pPr/>
              <a:t>3/11/2016</a:t>
            </a:fld>
            <a:endParaRPr lang="en-US"/>
          </a:p>
        </p:txBody>
      </p:sp>
      <p:sp>
        <p:nvSpPr>
          <p:cNvPr id="4" name="Espace réservé du pied de page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Espace réservé du numéro de diapositive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C6472C8F-9949-4688-BFEB-F813D79CFC0A}" type="slidenum">
              <a:rPr lang="en-US" smtClean="0"/>
              <a:pPr/>
              <a:t>‹#›</a:t>
            </a:fld>
            <a:endParaRPr lang="en-US"/>
          </a:p>
        </p:txBody>
      </p:sp>
    </p:spTree>
    <p:extLst>
      <p:ext uri="{BB962C8B-B14F-4D97-AF65-F5344CB8AC3E}">
        <p14:creationId xmlns:p14="http://schemas.microsoft.com/office/powerpoint/2010/main" val="179299269"/>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D31E77A-DD07-4A76-801D-B4BF4990C412}" type="datetimeFigureOut">
              <a:rPr lang="en-US" smtClean="0"/>
              <a:pPr/>
              <a:t>3/11/2016</a:t>
            </a:fld>
            <a:endParaRPr lang="en-US"/>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CA3AB2B-189A-4C92-A457-C6A3833631A7}" type="slidenum">
              <a:rPr lang="en-US" smtClean="0"/>
              <a:pPr/>
              <a:t>‹#›</a:t>
            </a:fld>
            <a:endParaRPr lang="en-US"/>
          </a:p>
        </p:txBody>
      </p:sp>
    </p:spTree>
    <p:extLst>
      <p:ext uri="{BB962C8B-B14F-4D97-AF65-F5344CB8AC3E}">
        <p14:creationId xmlns:p14="http://schemas.microsoft.com/office/powerpoint/2010/main" val="2753898374"/>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print"/>
          <a:srcRect/>
          <a:stretch>
            <a:fillRect t="-4000" b="-4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827087" y="2928934"/>
            <a:ext cx="7489825" cy="1000131"/>
          </a:xfrm>
        </p:spPr>
        <p:txBody>
          <a:bodyPr>
            <a:noAutofit/>
          </a:bodyPr>
          <a:lstStyle>
            <a:lvl1pPr>
              <a:defRPr sz="4000" b="1" cap="all" baseline="0">
                <a:solidFill>
                  <a:schemeClr val="bg1"/>
                </a:solidFill>
                <a:effectLst>
                  <a:outerShdw blurRad="38100" dist="38100" dir="2700000" algn="tl">
                    <a:srgbClr val="000000">
                      <a:alpha val="43137"/>
                    </a:srgbClr>
                  </a:outerShdw>
                </a:effectLst>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815569" y="4295773"/>
            <a:ext cx="7501344" cy="571504"/>
          </a:xfrm>
        </p:spPr>
        <p:txBody>
          <a:bodyPr anchor="ctr">
            <a:noAutofit/>
          </a:bodyPr>
          <a:lstStyle>
            <a:lvl1pPr marL="0" indent="0" algn="ctr">
              <a:buNone/>
              <a:defRPr sz="160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t="-4000" b="-4000"/>
          </a:stretch>
        </a:blipFill>
        <a:effectLst/>
      </p:bgPr>
    </p:bg>
    <p:spTree>
      <p:nvGrpSpPr>
        <p:cNvPr id="1" name=""/>
        <p:cNvGrpSpPr/>
        <p:nvPr/>
      </p:nvGrpSpPr>
      <p:grpSpPr>
        <a:xfrm>
          <a:off x="0" y="0"/>
          <a:ext cx="0" cy="0"/>
          <a:chOff x="0" y="0"/>
          <a:chExt cx="0" cy="0"/>
        </a:xfrm>
      </p:grpSpPr>
      <p:sp>
        <p:nvSpPr>
          <p:cNvPr id="96" name="Content Placeholder 2"/>
          <p:cNvSpPr>
            <a:spLocks noGrp="1"/>
          </p:cNvSpPr>
          <p:nvPr>
            <p:ph idx="1"/>
          </p:nvPr>
        </p:nvSpPr>
        <p:spPr>
          <a:xfrm>
            <a:off x="1714480" y="1700213"/>
            <a:ext cx="6602434" cy="4321175"/>
          </a:xfrm>
          <a:solidFill>
            <a:schemeClr val="bg1"/>
          </a:solidFill>
        </p:spPr>
        <p:txBody>
          <a:bodyPr>
            <a:normAutofit/>
          </a:bodyPr>
          <a:lstStyle>
            <a:lvl1pPr>
              <a:defRPr sz="2400">
                <a:solidFill>
                  <a:schemeClr val="tx1"/>
                </a:solidFill>
              </a:defRPr>
            </a:lvl1pPr>
            <a:lvl2pPr>
              <a:defRPr sz="2000">
                <a:solidFill>
                  <a:schemeClr val="tx1"/>
                </a:solidFill>
              </a:defRPr>
            </a:lvl2pPr>
            <a:lvl3pPr>
              <a:defRPr sz="1800">
                <a:solidFill>
                  <a:schemeClr val="tx1"/>
                </a:solidFill>
              </a:defRPr>
            </a:lvl3pPr>
            <a:lvl4pPr>
              <a:defRPr sz="1600">
                <a:solidFill>
                  <a:schemeClr val="tx1"/>
                </a:solidFill>
              </a:defRPr>
            </a:lvl4pPr>
            <a:lvl5pPr>
              <a:defRPr sz="1600">
                <a:solidFill>
                  <a:schemeClr val="tx1"/>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97" name="Title 1"/>
          <p:cNvSpPr>
            <a:spLocks noGrp="1"/>
          </p:cNvSpPr>
          <p:nvPr>
            <p:ph type="title"/>
          </p:nvPr>
        </p:nvSpPr>
        <p:spPr>
          <a:xfrm>
            <a:off x="1714480" y="857232"/>
            <a:ext cx="6602432" cy="857232"/>
          </a:xfrm>
        </p:spPr>
        <p:txBody>
          <a:bodyPr>
            <a:normAutofit/>
          </a:bodyPr>
          <a:lstStyle>
            <a:lvl1pPr>
              <a:defRPr sz="3600" cap="small" baseline="0">
                <a:solidFill>
                  <a:schemeClr val="tx1"/>
                </a:solidFill>
              </a:defRPr>
            </a:lvl1pPr>
          </a:lstStyle>
          <a:p>
            <a:r>
              <a:rPr lang="en-US" dirty="0" smtClean="0"/>
              <a:t>Click to edit Master title style</a:t>
            </a:r>
            <a:endParaRPr lang="en-US" dirty="0"/>
          </a:p>
        </p:txBody>
      </p:sp>
      <p:sp>
        <p:nvSpPr>
          <p:cNvPr id="95" name="Slide Number Placeholder 94"/>
          <p:cNvSpPr>
            <a:spLocks noGrp="1"/>
          </p:cNvSpPr>
          <p:nvPr>
            <p:ph type="sldNum" sz="quarter" idx="11"/>
          </p:nvPr>
        </p:nvSpPr>
        <p:spPr>
          <a:xfrm>
            <a:off x="7759711" y="6356350"/>
            <a:ext cx="1114404" cy="365125"/>
          </a:xfrm>
        </p:spPr>
        <p:txBody>
          <a:bodyPr/>
          <a:lstStyle>
            <a:lvl1pPr>
              <a:defRPr>
                <a:solidFill>
                  <a:schemeClr val="accent1">
                    <a:lumMod val="75000"/>
                  </a:schemeClr>
                </a:solidFill>
              </a:defRPr>
            </a:lvl1pPr>
          </a:lstStyle>
          <a:p>
            <a:fld id="{13CD679E-4CBD-4596-90B1-4D5738995340}" type="slidenum">
              <a:rPr lang="en-US" smtClean="0"/>
              <a:pPr/>
              <a:t>‹#›</a:t>
            </a:fld>
            <a:endParaRPr lang="en-US" dirty="0"/>
          </a:p>
        </p:txBody>
      </p:sp>
      <p:sp>
        <p:nvSpPr>
          <p:cNvPr id="98" name="Footer Placeholder 97"/>
          <p:cNvSpPr>
            <a:spLocks noGrp="1"/>
          </p:cNvSpPr>
          <p:nvPr>
            <p:ph type="ftr" sz="quarter" idx="12"/>
          </p:nvPr>
        </p:nvSpPr>
        <p:spPr>
          <a:xfrm>
            <a:off x="3556000" y="6356350"/>
            <a:ext cx="2895600" cy="365125"/>
          </a:xfrm>
        </p:spPr>
        <p:txBody>
          <a:bodyPr/>
          <a:lstStyle>
            <a:lvl1pPr>
              <a:defRPr>
                <a:solidFill>
                  <a:schemeClr val="accent1">
                    <a:lumMod val="75000"/>
                  </a:schemeClr>
                </a:solidFill>
              </a:defRPr>
            </a:lvl1pPr>
          </a:lstStyle>
          <a:p>
            <a:r>
              <a:rPr lang="en-US" smtClean="0"/>
              <a:t>Your Footer Goes Here</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6799209-1D57-4852-A270-9062740836F5}" type="datetimeFigureOut">
              <a:rPr lang="fr-FR" smtClean="0"/>
              <a:pPr/>
              <a:t>11/03/2016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3CD679E-4CBD-4596-90B1-4D5738995340}"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6799209-1D57-4852-A270-9062740836F5}" type="datetimeFigureOut">
              <a:rPr lang="fr-FR" smtClean="0"/>
              <a:pPr/>
              <a:t>11/03/2016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3CD679E-4CBD-4596-90B1-4D5738995340}"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6799209-1D57-4852-A270-9062740836F5}" type="datetimeFigureOut">
              <a:rPr lang="fr-FR" smtClean="0"/>
              <a:pPr/>
              <a:t>11/03/2016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3CD679E-4CBD-4596-90B1-4D5738995340}"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6799209-1D57-4852-A270-9062740836F5}" type="datetimeFigureOut">
              <a:rPr lang="fr-FR" smtClean="0"/>
              <a:pPr/>
              <a:t>11/03/2016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3CD679E-4CBD-4596-90B1-4D5738995340}"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6799209-1D57-4852-A270-9062740836F5}" type="datetimeFigureOut">
              <a:rPr lang="fr-FR" smtClean="0"/>
              <a:pPr/>
              <a:t>11/03/2016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3CD679E-4CBD-4596-90B1-4D5738995340}"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6799209-1D57-4852-A270-9062740836F5}" type="datetimeFigureOut">
              <a:rPr lang="fr-FR" smtClean="0"/>
              <a:pPr/>
              <a:t>11/03/2016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3CD679E-4CBD-4596-90B1-4D5738995340}"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6799209-1D57-4852-A270-9062740836F5}" type="datetimeFigureOut">
              <a:rPr lang="fr-FR" smtClean="0"/>
              <a:pPr/>
              <a:t>11/03/2016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3CD679E-4CBD-4596-90B1-4D5738995340}"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6799209-1D57-4852-A270-9062740836F5}" type="datetimeFigureOut">
              <a:rPr lang="fr-FR" smtClean="0"/>
              <a:pPr/>
              <a:t>11/03/2016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3CD679E-4CBD-4596-90B1-4D5738995340}"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6799209-1D57-4852-A270-9062740836F5}" type="datetimeFigureOut">
              <a:rPr lang="fr-FR" smtClean="0"/>
              <a:pPr/>
              <a:t>11/03/2016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3CD679E-4CBD-4596-90B1-4D5738995340}"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6799209-1D57-4852-A270-9062740836F5}" type="datetimeFigureOut">
              <a:rPr lang="fr-FR" smtClean="0"/>
              <a:pPr/>
              <a:t>11/03/2016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3CD679E-4CBD-4596-90B1-4D5738995340}" type="slidenum">
              <a:rPr lang="en-US" smtClean="0"/>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r>
              <a:rPr lang="en-US" smtClean="0">
                <a:solidFill>
                  <a:prstClr val="black">
                    <a:tint val="75000"/>
                  </a:prstClr>
                </a:solidFill>
              </a:rPr>
              <a:t>Your Date Here</a:t>
            </a:r>
            <a:endParaRPr lang="en-US">
              <a:solidFill>
                <a:prstClr val="black">
                  <a:tint val="75000"/>
                </a:prstClr>
              </a:solidFill>
            </a:endParaRPr>
          </a:p>
        </p:txBody>
      </p:sp>
      <p:sp>
        <p:nvSpPr>
          <p:cNvPr id="3" name="Espace réservé du pied de page 2"/>
          <p:cNvSpPr>
            <a:spLocks noGrp="1"/>
          </p:cNvSpPr>
          <p:nvPr>
            <p:ph type="ftr" sz="quarter" idx="11"/>
          </p:nvPr>
        </p:nvSpPr>
        <p:spPr/>
        <p:txBody>
          <a:bodyPr/>
          <a:lstStyle/>
          <a:p>
            <a:r>
              <a:rPr lang="en-US" smtClean="0">
                <a:solidFill>
                  <a:prstClr val="black">
                    <a:tint val="75000"/>
                  </a:prstClr>
                </a:solidFill>
              </a:rPr>
              <a:t>Your Footer Here</a:t>
            </a:r>
            <a:endParaRPr lang="en-US">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D44786E5-36B4-4750-9BD9-353AA4FBC16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997929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Diapositive de titre">
    <p:spTree>
      <p:nvGrpSpPr>
        <p:cNvPr id="1" name=""/>
        <p:cNvGrpSpPr/>
        <p:nvPr/>
      </p:nvGrpSpPr>
      <p:grpSpPr>
        <a:xfrm>
          <a:off x="0" y="0"/>
          <a:ext cx="0" cy="0"/>
          <a:chOff x="0" y="0"/>
          <a:chExt cx="0" cy="0"/>
        </a:xfrm>
      </p:grpSpPr>
      <p:sp>
        <p:nvSpPr>
          <p:cNvPr id="3" name="Sous-titre 2"/>
          <p:cNvSpPr>
            <a:spLocks noGrp="1"/>
          </p:cNvSpPr>
          <p:nvPr>
            <p:ph type="subTitle" idx="1"/>
          </p:nvPr>
        </p:nvSpPr>
        <p:spPr>
          <a:xfrm>
            <a:off x="2915816" y="620688"/>
            <a:ext cx="5770984" cy="288032"/>
          </a:xfrm>
        </p:spPr>
        <p:txBody>
          <a:bodyPr anchor="ctr">
            <a:noAutofit/>
          </a:bodyPr>
          <a:lstStyle>
            <a:lvl1pPr marL="0" indent="0" algn="r">
              <a:buNone/>
              <a:defRPr sz="1600" cap="small" baseline="0">
                <a:solidFill>
                  <a:srgbClr val="1D263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dirty="0" smtClean="0"/>
              <a:t>Modifiez le style des sous-titres du masque</a:t>
            </a:r>
            <a:endParaRPr lang="en-US" dirty="0"/>
          </a:p>
        </p:txBody>
      </p:sp>
      <p:sp>
        <p:nvSpPr>
          <p:cNvPr id="7" name="Espace réservé du titre 1"/>
          <p:cNvSpPr>
            <a:spLocks noGrp="1"/>
          </p:cNvSpPr>
          <p:nvPr>
            <p:ph type="title"/>
          </p:nvPr>
        </p:nvSpPr>
        <p:spPr>
          <a:xfrm>
            <a:off x="2915816" y="3076"/>
            <a:ext cx="5770984" cy="617612"/>
          </a:xfrm>
          <a:prstGeom prst="rect">
            <a:avLst/>
          </a:prstGeom>
        </p:spPr>
        <p:txBody>
          <a:bodyPr vert="horz" lIns="91440" tIns="45720" rIns="91440" bIns="45720" rtlCol="0" anchor="ctr">
            <a:normAutofit/>
          </a:bodyPr>
          <a:lstStyle>
            <a:lvl1pPr>
              <a:defRPr>
                <a:solidFill>
                  <a:schemeClr val="bg1"/>
                </a:solidFill>
              </a:defRPr>
            </a:lvl1pPr>
          </a:lstStyle>
          <a:p>
            <a:r>
              <a:rPr lang="fr-FR" dirty="0" smtClean="0"/>
              <a:t>Modifiez le style du titre</a:t>
            </a:r>
            <a:endParaRPr lang="en-US" dirty="0"/>
          </a:p>
        </p:txBody>
      </p:sp>
    </p:spTree>
    <p:extLst>
      <p:ext uri="{BB962C8B-B14F-4D97-AF65-F5344CB8AC3E}">
        <p14:creationId xmlns:p14="http://schemas.microsoft.com/office/powerpoint/2010/main" val="2384622314"/>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799209-1D57-4852-A270-9062740836F5}" type="datetimeFigureOut">
              <a:rPr lang="fr-FR" smtClean="0"/>
              <a:pPr/>
              <a:t>11/03/2016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CD679E-4CBD-4596-90B1-4D5738995340}" type="slidenum">
              <a:rPr lang="en-US" smtClean="0"/>
              <a:pPr/>
              <a:t>‹#›</a:t>
            </a:fld>
            <a:endParaRPr lang="en-US"/>
          </a:p>
        </p:txBody>
      </p:sp>
      <p:sp>
        <p:nvSpPr>
          <p:cNvPr id="7" name="Rectangle 6"/>
          <p:cNvSpPr/>
          <p:nvPr userDrawn="1"/>
        </p:nvSpPr>
        <p:spPr>
          <a:xfrm rot="5400000">
            <a:off x="8473620" y="5799923"/>
            <a:ext cx="1839158" cy="276999"/>
          </a:xfrm>
          <a:prstGeom prst="rect">
            <a:avLst/>
          </a:prstGeom>
        </p:spPr>
        <p:txBody>
          <a:bodyPr wrap="none">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200" dirty="0">
                <a:solidFill>
                  <a:prstClr val="black"/>
                </a:solidFill>
              </a:rPr>
              <a:t>© Copyright Showeet.com</a:t>
            </a:r>
          </a:p>
        </p:txBody>
      </p:sp>
    </p:spTree>
  </p:cSld>
  <p:clrMap bg1="lt1" tx1="dk1" bg2="lt2" tx2="dk2" accent1="accent1" accent2="accent2" accent3="accent3" accent4="accent4" accent5="accent5" accent6="accent6" hlink="hlink" folHlink="folHlink"/>
  <p:sldLayoutIdLst>
    <p:sldLayoutId id="2147483752" r:id="rId1"/>
    <p:sldLayoutId id="2147483753" r:id="rId2"/>
    <p:sldLayoutId id="2147483764" r:id="rId3"/>
    <p:sldLayoutId id="2147483754" r:id="rId4"/>
    <p:sldLayoutId id="2147483755" r:id="rId5"/>
    <p:sldLayoutId id="2147483756" r:id="rId6"/>
    <p:sldLayoutId id="2147483757" r:id="rId7"/>
    <p:sldLayoutId id="2147483758" r:id="rId8"/>
    <p:sldLayoutId id="2147483759" r:id="rId9"/>
    <p:sldLayoutId id="2147483760" r:id="rId10"/>
    <p:sldLayoutId id="2147483761" r:id="rId11"/>
    <p:sldLayoutId id="2147483762"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fr-FR" dirty="0"/>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solidFill>
                  <a:prstClr val="black">
                    <a:tint val="75000"/>
                  </a:prstClr>
                </a:solidFill>
              </a:rPr>
              <a:t>Your Date Here</a:t>
            </a:r>
            <a:endParaRPr lang="en-US">
              <a:solidFill>
                <a:prstClr val="black">
                  <a:tint val="75000"/>
                </a:prstClr>
              </a:solidFill>
            </a:endParaRP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mtClean="0">
                <a:solidFill>
                  <a:prstClr val="black">
                    <a:tint val="75000"/>
                  </a:prstClr>
                </a:solidFill>
              </a:rPr>
              <a:t>Your Footer Here</a:t>
            </a:r>
            <a:endParaRPr lang="en-US" dirty="0">
              <a:solidFill>
                <a:prstClr val="black">
                  <a:tint val="75000"/>
                </a:prstClr>
              </a:solidFill>
            </a:endParaRP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44786E5-36B4-4750-9BD9-353AA4FBC168}" type="slidenum">
              <a:rPr lang="en-US" smtClean="0">
                <a:solidFill>
                  <a:prstClr val="black">
                    <a:tint val="75000"/>
                  </a:prstClr>
                </a:solidFill>
              </a:rPr>
              <a:pPr/>
              <a:t>‹#›</a:t>
            </a:fld>
            <a:endParaRPr lang="en-US">
              <a:solidFill>
                <a:prstClr val="black">
                  <a:tint val="75000"/>
                </a:prstClr>
              </a:solidFill>
            </a:endParaRPr>
          </a:p>
        </p:txBody>
      </p:sp>
      <p:sp>
        <p:nvSpPr>
          <p:cNvPr id="8" name="Rectangle 7"/>
          <p:cNvSpPr/>
          <p:nvPr/>
        </p:nvSpPr>
        <p:spPr>
          <a:xfrm rot="5400000">
            <a:off x="8473620" y="5799923"/>
            <a:ext cx="1839158" cy="276999"/>
          </a:xfrm>
          <a:prstGeom prst="rect">
            <a:avLst/>
          </a:prstGeom>
        </p:spPr>
        <p:txBody>
          <a:bodyPr wrap="none">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200" dirty="0">
                <a:solidFill>
                  <a:prstClr val="black"/>
                </a:solidFill>
              </a:rPr>
              <a:t>© Copyright Showeet.com</a:t>
            </a:r>
          </a:p>
        </p:txBody>
      </p:sp>
    </p:spTree>
    <p:extLst>
      <p:ext uri="{BB962C8B-B14F-4D97-AF65-F5344CB8AC3E}">
        <p14:creationId xmlns:p14="http://schemas.microsoft.com/office/powerpoint/2010/main" val="754927796"/>
      </p:ext>
    </p:extLst>
  </p:cSld>
  <p:clrMap bg1="lt1" tx1="dk1" bg2="lt2" tx2="dk2" accent1="accent1" accent2="accent2" accent3="accent3" accent4="accent4" accent5="accent5" accent6="accent6" hlink="hlink" folHlink="folHlink"/>
  <p:sldLayoutIdLst>
    <p:sldLayoutId id="2147483687" r:id="rId1"/>
    <p:sldLayoutId id="2147483688" r:id="rId2"/>
  </p:sldLayoutIdLst>
  <p:hf sldNum="0" hd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4.png"/><Relationship Id="rId1" Type="http://schemas.openxmlformats.org/officeDocument/2006/relationships/slideLayout" Target="../slideLayouts/slideLayout2.xml"/><Relationship Id="rId4" Type="http://schemas.microsoft.com/office/2007/relationships/hdphoto" Target="../media/hdphoto1.wdp"/></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6.png"/><Relationship Id="rId1" Type="http://schemas.openxmlformats.org/officeDocument/2006/relationships/slideLayout" Target="../slideLayouts/slideLayout2.xml"/><Relationship Id="rId4" Type="http://schemas.microsoft.com/office/2007/relationships/hdphoto" Target="../media/hdphoto2.wdp"/></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4000" b="-4000"/>
          </a:stretch>
        </a:blipFill>
        <a:effectLst/>
      </p:bgPr>
    </p:bg>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ru-RU" dirty="0" smtClean="0"/>
              <a:t/>
            </a:r>
            <a:br>
              <a:rPr lang="ru-RU" dirty="0" smtClean="0"/>
            </a:br>
            <a:r>
              <a:rPr lang="ru-RU" dirty="0">
                <a:effectLst/>
              </a:rPr>
              <a:t>Модели оценки доходности банков на базе структуры панельных данных </a:t>
            </a:r>
            <a:r>
              <a:rPr lang="ru-RU" dirty="0" smtClean="0">
                <a:effectLst/>
              </a:rPr>
              <a:t> </a:t>
            </a:r>
            <a:endParaRPr lang="en-US" dirty="0"/>
          </a:p>
        </p:txBody>
      </p:sp>
      <p:sp>
        <p:nvSpPr>
          <p:cNvPr id="9" name="Rectangle 8"/>
          <p:cNvSpPr/>
          <p:nvPr/>
        </p:nvSpPr>
        <p:spPr>
          <a:xfrm>
            <a:off x="3347864" y="5712789"/>
            <a:ext cx="2664296" cy="1061829"/>
          </a:xfrm>
          <a:prstGeom prst="rect">
            <a:avLst/>
          </a:prstGeom>
        </p:spPr>
        <p:txBody>
          <a:bodyPr wrap="square" anchor="ctr">
            <a:spAutoFit/>
          </a:bodyPr>
          <a:lstStyle/>
          <a:p>
            <a:pPr algn="ctr"/>
            <a:r>
              <a:rPr lang="ru-RU" sz="21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Диденко </a:t>
            </a:r>
            <a:r>
              <a:rPr lang="ru-RU" sz="21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Анастасия</a:t>
            </a:r>
            <a:endParaRPr lang="ru-RU" sz="21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a:p>
            <a:pPr algn="ctr"/>
            <a:r>
              <a:rPr lang="ru-RU" sz="21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3 курс, ЭИ,</a:t>
            </a:r>
          </a:p>
          <a:p>
            <a:pPr algn="ctr"/>
            <a:r>
              <a:rPr lang="ru-RU" sz="21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6.04.04.13.01</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4000" b="-4000"/>
          </a:stretch>
        </a:blipFill>
        <a:effectLst/>
      </p:bgPr>
    </p:bg>
    <p:spTree>
      <p:nvGrpSpPr>
        <p:cNvPr id="1" name=""/>
        <p:cNvGrpSpPr/>
        <p:nvPr/>
      </p:nvGrpSpPr>
      <p:grpSpPr>
        <a:xfrm>
          <a:off x="0" y="0"/>
          <a:ext cx="0" cy="0"/>
          <a:chOff x="0" y="0"/>
          <a:chExt cx="0" cy="0"/>
        </a:xfrm>
      </p:grpSpPr>
      <p:sp>
        <p:nvSpPr>
          <p:cNvPr id="2" name="Content Placeholder 1"/>
          <p:cNvSpPr>
            <a:spLocks noGrp="1"/>
          </p:cNvSpPr>
          <p:nvPr>
            <p:ph idx="1"/>
          </p:nvPr>
        </p:nvSpPr>
        <p:spPr>
          <a:xfrm>
            <a:off x="1475656" y="1124744"/>
            <a:ext cx="7523035" cy="4321175"/>
          </a:xfrm>
        </p:spPr>
        <p:txBody>
          <a:bodyPr>
            <a:noAutofit/>
          </a:bodyPr>
          <a:lstStyle/>
          <a:p>
            <a:r>
              <a:rPr lang="ru-RU" sz="2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Цель </a:t>
            </a:r>
            <a:r>
              <a:rPr lang="ru-RU" sz="28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работы </a:t>
            </a:r>
            <a:r>
              <a:rPr lang="ru-RU" dirty="0" smtClean="0"/>
              <a:t>– построение моделей оценки доходности банков Украины на базе структуры панельных данных.</a:t>
            </a:r>
            <a:endParaRPr lang="ru-RU" dirty="0"/>
          </a:p>
          <a:p>
            <a:r>
              <a:rPr lang="ru-RU" sz="2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Объект </a:t>
            </a:r>
            <a:r>
              <a:rPr lang="ru-RU" sz="28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работы </a:t>
            </a:r>
            <a:r>
              <a:rPr lang="ru-RU" dirty="0" smtClean="0"/>
              <a:t>- </a:t>
            </a:r>
            <a:r>
              <a:rPr lang="ru-RU" dirty="0"/>
              <a:t>кредитные процессы, осуществляемые в банках.</a:t>
            </a:r>
          </a:p>
          <a:p>
            <a:r>
              <a:rPr lang="ru-RU" sz="2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Предмет </a:t>
            </a:r>
            <a:r>
              <a:rPr lang="ru-RU" sz="28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работы </a:t>
            </a:r>
            <a:r>
              <a:rPr lang="ru-RU" dirty="0"/>
              <a:t>можно считать методы эконометрического анализа кредитного </a:t>
            </a:r>
            <a:r>
              <a:rPr lang="ru-RU" dirty="0" smtClean="0"/>
              <a:t>портфеля - </a:t>
            </a:r>
            <a:r>
              <a:rPr lang="ru-RU" dirty="0"/>
              <a:t>финансового показателя деятельности банков Украины. </a:t>
            </a:r>
          </a:p>
          <a:p>
            <a:r>
              <a:rPr lang="ru-RU" dirty="0"/>
              <a:t>Для обработки исходных данных использовались пакеты прикладных программ «</a:t>
            </a:r>
            <a:r>
              <a:rPr lang="en-US" dirty="0" err="1"/>
              <a:t>EViews</a:t>
            </a:r>
            <a:r>
              <a:rPr lang="ru-RU" dirty="0"/>
              <a:t>», «</a:t>
            </a:r>
            <a:r>
              <a:rPr lang="en-US" dirty="0"/>
              <a:t>Microsoft Excel</a:t>
            </a:r>
            <a:r>
              <a:rPr lang="ru-RU" dirty="0" smtClean="0"/>
              <a:t>».</a:t>
            </a:r>
            <a:r>
              <a:rPr lang="ru-RU" dirty="0"/>
              <a:t> </a:t>
            </a:r>
          </a:p>
          <a:p>
            <a:pPr marL="0" indent="0">
              <a:spcBef>
                <a:spcPts val="1000"/>
              </a:spcBef>
              <a:buNone/>
            </a:pPr>
            <a:endParaRPr lang="en-US" dirty="0">
              <a:latin typeface="Verdana" charset="0"/>
              <a:ea typeface="Verdana" charset="0"/>
              <a:cs typeface="Verdana" charset="0"/>
              <a:sym typeface="Verdana" charset="0"/>
            </a:endParaRPr>
          </a:p>
        </p:txBody>
      </p:sp>
      <p:sp>
        <p:nvSpPr>
          <p:cNvPr id="4" name="Slide Number Placeholder 3"/>
          <p:cNvSpPr>
            <a:spLocks noGrp="1"/>
          </p:cNvSpPr>
          <p:nvPr>
            <p:ph type="sldNum" sz="quarter" idx="11"/>
          </p:nvPr>
        </p:nvSpPr>
        <p:spPr/>
        <p:txBody>
          <a:bodyPr/>
          <a:lstStyle/>
          <a:p>
            <a:fld id="{13CD679E-4CBD-4596-90B1-4D5738995340}" type="slidenum">
              <a:rPr lang="en-US" smtClean="0"/>
              <a:pPr/>
              <a:t>2</a:t>
            </a:fld>
            <a:endParaRPr lang="en-US" dirty="0"/>
          </a:p>
        </p:txBody>
      </p:sp>
      <p:sp>
        <p:nvSpPr>
          <p:cNvPr id="5" name="Footer Placeholder 4"/>
          <p:cNvSpPr>
            <a:spLocks noGrp="1"/>
          </p:cNvSpPr>
          <p:nvPr>
            <p:ph type="ftr" sz="quarter" idx="12"/>
          </p:nvPr>
        </p:nvSpPr>
        <p:spPr/>
        <p:txBody>
          <a:bodyPr/>
          <a:lstStyle/>
          <a:p>
            <a:r>
              <a:rPr lang="en-US" smtClean="0"/>
              <a:t>Your Footer Goes Here</a:t>
            </a: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1403648" y="1340768"/>
            <a:ext cx="7416824" cy="5256584"/>
          </a:xfrm>
        </p:spPr>
        <p:txBody>
          <a:bodyPr>
            <a:normAutofit fontScale="92500"/>
          </a:bodyPr>
          <a:lstStyle/>
          <a:p>
            <a:pPr marL="0" indent="531813"/>
            <a:r>
              <a:rPr lang="ru-RU" dirty="0"/>
              <a:t>В современных условиях, когда экономика испытывает кризис, большую роль в этом процессе играет анализ финансовых результатов деятельности банков. Резкие изменения или негативные тенденции касательно тех или иных финансовых показателей деятельности банков могут вызвать серьезные последствия как в банковском секторе, так и в во всей банковской системе.</a:t>
            </a:r>
          </a:p>
          <a:p>
            <a:pPr marL="531813" indent="450850" fontAlgn="base"/>
            <a:r>
              <a:rPr lang="ru-RU" dirty="0"/>
              <a:t>Анализ и оценка своего кредитного рейтинга, определение финансовых показателей, которые могут положительно влиять на уровень кредитоспособности, благодаря которым банки могут получить дополнительные денежные средства, что могут быть направлены на обеспечение его финансового развития, является актуальным вопросом на сегодня</a:t>
            </a:r>
            <a:r>
              <a:rPr lang="ru-RU" dirty="0" smtClean="0"/>
              <a:t>.</a:t>
            </a:r>
            <a:endParaRPr lang="ru-RU" dirty="0"/>
          </a:p>
        </p:txBody>
      </p:sp>
      <p:sp>
        <p:nvSpPr>
          <p:cNvPr id="3" name="Заголовок 2"/>
          <p:cNvSpPr>
            <a:spLocks noGrp="1"/>
          </p:cNvSpPr>
          <p:nvPr>
            <p:ph type="title"/>
          </p:nvPr>
        </p:nvSpPr>
        <p:spPr>
          <a:xfrm>
            <a:off x="1619672" y="332656"/>
            <a:ext cx="6602432" cy="857232"/>
          </a:xfrm>
        </p:spPr>
        <p:txBody>
          <a:bodyPr>
            <a:noAutofit/>
          </a:bodyPr>
          <a:lstStyle/>
          <a:p>
            <a:r>
              <a:rPr lang="ru-RU" sz="5400" b="1" cap="none"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Актуальность </a:t>
            </a:r>
            <a:endParaRPr lang="ru-RU" sz="5400" b="1" cap="none"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Tree>
    <p:extLst>
      <p:ext uri="{BB962C8B-B14F-4D97-AF65-F5344CB8AC3E}">
        <p14:creationId xmlns:p14="http://schemas.microsoft.com/office/powerpoint/2010/main" val="414954861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1835696" y="1124744"/>
            <a:ext cx="6458418" cy="4321175"/>
          </a:xfrm>
        </p:spPr>
        <p:txBody>
          <a:bodyPr>
            <a:normAutofit/>
          </a:bodyPr>
          <a:lstStyle/>
          <a:p>
            <a:pPr marL="0" indent="531813"/>
            <a:r>
              <a:rPr lang="ru-RU" sz="2800" dirty="0"/>
              <a:t>Среди традиционных видов банковской деятельности предоставление кредитов – основная операция, обеспечивающая их доходность и стабильность существования. Выдавая кредиты физическим и юридическим лицам, банк формирует свой </a:t>
            </a:r>
            <a:r>
              <a:rPr lang="ru-RU" sz="3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кредитный портфель</a:t>
            </a:r>
            <a:r>
              <a:rPr lang="ru-RU" sz="2800" dirty="0"/>
              <a:t>.</a:t>
            </a:r>
          </a:p>
        </p:txBody>
      </p:sp>
    </p:spTree>
    <p:extLst>
      <p:ext uri="{BB962C8B-B14F-4D97-AF65-F5344CB8AC3E}">
        <p14:creationId xmlns:p14="http://schemas.microsoft.com/office/powerpoint/2010/main" val="104416758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1763688" y="1844824"/>
            <a:ext cx="6602434" cy="4321175"/>
          </a:xfrm>
        </p:spPr>
        <p:txBody>
          <a:bodyPr>
            <a:normAutofit/>
          </a:bodyPr>
          <a:lstStyle/>
          <a:p>
            <a:r>
              <a:rPr lang="ru-RU" sz="2500" dirty="0"/>
              <a:t> - совокупность выданных кредитов банка, которые классифицированы по критериям, связанным с различными факторами кредитного риска или способами защиты от него</a:t>
            </a:r>
            <a:r>
              <a:rPr lang="ru-RU" sz="2500" dirty="0" smtClean="0"/>
              <a:t>.</a:t>
            </a:r>
          </a:p>
          <a:p>
            <a:r>
              <a:rPr lang="ru-RU" sz="2500" dirty="0"/>
              <a:t>- это совокупность остатков задолженности по основному долгу по активным кредитным операциям на определенную дату</a:t>
            </a:r>
            <a:r>
              <a:rPr lang="ru-RU" sz="2500" dirty="0" smtClean="0"/>
              <a:t>.</a:t>
            </a:r>
            <a:endParaRPr lang="ru-RU" sz="2500" dirty="0"/>
          </a:p>
        </p:txBody>
      </p:sp>
      <p:sp>
        <p:nvSpPr>
          <p:cNvPr id="3" name="Заголовок 2"/>
          <p:cNvSpPr>
            <a:spLocks noGrp="1"/>
          </p:cNvSpPr>
          <p:nvPr>
            <p:ph type="title"/>
          </p:nvPr>
        </p:nvSpPr>
        <p:spPr/>
        <p:txBody>
          <a:bodyPr>
            <a:normAutofit/>
          </a:bodyPr>
          <a:lstStyle/>
          <a:p>
            <a:r>
              <a:rPr lang="ru-RU" sz="4100" b="1" cap="none"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Кредитный портфель банка</a:t>
            </a:r>
          </a:p>
        </p:txBody>
      </p:sp>
    </p:spTree>
    <p:extLst>
      <p:ext uri="{BB962C8B-B14F-4D97-AF65-F5344CB8AC3E}">
        <p14:creationId xmlns:p14="http://schemas.microsoft.com/office/powerpoint/2010/main" val="232271246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1331640" y="1052736"/>
            <a:ext cx="7812360" cy="5950227"/>
          </a:xfrm>
          <a:solidFill>
            <a:schemeClr val="bg1">
              <a:alpha val="0"/>
            </a:schemeClr>
          </a:solidFill>
        </p:spPr>
        <p:txBody>
          <a:bodyPr>
            <a:normAutofit fontScale="92500" lnSpcReduction="20000"/>
          </a:bodyPr>
          <a:lstStyle/>
          <a:p>
            <a:pPr marL="0" indent="531813"/>
            <a:r>
              <a:rPr lang="ru-RU" sz="2500" u="sng" dirty="0"/>
              <a:t>Для модели анализа кредитного портфеля как финансового показателя деятельности банков</a:t>
            </a:r>
            <a:r>
              <a:rPr lang="ru-RU" sz="2500" dirty="0"/>
              <a:t> </a:t>
            </a:r>
            <a:r>
              <a:rPr lang="ru-RU" sz="2500" dirty="0" smtClean="0"/>
              <a:t>берутся </a:t>
            </a:r>
            <a:r>
              <a:rPr lang="ru-RU" sz="2500" i="1" dirty="0"/>
              <a:t>показатели за 4 года (2012 – 2015 гг.) по 2 группам банков, исходя из ранжирования Национальный банк, по размерам активов</a:t>
            </a:r>
            <a:r>
              <a:rPr lang="ru-RU" sz="2500" dirty="0"/>
              <a:t>:</a:t>
            </a:r>
          </a:p>
          <a:p>
            <a:pPr lvl="0"/>
            <a:r>
              <a:rPr lang="ru-RU" sz="2500" dirty="0"/>
              <a:t>I группа –  Крупнейшие;</a:t>
            </a:r>
          </a:p>
          <a:p>
            <a:pPr lvl="0"/>
            <a:r>
              <a:rPr lang="ru-RU" sz="2500" dirty="0"/>
              <a:t>II группа – Крупные банки Украины</a:t>
            </a:r>
            <a:r>
              <a:rPr lang="ru-RU" sz="2500" dirty="0" smtClean="0"/>
              <a:t>.</a:t>
            </a:r>
          </a:p>
          <a:p>
            <a:pPr lvl="0"/>
            <a:endParaRPr lang="ru-RU" dirty="0"/>
          </a:p>
          <a:p>
            <a:pPr marL="0" indent="0" algn="ctr">
              <a:buNone/>
            </a:pPr>
            <a:r>
              <a:rPr lang="ru-RU" dirty="0"/>
              <a:t>Данная выборка составляет данные по 27-и различным банкам Украины </a:t>
            </a:r>
          </a:p>
          <a:p>
            <a:pPr marL="0" indent="0">
              <a:buNone/>
            </a:pPr>
            <a:endParaRPr lang="ru-RU" sz="1300" dirty="0"/>
          </a:p>
          <a:p>
            <a:pPr marL="0" indent="0">
              <a:buNone/>
            </a:pPr>
            <a:r>
              <a:rPr lang="ru-RU" sz="25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Независимые </a:t>
            </a:r>
            <a:r>
              <a:rPr lang="ru-RU" sz="25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переменные :</a:t>
            </a:r>
          </a:p>
          <a:p>
            <a:r>
              <a:rPr lang="ru-RU" sz="2500" dirty="0"/>
              <a:t>кредиты юридическим лицам (</a:t>
            </a:r>
            <a:r>
              <a:rPr lang="ru-RU" sz="2500" dirty="0" err="1"/>
              <a:t>грн</a:t>
            </a:r>
            <a:r>
              <a:rPr lang="ru-RU" sz="2500" dirty="0"/>
              <a:t>) – Х1</a:t>
            </a:r>
          </a:p>
          <a:p>
            <a:r>
              <a:rPr lang="ru-RU" sz="2500" dirty="0"/>
              <a:t>кредиты физическим лицам (</a:t>
            </a:r>
            <a:r>
              <a:rPr lang="ru-RU" sz="2500" dirty="0" err="1"/>
              <a:t>грн</a:t>
            </a:r>
            <a:r>
              <a:rPr lang="ru-RU" sz="2500" dirty="0"/>
              <a:t>) – Х2</a:t>
            </a:r>
          </a:p>
          <a:p>
            <a:r>
              <a:rPr lang="ru-RU" sz="2500" dirty="0"/>
              <a:t>средства юридических лиц (</a:t>
            </a:r>
            <a:r>
              <a:rPr lang="ru-RU" sz="2500" dirty="0" err="1"/>
              <a:t>грн</a:t>
            </a:r>
            <a:r>
              <a:rPr lang="ru-RU" sz="2500" dirty="0"/>
              <a:t>) – Х3 </a:t>
            </a:r>
          </a:p>
          <a:p>
            <a:r>
              <a:rPr lang="ru-RU" sz="2500" dirty="0"/>
              <a:t>средства физических лиц (</a:t>
            </a:r>
            <a:r>
              <a:rPr lang="ru-RU" sz="2500" dirty="0" err="1"/>
              <a:t>грн</a:t>
            </a:r>
            <a:r>
              <a:rPr lang="ru-RU" sz="2500" dirty="0"/>
              <a:t>) – Х4</a:t>
            </a:r>
          </a:p>
          <a:p>
            <a:pPr marL="0" indent="0">
              <a:buNone/>
            </a:pPr>
            <a:r>
              <a:rPr lang="ru-RU" sz="25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Зависимая </a:t>
            </a:r>
            <a:r>
              <a:rPr lang="ru-RU" sz="25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переменная </a:t>
            </a:r>
            <a:r>
              <a:rPr lang="ru-RU" sz="2500" dirty="0"/>
              <a:t>- процентный доход банка (</a:t>
            </a:r>
            <a:r>
              <a:rPr lang="ru-RU" sz="2500" dirty="0" err="1"/>
              <a:t>грн</a:t>
            </a:r>
            <a:r>
              <a:rPr lang="ru-RU" sz="2500" dirty="0"/>
              <a:t>) </a:t>
            </a:r>
            <a:r>
              <a:rPr lang="ru-RU" sz="2500" dirty="0" smtClean="0"/>
              <a:t>- Y</a:t>
            </a:r>
            <a:endParaRPr lang="ru-RU" sz="2500" dirty="0"/>
          </a:p>
        </p:txBody>
      </p:sp>
      <p:sp>
        <p:nvSpPr>
          <p:cNvPr id="3" name="Заголовок 2"/>
          <p:cNvSpPr>
            <a:spLocks noGrp="1"/>
          </p:cNvSpPr>
          <p:nvPr>
            <p:ph type="title"/>
          </p:nvPr>
        </p:nvSpPr>
        <p:spPr>
          <a:xfrm>
            <a:off x="2771800" y="188640"/>
            <a:ext cx="6602432" cy="857232"/>
          </a:xfrm>
        </p:spPr>
        <p:txBody>
          <a:bodyPr>
            <a:normAutofit/>
          </a:bodyPr>
          <a:lstStyle/>
          <a:p>
            <a:r>
              <a:rPr lang="ru-RU" sz="4800" b="1" cap="none"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Построение </a:t>
            </a:r>
            <a:r>
              <a:rPr lang="ru-RU" sz="4800" b="1" cap="none"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модели</a:t>
            </a:r>
            <a:endParaRPr lang="ru-RU" sz="4800" b="1" cap="none"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Tree>
    <p:extLst>
      <p:ext uri="{BB962C8B-B14F-4D97-AF65-F5344CB8AC3E}">
        <p14:creationId xmlns:p14="http://schemas.microsoft.com/office/powerpoint/2010/main" val="193386447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2123728" y="1916832"/>
            <a:ext cx="6602434" cy="4321175"/>
          </a:xfrm>
        </p:spPr>
        <p:txBody>
          <a:bodyPr>
            <a:normAutofit/>
          </a:bodyPr>
          <a:lstStyle/>
          <a:p>
            <a:pPr marL="0" indent="0">
              <a:buNone/>
            </a:pPr>
            <a:r>
              <a:rPr lang="ru-RU" sz="2600" dirty="0" smtClean="0"/>
              <a:t>1) Рассмотреть </a:t>
            </a:r>
            <a:r>
              <a:rPr lang="ru-RU" sz="2600" dirty="0"/>
              <a:t>3 модели:</a:t>
            </a:r>
          </a:p>
          <a:p>
            <a:pPr marL="531813" indent="-354013"/>
            <a:r>
              <a:rPr lang="ru-RU" sz="2600" dirty="0"/>
              <a:t>1. Простая модель панельных данных</a:t>
            </a:r>
          </a:p>
          <a:p>
            <a:pPr marL="531813" indent="-354013"/>
            <a:r>
              <a:rPr lang="ru-RU" sz="2600" dirty="0"/>
              <a:t>2. Модель с фиксированными эффектами</a:t>
            </a:r>
          </a:p>
          <a:p>
            <a:pPr marL="531813" indent="-354013"/>
            <a:r>
              <a:rPr lang="ru-RU" sz="2600" dirty="0"/>
              <a:t>3. Модель со случайными эффектами</a:t>
            </a:r>
          </a:p>
          <a:p>
            <a:pPr marL="0" indent="0">
              <a:buNone/>
            </a:pPr>
            <a:r>
              <a:rPr lang="ru-RU" sz="2600" dirty="0" smtClean="0"/>
              <a:t>2) Протестировать  на спецификации модели</a:t>
            </a:r>
          </a:p>
          <a:p>
            <a:pPr marL="0" indent="0">
              <a:buNone/>
            </a:pPr>
            <a:r>
              <a:rPr lang="ru-RU" sz="2600" dirty="0" smtClean="0"/>
              <a:t>3) Сделать вывод</a:t>
            </a:r>
            <a:endParaRPr lang="ru-RU" sz="2600" dirty="0"/>
          </a:p>
        </p:txBody>
      </p:sp>
      <p:sp>
        <p:nvSpPr>
          <p:cNvPr id="3" name="Заголовок 2"/>
          <p:cNvSpPr>
            <a:spLocks noGrp="1"/>
          </p:cNvSpPr>
          <p:nvPr>
            <p:ph type="title"/>
          </p:nvPr>
        </p:nvSpPr>
        <p:spPr>
          <a:xfrm>
            <a:off x="1691680" y="548680"/>
            <a:ext cx="6602432" cy="857232"/>
          </a:xfrm>
        </p:spPr>
        <p:txBody>
          <a:bodyPr>
            <a:noAutofit/>
          </a:bodyPr>
          <a:lstStyle/>
          <a:p>
            <a:r>
              <a:rPr lang="ru-RU" sz="5400" b="1" cap="none"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Задания</a:t>
            </a:r>
            <a:endParaRPr lang="ru-RU" sz="5400" b="1" cap="none"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Tree>
    <p:extLst>
      <p:ext uri="{BB962C8B-B14F-4D97-AF65-F5344CB8AC3E}">
        <p14:creationId xmlns:p14="http://schemas.microsoft.com/office/powerpoint/2010/main" val="408247892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971600" y="1844824"/>
            <a:ext cx="3312368" cy="857232"/>
          </a:xfrm>
        </p:spPr>
        <p:txBody>
          <a:bodyPr>
            <a:noAutofit/>
          </a:bodyPr>
          <a:lstStyle/>
          <a:p>
            <a:r>
              <a:rPr lang="ru-RU" b="1" cap="none"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1. </a:t>
            </a:r>
            <a:r>
              <a:rPr lang="ru-RU" b="1" cap="none"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Простая модель </a:t>
            </a:r>
            <a:r>
              <a:rPr lang="ru-RU" b="1" cap="none"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панельных </a:t>
            </a:r>
            <a:r>
              <a:rPr lang="ru-RU" b="1" cap="none"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данных</a:t>
            </a:r>
            <a:endParaRPr lang="ru-RU" b="1" cap="none"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pic>
        <p:nvPicPr>
          <p:cNvPr id="4" name="Рисунок 3"/>
          <p:cNvPicPr/>
          <p:nvPr/>
        </p:nvPicPr>
        <p:blipFill rotWithShape="1">
          <a:blip r:embed="rId2"/>
          <a:srcRect t="17370"/>
          <a:stretch/>
        </p:blipFill>
        <p:spPr bwMode="auto">
          <a:xfrm>
            <a:off x="4065210" y="548680"/>
            <a:ext cx="4968552" cy="5818643"/>
          </a:xfrm>
          <a:prstGeom prst="rect">
            <a:avLst/>
          </a:prstGeom>
          <a:ln>
            <a:noFill/>
          </a:ln>
          <a:extLst>
            <a:ext uri="{53640926-AAD7-44D8-BBD7-CCE9431645EC}">
              <a14:shadowObscured xmlns:a14="http://schemas.microsoft.com/office/drawing/2010/main"/>
            </a:ext>
          </a:extLst>
        </p:spPr>
      </p:pic>
      <mc:AlternateContent xmlns:mc="http://schemas.openxmlformats.org/markup-compatibility/2006" xmlns:a14="http://schemas.microsoft.com/office/drawing/2010/main">
        <mc:Choice Requires="a14">
          <p:sp>
            <p:nvSpPr>
              <p:cNvPr id="5" name="Прямоугольник 4"/>
              <p:cNvSpPr/>
              <p:nvPr/>
            </p:nvSpPr>
            <p:spPr>
              <a:xfrm>
                <a:off x="323528" y="4024982"/>
                <a:ext cx="3852419" cy="1241687"/>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r>
                        <a:rPr lang="ru-RU" sz="1900" b="1" i="1" smtClean="0">
                          <a:solidFill>
                            <a:schemeClr val="tx2">
                              <a:lumMod val="75000"/>
                            </a:schemeClr>
                          </a:solidFill>
                          <a:latin typeface="Cambria Math"/>
                        </a:rPr>
                        <m:t>𝒀</m:t>
                      </m:r>
                      <m:r>
                        <a:rPr lang="ru-RU" sz="1900" b="1" i="1" smtClean="0">
                          <a:solidFill>
                            <a:schemeClr val="tx2">
                              <a:lumMod val="75000"/>
                            </a:schemeClr>
                          </a:solidFill>
                          <a:latin typeface="Cambria Math"/>
                        </a:rPr>
                        <m:t>=− </m:t>
                      </m:r>
                      <m:r>
                        <a:rPr lang="ru-RU" sz="1900" b="1" i="1" smtClean="0">
                          <a:solidFill>
                            <a:schemeClr val="tx2">
                              <a:lumMod val="75000"/>
                            </a:schemeClr>
                          </a:solidFill>
                          <a:latin typeface="Cambria Math"/>
                        </a:rPr>
                        <m:t>𝟒𝟏</m:t>
                      </m:r>
                      <m:r>
                        <a:rPr lang="ru-RU" sz="1900" b="1" i="1" smtClean="0">
                          <a:solidFill>
                            <a:schemeClr val="tx2">
                              <a:lumMod val="75000"/>
                            </a:schemeClr>
                          </a:solidFill>
                          <a:latin typeface="Cambria Math"/>
                        </a:rPr>
                        <m:t> </m:t>
                      </m:r>
                      <m:r>
                        <a:rPr lang="ru-RU" sz="1900" b="1" i="1" smtClean="0">
                          <a:solidFill>
                            <a:schemeClr val="tx2">
                              <a:lumMod val="75000"/>
                            </a:schemeClr>
                          </a:solidFill>
                          <a:latin typeface="Cambria Math"/>
                        </a:rPr>
                        <m:t>𝟐𝟐𝟕</m:t>
                      </m:r>
                      <m:r>
                        <a:rPr lang="ru-RU" sz="1900" b="1" i="1" smtClean="0">
                          <a:solidFill>
                            <a:schemeClr val="tx2">
                              <a:lumMod val="75000"/>
                            </a:schemeClr>
                          </a:solidFill>
                          <a:latin typeface="Cambria Math"/>
                        </a:rPr>
                        <m:t>,</m:t>
                      </m:r>
                      <m:r>
                        <a:rPr lang="ru-RU" sz="1900" b="1" i="1" smtClean="0">
                          <a:solidFill>
                            <a:schemeClr val="tx2">
                              <a:lumMod val="75000"/>
                            </a:schemeClr>
                          </a:solidFill>
                          <a:latin typeface="Cambria Math"/>
                        </a:rPr>
                        <m:t>𝟗𝟏</m:t>
                      </m:r>
                      <m:r>
                        <a:rPr lang="ru-RU" sz="1900" b="1" i="1" smtClean="0">
                          <a:solidFill>
                            <a:schemeClr val="tx2">
                              <a:lumMod val="75000"/>
                            </a:schemeClr>
                          </a:solidFill>
                          <a:latin typeface="Cambria Math"/>
                        </a:rPr>
                        <m:t>+</m:t>
                      </m:r>
                      <m:r>
                        <a:rPr lang="ru-RU" sz="1900" b="1" i="1" smtClean="0">
                          <a:solidFill>
                            <a:schemeClr val="tx2">
                              <a:lumMod val="75000"/>
                            </a:schemeClr>
                          </a:solidFill>
                          <a:latin typeface="Cambria Math"/>
                        </a:rPr>
                        <m:t>𝟎</m:t>
                      </m:r>
                      <m:r>
                        <a:rPr lang="ru-RU" sz="1900" b="1" i="1" smtClean="0">
                          <a:solidFill>
                            <a:schemeClr val="tx2">
                              <a:lumMod val="75000"/>
                            </a:schemeClr>
                          </a:solidFill>
                          <a:latin typeface="Cambria Math"/>
                        </a:rPr>
                        <m:t>.</m:t>
                      </m:r>
                      <m:r>
                        <a:rPr lang="ru-RU" sz="1900" b="1" i="1" smtClean="0">
                          <a:solidFill>
                            <a:schemeClr val="tx2">
                              <a:lumMod val="75000"/>
                            </a:schemeClr>
                          </a:solidFill>
                          <a:latin typeface="Cambria Math"/>
                        </a:rPr>
                        <m:t>𝟎𝟗𝟔𝟏𝟐</m:t>
                      </m:r>
                      <m:r>
                        <a:rPr lang="ru-RU" sz="1900" b="1" i="1" smtClean="0">
                          <a:solidFill>
                            <a:schemeClr val="tx2">
                              <a:lumMod val="75000"/>
                            </a:schemeClr>
                          </a:solidFill>
                          <a:latin typeface="Cambria Math"/>
                        </a:rPr>
                        <m:t>∗</m:t>
                      </m:r>
                      <m:sSub>
                        <m:sSubPr>
                          <m:ctrlPr>
                            <a:rPr lang="ru-RU" sz="1900" b="1" i="1">
                              <a:solidFill>
                                <a:schemeClr val="tx2">
                                  <a:lumMod val="75000"/>
                                </a:schemeClr>
                              </a:solidFill>
                              <a:latin typeface="Cambria Math"/>
                            </a:rPr>
                          </m:ctrlPr>
                        </m:sSubPr>
                        <m:e>
                          <m:r>
                            <a:rPr lang="ru-RU" sz="1900" b="1" i="1">
                              <a:solidFill>
                                <a:schemeClr val="tx2">
                                  <a:lumMod val="75000"/>
                                </a:schemeClr>
                              </a:solidFill>
                              <a:latin typeface="Cambria Math"/>
                            </a:rPr>
                            <m:t>𝒙</m:t>
                          </m:r>
                        </m:e>
                        <m:sub>
                          <m:r>
                            <a:rPr lang="ru-RU" sz="1900" b="1" i="1">
                              <a:solidFill>
                                <a:schemeClr val="tx2">
                                  <a:lumMod val="75000"/>
                                </a:schemeClr>
                              </a:solidFill>
                              <a:latin typeface="Cambria Math"/>
                            </a:rPr>
                            <m:t>𝟏</m:t>
                          </m:r>
                        </m:sub>
                      </m:sSub>
                      <m:r>
                        <a:rPr lang="ru-RU" sz="1900" b="1" i="1">
                          <a:solidFill>
                            <a:schemeClr val="tx2">
                              <a:lumMod val="75000"/>
                            </a:schemeClr>
                          </a:solidFill>
                          <a:latin typeface="Cambria Math"/>
                        </a:rPr>
                        <m:t>+</m:t>
                      </m:r>
                      <m:r>
                        <a:rPr lang="ru-RU" sz="1900" b="1" i="1">
                          <a:solidFill>
                            <a:schemeClr val="tx2">
                              <a:lumMod val="75000"/>
                            </a:schemeClr>
                          </a:solidFill>
                          <a:latin typeface="Cambria Math"/>
                        </a:rPr>
                        <m:t>𝟎</m:t>
                      </m:r>
                      <m:r>
                        <a:rPr lang="ru-RU" sz="1900" b="1" i="1">
                          <a:solidFill>
                            <a:schemeClr val="tx2">
                              <a:lumMod val="75000"/>
                            </a:schemeClr>
                          </a:solidFill>
                          <a:latin typeface="Cambria Math"/>
                        </a:rPr>
                        <m:t>.</m:t>
                      </m:r>
                      <m:r>
                        <a:rPr lang="ru-RU" sz="1900" b="1" i="1">
                          <a:solidFill>
                            <a:schemeClr val="tx2">
                              <a:lumMod val="75000"/>
                            </a:schemeClr>
                          </a:solidFill>
                          <a:latin typeface="Cambria Math"/>
                        </a:rPr>
                        <m:t>𝟏𝟎𝟏𝟎𝟔</m:t>
                      </m:r>
                      <m:r>
                        <a:rPr lang="ru-RU" sz="1900" b="1" i="1">
                          <a:solidFill>
                            <a:schemeClr val="tx2">
                              <a:lumMod val="75000"/>
                            </a:schemeClr>
                          </a:solidFill>
                          <a:latin typeface="Cambria Math"/>
                        </a:rPr>
                        <m:t>∗</m:t>
                      </m:r>
                      <m:sSub>
                        <m:sSubPr>
                          <m:ctrlPr>
                            <a:rPr lang="ru-RU" sz="1900" b="1" i="1">
                              <a:solidFill>
                                <a:schemeClr val="tx2">
                                  <a:lumMod val="75000"/>
                                </a:schemeClr>
                              </a:solidFill>
                              <a:latin typeface="Cambria Math"/>
                            </a:rPr>
                          </m:ctrlPr>
                        </m:sSubPr>
                        <m:e>
                          <m:r>
                            <a:rPr lang="ru-RU" sz="1900" b="1" i="1">
                              <a:solidFill>
                                <a:schemeClr val="tx2">
                                  <a:lumMod val="75000"/>
                                </a:schemeClr>
                              </a:solidFill>
                              <a:latin typeface="Cambria Math"/>
                            </a:rPr>
                            <m:t>𝒙</m:t>
                          </m:r>
                        </m:e>
                        <m:sub>
                          <m:r>
                            <a:rPr lang="ru-RU" sz="1900" b="1" i="1">
                              <a:solidFill>
                                <a:schemeClr val="tx2">
                                  <a:lumMod val="75000"/>
                                </a:schemeClr>
                              </a:solidFill>
                              <a:latin typeface="Cambria Math"/>
                            </a:rPr>
                            <m:t>𝟐</m:t>
                          </m:r>
                        </m:sub>
                      </m:sSub>
                      <m:r>
                        <a:rPr lang="ru-RU" sz="1900" b="1" i="1" smtClean="0">
                          <a:solidFill>
                            <a:schemeClr val="tx2">
                              <a:lumMod val="75000"/>
                            </a:schemeClr>
                          </a:solidFill>
                          <a:latin typeface="Cambria Math"/>
                        </a:rPr>
                        <m:t>       </m:t>
                      </m:r>
                      <m:r>
                        <a:rPr lang="ru-RU" sz="1900" b="1" i="1">
                          <a:solidFill>
                            <a:schemeClr val="tx2">
                              <a:lumMod val="75000"/>
                            </a:schemeClr>
                          </a:solidFill>
                          <a:latin typeface="Cambria Math"/>
                        </a:rPr>
                        <m:t>+</m:t>
                      </m:r>
                      <m:r>
                        <a:rPr lang="ru-RU" sz="1900" b="1" i="1">
                          <a:solidFill>
                            <a:schemeClr val="tx2">
                              <a:lumMod val="75000"/>
                            </a:schemeClr>
                          </a:solidFill>
                          <a:latin typeface="Cambria Math"/>
                        </a:rPr>
                        <m:t>𝟎</m:t>
                      </m:r>
                      <m:r>
                        <a:rPr lang="ru-RU" sz="1900" b="1" i="1">
                          <a:solidFill>
                            <a:schemeClr val="tx2">
                              <a:lumMod val="75000"/>
                            </a:schemeClr>
                          </a:solidFill>
                          <a:latin typeface="Cambria Math"/>
                        </a:rPr>
                        <m:t>.</m:t>
                      </m:r>
                      <m:r>
                        <a:rPr lang="ru-RU" sz="1900" b="1" i="1">
                          <a:solidFill>
                            <a:schemeClr val="tx2">
                              <a:lumMod val="75000"/>
                            </a:schemeClr>
                          </a:solidFill>
                          <a:latin typeface="Cambria Math"/>
                        </a:rPr>
                        <m:t>𝟎𝟕𝟑𝟓</m:t>
                      </m:r>
                      <m:r>
                        <a:rPr lang="ru-RU" sz="1900" b="1" i="1">
                          <a:solidFill>
                            <a:schemeClr val="tx2">
                              <a:lumMod val="75000"/>
                            </a:schemeClr>
                          </a:solidFill>
                          <a:latin typeface="Cambria Math"/>
                        </a:rPr>
                        <m:t>∗</m:t>
                      </m:r>
                      <m:sSub>
                        <m:sSubPr>
                          <m:ctrlPr>
                            <a:rPr lang="ru-RU" sz="1900" b="1" i="1">
                              <a:solidFill>
                                <a:schemeClr val="tx2">
                                  <a:lumMod val="75000"/>
                                </a:schemeClr>
                              </a:solidFill>
                              <a:latin typeface="Cambria Math"/>
                            </a:rPr>
                          </m:ctrlPr>
                        </m:sSubPr>
                        <m:e>
                          <m:r>
                            <a:rPr lang="ru-RU" sz="1900" b="1" i="1">
                              <a:solidFill>
                                <a:schemeClr val="tx2">
                                  <a:lumMod val="75000"/>
                                </a:schemeClr>
                              </a:solidFill>
                              <a:latin typeface="Cambria Math"/>
                            </a:rPr>
                            <m:t>𝒙</m:t>
                          </m:r>
                        </m:e>
                        <m:sub>
                          <m:r>
                            <a:rPr lang="ru-RU" sz="1900" b="1" i="1">
                              <a:solidFill>
                                <a:schemeClr val="tx2">
                                  <a:lumMod val="75000"/>
                                </a:schemeClr>
                              </a:solidFill>
                              <a:latin typeface="Cambria Math"/>
                            </a:rPr>
                            <m:t>𝟑</m:t>
                          </m:r>
                        </m:sub>
                      </m:sSub>
                      <m:r>
                        <a:rPr lang="ru-RU" sz="1900" b="1" i="1" smtClean="0">
                          <a:solidFill>
                            <a:schemeClr val="tx2">
                              <a:lumMod val="75000"/>
                            </a:schemeClr>
                          </a:solidFill>
                          <a:latin typeface="Cambria Math"/>
                        </a:rPr>
                        <m:t>     </m:t>
                      </m:r>
                      <m:r>
                        <a:rPr lang="ru-RU" sz="1900" b="1" i="1">
                          <a:solidFill>
                            <a:schemeClr val="tx2">
                              <a:lumMod val="75000"/>
                            </a:schemeClr>
                          </a:solidFill>
                          <a:latin typeface="Cambria Math"/>
                        </a:rPr>
                        <m:t>+</m:t>
                      </m:r>
                      <m:r>
                        <a:rPr lang="ru-RU" sz="1900" b="1" i="1">
                          <a:solidFill>
                            <a:schemeClr val="tx2">
                              <a:lumMod val="75000"/>
                            </a:schemeClr>
                          </a:solidFill>
                          <a:latin typeface="Cambria Math"/>
                        </a:rPr>
                        <m:t>𝟎</m:t>
                      </m:r>
                      <m:r>
                        <a:rPr lang="ru-RU" sz="1900" b="1" i="1">
                          <a:solidFill>
                            <a:schemeClr val="tx2">
                              <a:lumMod val="75000"/>
                            </a:schemeClr>
                          </a:solidFill>
                          <a:latin typeface="Cambria Math"/>
                        </a:rPr>
                        <m:t>.</m:t>
                      </m:r>
                      <m:r>
                        <a:rPr lang="ru-RU" sz="1900" b="1" i="1">
                          <a:solidFill>
                            <a:schemeClr val="tx2">
                              <a:lumMod val="75000"/>
                            </a:schemeClr>
                          </a:solidFill>
                          <a:latin typeface="Cambria Math"/>
                        </a:rPr>
                        <m:t>𝟎𝟑𝟎𝟐𝟐</m:t>
                      </m:r>
                      <m:r>
                        <a:rPr lang="ru-RU" sz="1900" b="1" i="1">
                          <a:solidFill>
                            <a:schemeClr val="tx2">
                              <a:lumMod val="75000"/>
                            </a:schemeClr>
                          </a:solidFill>
                          <a:latin typeface="Cambria Math"/>
                        </a:rPr>
                        <m:t>∗</m:t>
                      </m:r>
                      <m:sSub>
                        <m:sSubPr>
                          <m:ctrlPr>
                            <a:rPr lang="ru-RU" sz="1900" b="1" i="1">
                              <a:solidFill>
                                <a:schemeClr val="tx2">
                                  <a:lumMod val="75000"/>
                                </a:schemeClr>
                              </a:solidFill>
                              <a:latin typeface="Cambria Math"/>
                            </a:rPr>
                          </m:ctrlPr>
                        </m:sSubPr>
                        <m:e>
                          <m:r>
                            <a:rPr lang="ru-RU" sz="1900" b="1" i="1">
                              <a:solidFill>
                                <a:schemeClr val="tx2">
                                  <a:lumMod val="75000"/>
                                </a:schemeClr>
                              </a:solidFill>
                              <a:latin typeface="Cambria Math"/>
                            </a:rPr>
                            <m:t>𝒙</m:t>
                          </m:r>
                        </m:e>
                        <m:sub>
                          <m:r>
                            <a:rPr lang="ru-RU" sz="1900" b="1" i="1">
                              <a:solidFill>
                                <a:schemeClr val="tx2">
                                  <a:lumMod val="75000"/>
                                </a:schemeClr>
                              </a:solidFill>
                              <a:latin typeface="Cambria Math"/>
                            </a:rPr>
                            <m:t>𝟒</m:t>
                          </m:r>
                        </m:sub>
                      </m:sSub>
                    </m:oMath>
                  </m:oMathPara>
                </a14:m>
                <a:endParaRPr lang="ru-RU" sz="1900" b="1" dirty="0">
                  <a:solidFill>
                    <a:schemeClr val="tx2">
                      <a:lumMod val="75000"/>
                    </a:schemeClr>
                  </a:solidFill>
                </a:endParaRPr>
              </a:p>
            </p:txBody>
          </p:sp>
        </mc:Choice>
        <mc:Fallback xmlns="">
          <p:sp>
            <p:nvSpPr>
              <p:cNvPr id="5" name="Прямоугольник 4"/>
              <p:cNvSpPr>
                <a:spLocks noRot="1" noChangeAspect="1" noMove="1" noResize="1" noEditPoints="1" noAdjustHandles="1" noChangeArrowheads="1" noChangeShapeType="1" noTextEdit="1"/>
              </p:cNvSpPr>
              <p:nvPr/>
            </p:nvSpPr>
            <p:spPr>
              <a:xfrm>
                <a:off x="323528" y="4024982"/>
                <a:ext cx="3852419" cy="1241687"/>
              </a:xfrm>
              <a:prstGeom prst="rect">
                <a:avLst/>
              </a:prstGeom>
              <a:blipFill rotWithShape="1">
                <a:blip r:embed="rId3"/>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69283336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606755" y="1772816"/>
            <a:ext cx="3888432" cy="857232"/>
          </a:xfrm>
        </p:spPr>
        <p:txBody>
          <a:bodyPr>
            <a:noAutofit/>
          </a:bodyPr>
          <a:lstStyle/>
          <a:p>
            <a:r>
              <a:rPr lang="ru-RU" b="1" cap="none"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2. Модель с фиксированными </a:t>
            </a:r>
            <a:r>
              <a:rPr lang="ru-RU" b="1" cap="none"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эффектами</a:t>
            </a:r>
            <a:endParaRPr lang="ru-RU" b="1" cap="none"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pic>
        <p:nvPicPr>
          <p:cNvPr id="4" name="Рисунок 3"/>
          <p:cNvPicPr/>
          <p:nvPr/>
        </p:nvPicPr>
        <p:blipFill rotWithShape="1">
          <a:blip r:embed="rId2"/>
          <a:srcRect l="1808" t="15296" r="269" b="43639"/>
          <a:stretch/>
        </p:blipFill>
        <p:spPr bwMode="auto">
          <a:xfrm>
            <a:off x="4487898" y="692695"/>
            <a:ext cx="4581896" cy="2952489"/>
          </a:xfrm>
          <a:prstGeom prst="rect">
            <a:avLst/>
          </a:prstGeom>
          <a:ln>
            <a:noFill/>
          </a:ln>
          <a:extLst>
            <a:ext uri="{53640926-AAD7-44D8-BBD7-CCE9431645EC}">
              <a14:shadowObscured xmlns:a14="http://schemas.microsoft.com/office/drawing/2010/main"/>
            </a:ext>
          </a:extLst>
        </p:spPr>
      </p:pic>
      <p:pic>
        <p:nvPicPr>
          <p:cNvPr id="5" name="Рисунок 4"/>
          <p:cNvPicPr/>
          <p:nvPr/>
        </p:nvPicPr>
        <p:blipFill rotWithShape="1">
          <a:blip r:embed="rId3"/>
          <a:srcRect t="22979" b="-215"/>
          <a:stretch/>
        </p:blipFill>
        <p:spPr bwMode="auto">
          <a:xfrm>
            <a:off x="4487898" y="3645185"/>
            <a:ext cx="4581896" cy="2649324"/>
          </a:xfrm>
          <a:prstGeom prst="rect">
            <a:avLst/>
          </a:prstGeom>
          <a:ln>
            <a:noFill/>
          </a:ln>
          <a:extLst>
            <a:ext uri="{53640926-AAD7-44D8-BBD7-CCE9431645EC}">
              <a14:shadowObscured xmlns:a14="http://schemas.microsoft.com/office/drawing/2010/main"/>
            </a:ext>
          </a:extLst>
        </p:spPr>
      </p:pic>
      <mc:AlternateContent xmlns:mc="http://schemas.openxmlformats.org/markup-compatibility/2006" xmlns:a14="http://schemas.microsoft.com/office/drawing/2010/main">
        <mc:Choice Requires="a14">
          <p:sp>
            <p:nvSpPr>
              <p:cNvPr id="6" name="Прямоугольник 5"/>
              <p:cNvSpPr/>
              <p:nvPr/>
            </p:nvSpPr>
            <p:spPr>
              <a:xfrm>
                <a:off x="1187624" y="3944023"/>
                <a:ext cx="2969103" cy="1241687"/>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r>
                        <a:rPr lang="ru-RU" sz="1900" b="1" i="1" smtClean="0">
                          <a:solidFill>
                            <a:schemeClr val="tx2">
                              <a:lumMod val="75000"/>
                            </a:schemeClr>
                          </a:solidFill>
                          <a:latin typeface="Cambria Math"/>
                        </a:rPr>
                        <m:t>𝒀</m:t>
                      </m:r>
                      <m:r>
                        <a:rPr lang="ru-RU" sz="1900" b="1" i="1" smtClean="0">
                          <a:solidFill>
                            <a:schemeClr val="tx2">
                              <a:lumMod val="75000"/>
                            </a:schemeClr>
                          </a:solidFill>
                          <a:latin typeface="Cambria Math"/>
                        </a:rPr>
                        <m:t>= </m:t>
                      </m:r>
                      <m:sSub>
                        <m:sSubPr>
                          <m:ctrlPr>
                            <a:rPr lang="ru-RU" sz="1900" b="1" i="1">
                              <a:solidFill>
                                <a:schemeClr val="tx2">
                                  <a:lumMod val="75000"/>
                                </a:schemeClr>
                              </a:solidFill>
                              <a:latin typeface="Cambria Math"/>
                            </a:rPr>
                          </m:ctrlPr>
                        </m:sSubPr>
                        <m:e>
                          <m:r>
                            <a:rPr lang="ru-RU" sz="1900" b="1" i="1">
                              <a:solidFill>
                                <a:schemeClr val="tx2">
                                  <a:lumMod val="75000"/>
                                </a:schemeClr>
                              </a:solidFill>
                              <a:latin typeface="Cambria Math"/>
                            </a:rPr>
                            <m:t>µ</m:t>
                          </m:r>
                        </m:e>
                        <m:sub>
                          <m:r>
                            <a:rPr lang="ru-RU" sz="1900" b="1" i="1">
                              <a:solidFill>
                                <a:schemeClr val="tx2">
                                  <a:lumMod val="75000"/>
                                </a:schemeClr>
                              </a:solidFill>
                              <a:latin typeface="Cambria Math"/>
                            </a:rPr>
                            <m:t>𝒊</m:t>
                          </m:r>
                        </m:sub>
                      </m:sSub>
                      <m:r>
                        <a:rPr lang="ru-RU" sz="1900" b="1" i="1">
                          <a:solidFill>
                            <a:schemeClr val="tx2">
                              <a:lumMod val="75000"/>
                            </a:schemeClr>
                          </a:solidFill>
                          <a:latin typeface="Cambria Math"/>
                        </a:rPr>
                        <m:t>+</m:t>
                      </m:r>
                      <m:r>
                        <a:rPr lang="ru-RU" sz="1900" b="1" i="1">
                          <a:solidFill>
                            <a:schemeClr val="tx2">
                              <a:lumMod val="75000"/>
                            </a:schemeClr>
                          </a:solidFill>
                          <a:latin typeface="Cambria Math"/>
                        </a:rPr>
                        <m:t>𝟎</m:t>
                      </m:r>
                      <m:r>
                        <a:rPr lang="ru-RU" sz="1900" b="1" i="1">
                          <a:solidFill>
                            <a:schemeClr val="tx2">
                              <a:lumMod val="75000"/>
                            </a:schemeClr>
                          </a:solidFill>
                          <a:latin typeface="Cambria Math"/>
                        </a:rPr>
                        <m:t>.</m:t>
                      </m:r>
                      <m:r>
                        <a:rPr lang="ru-RU" sz="1900" b="1" i="1">
                          <a:solidFill>
                            <a:schemeClr val="tx2">
                              <a:lumMod val="75000"/>
                            </a:schemeClr>
                          </a:solidFill>
                          <a:latin typeface="Cambria Math"/>
                        </a:rPr>
                        <m:t>𝟏𝟏𝟗𝟎𝟏𝟏</m:t>
                      </m:r>
                      <m:r>
                        <a:rPr lang="ru-RU" sz="1900" b="1" i="1">
                          <a:solidFill>
                            <a:schemeClr val="tx2">
                              <a:lumMod val="75000"/>
                            </a:schemeClr>
                          </a:solidFill>
                          <a:latin typeface="Cambria Math"/>
                        </a:rPr>
                        <m:t>∗</m:t>
                      </m:r>
                      <m:sSub>
                        <m:sSubPr>
                          <m:ctrlPr>
                            <a:rPr lang="ru-RU" sz="1900" b="1" i="1">
                              <a:solidFill>
                                <a:schemeClr val="tx2">
                                  <a:lumMod val="75000"/>
                                </a:schemeClr>
                              </a:solidFill>
                              <a:latin typeface="Cambria Math"/>
                            </a:rPr>
                          </m:ctrlPr>
                        </m:sSubPr>
                        <m:e>
                          <m:r>
                            <a:rPr lang="ru-RU" sz="1900" b="1" i="1">
                              <a:solidFill>
                                <a:schemeClr val="tx2">
                                  <a:lumMod val="75000"/>
                                </a:schemeClr>
                              </a:solidFill>
                              <a:latin typeface="Cambria Math"/>
                            </a:rPr>
                            <m:t>𝒙</m:t>
                          </m:r>
                        </m:e>
                        <m:sub>
                          <m:r>
                            <a:rPr lang="ru-RU" sz="1900" b="1" i="1">
                              <a:solidFill>
                                <a:schemeClr val="tx2">
                                  <a:lumMod val="75000"/>
                                </a:schemeClr>
                              </a:solidFill>
                              <a:latin typeface="Cambria Math"/>
                            </a:rPr>
                            <m:t>𝟏</m:t>
                          </m:r>
                        </m:sub>
                      </m:sSub>
                      <m:r>
                        <a:rPr lang="ru-RU" sz="1900" b="1" i="1">
                          <a:solidFill>
                            <a:schemeClr val="tx2">
                              <a:lumMod val="75000"/>
                            </a:schemeClr>
                          </a:solidFill>
                          <a:latin typeface="Cambria Math"/>
                        </a:rPr>
                        <m:t>+</m:t>
                      </m:r>
                      <m:r>
                        <a:rPr lang="ru-RU" sz="1900" b="1" i="1">
                          <a:solidFill>
                            <a:schemeClr val="tx2">
                              <a:lumMod val="75000"/>
                            </a:schemeClr>
                          </a:solidFill>
                          <a:latin typeface="Cambria Math"/>
                        </a:rPr>
                        <m:t>𝟎</m:t>
                      </m:r>
                      <m:r>
                        <a:rPr lang="ru-RU" sz="1900" b="1" i="1">
                          <a:solidFill>
                            <a:schemeClr val="tx2">
                              <a:lumMod val="75000"/>
                            </a:schemeClr>
                          </a:solidFill>
                          <a:latin typeface="Cambria Math"/>
                        </a:rPr>
                        <m:t>.</m:t>
                      </m:r>
                      <m:r>
                        <a:rPr lang="ru-RU" sz="1900" b="1" i="1">
                          <a:solidFill>
                            <a:schemeClr val="tx2">
                              <a:lumMod val="75000"/>
                            </a:schemeClr>
                          </a:solidFill>
                          <a:latin typeface="Cambria Math"/>
                        </a:rPr>
                        <m:t>𝟏𝟏𝟏𝟔𝟐𝟑</m:t>
                      </m:r>
                      <m:r>
                        <a:rPr lang="ru-RU" sz="1900" b="1" i="1">
                          <a:solidFill>
                            <a:schemeClr val="tx2">
                              <a:lumMod val="75000"/>
                            </a:schemeClr>
                          </a:solidFill>
                          <a:latin typeface="Cambria Math"/>
                        </a:rPr>
                        <m:t>∗</m:t>
                      </m:r>
                      <m:sSub>
                        <m:sSubPr>
                          <m:ctrlPr>
                            <a:rPr lang="ru-RU" sz="1900" b="1" i="1">
                              <a:solidFill>
                                <a:schemeClr val="tx2">
                                  <a:lumMod val="75000"/>
                                </a:schemeClr>
                              </a:solidFill>
                              <a:latin typeface="Cambria Math"/>
                            </a:rPr>
                          </m:ctrlPr>
                        </m:sSubPr>
                        <m:e>
                          <m:r>
                            <a:rPr lang="ru-RU" sz="1900" b="1" i="1">
                              <a:solidFill>
                                <a:schemeClr val="tx2">
                                  <a:lumMod val="75000"/>
                                </a:schemeClr>
                              </a:solidFill>
                              <a:latin typeface="Cambria Math"/>
                            </a:rPr>
                            <m:t>𝒙</m:t>
                          </m:r>
                        </m:e>
                        <m:sub>
                          <m:r>
                            <a:rPr lang="ru-RU" sz="1900" b="1" i="1">
                              <a:solidFill>
                                <a:schemeClr val="tx2">
                                  <a:lumMod val="75000"/>
                                </a:schemeClr>
                              </a:solidFill>
                              <a:latin typeface="Cambria Math"/>
                            </a:rPr>
                            <m:t>𝟐</m:t>
                          </m:r>
                        </m:sub>
                      </m:sSub>
                      <m:r>
                        <a:rPr lang="ru-RU" sz="1900" b="1" i="1">
                          <a:solidFill>
                            <a:schemeClr val="tx2">
                              <a:lumMod val="75000"/>
                            </a:schemeClr>
                          </a:solidFill>
                          <a:latin typeface="Cambria Math"/>
                        </a:rPr>
                        <m:t>+</m:t>
                      </m:r>
                      <m:r>
                        <a:rPr lang="ru-RU" sz="1900" b="1" i="1">
                          <a:solidFill>
                            <a:schemeClr val="tx2">
                              <a:lumMod val="75000"/>
                            </a:schemeClr>
                          </a:solidFill>
                          <a:latin typeface="Cambria Math"/>
                        </a:rPr>
                        <m:t>𝟎</m:t>
                      </m:r>
                      <m:r>
                        <a:rPr lang="ru-RU" sz="1900" b="1" i="1">
                          <a:solidFill>
                            <a:schemeClr val="tx2">
                              <a:lumMod val="75000"/>
                            </a:schemeClr>
                          </a:solidFill>
                          <a:latin typeface="Cambria Math"/>
                        </a:rPr>
                        <m:t>.</m:t>
                      </m:r>
                      <m:r>
                        <a:rPr lang="ru-RU" sz="1900" b="1" i="1">
                          <a:solidFill>
                            <a:schemeClr val="tx2">
                              <a:lumMod val="75000"/>
                            </a:schemeClr>
                          </a:solidFill>
                          <a:latin typeface="Cambria Math"/>
                        </a:rPr>
                        <m:t>𝟎𝟖𝟑𝟐𝟔𝟗</m:t>
                      </m:r>
                      <m:r>
                        <a:rPr lang="ru-RU" sz="1900" b="1" i="1">
                          <a:solidFill>
                            <a:schemeClr val="tx2">
                              <a:lumMod val="75000"/>
                            </a:schemeClr>
                          </a:solidFill>
                          <a:latin typeface="Cambria Math"/>
                        </a:rPr>
                        <m:t>∗</m:t>
                      </m:r>
                      <m:sSub>
                        <m:sSubPr>
                          <m:ctrlPr>
                            <a:rPr lang="ru-RU" sz="1900" b="1" i="1">
                              <a:solidFill>
                                <a:schemeClr val="tx2">
                                  <a:lumMod val="75000"/>
                                </a:schemeClr>
                              </a:solidFill>
                              <a:latin typeface="Cambria Math"/>
                            </a:rPr>
                          </m:ctrlPr>
                        </m:sSubPr>
                        <m:e>
                          <m:r>
                            <a:rPr lang="ru-RU" sz="1900" b="1" i="1">
                              <a:solidFill>
                                <a:schemeClr val="tx2">
                                  <a:lumMod val="75000"/>
                                </a:schemeClr>
                              </a:solidFill>
                              <a:latin typeface="Cambria Math"/>
                            </a:rPr>
                            <m:t>𝒙</m:t>
                          </m:r>
                        </m:e>
                        <m:sub>
                          <m:r>
                            <a:rPr lang="ru-RU" sz="1900" b="1" i="1">
                              <a:solidFill>
                                <a:schemeClr val="tx2">
                                  <a:lumMod val="75000"/>
                                </a:schemeClr>
                              </a:solidFill>
                              <a:latin typeface="Cambria Math"/>
                            </a:rPr>
                            <m:t>𝟑</m:t>
                          </m:r>
                        </m:sub>
                      </m:sSub>
                      <m:r>
                        <a:rPr lang="ru-RU" sz="1900" b="1" i="1">
                          <a:solidFill>
                            <a:schemeClr val="tx2">
                              <a:lumMod val="75000"/>
                            </a:schemeClr>
                          </a:solidFill>
                          <a:latin typeface="Cambria Math"/>
                        </a:rPr>
                        <m:t>+</m:t>
                      </m:r>
                      <m:r>
                        <a:rPr lang="ru-RU" sz="1900" b="1" i="1">
                          <a:solidFill>
                            <a:schemeClr val="tx2">
                              <a:lumMod val="75000"/>
                            </a:schemeClr>
                          </a:solidFill>
                          <a:latin typeface="Cambria Math"/>
                        </a:rPr>
                        <m:t>𝟎</m:t>
                      </m:r>
                      <m:r>
                        <a:rPr lang="ru-RU" sz="1900" b="1" i="1">
                          <a:solidFill>
                            <a:schemeClr val="tx2">
                              <a:lumMod val="75000"/>
                            </a:schemeClr>
                          </a:solidFill>
                          <a:latin typeface="Cambria Math"/>
                        </a:rPr>
                        <m:t>.</m:t>
                      </m:r>
                      <m:r>
                        <a:rPr lang="ru-RU" sz="1900" b="1" i="1">
                          <a:solidFill>
                            <a:schemeClr val="tx2">
                              <a:lumMod val="75000"/>
                            </a:schemeClr>
                          </a:solidFill>
                          <a:latin typeface="Cambria Math"/>
                        </a:rPr>
                        <m:t>𝟎𝟎𝟔𝟑𝟑𝟏</m:t>
                      </m:r>
                      <m:r>
                        <a:rPr lang="ru-RU" sz="1900" b="1" i="1">
                          <a:solidFill>
                            <a:schemeClr val="tx2">
                              <a:lumMod val="75000"/>
                            </a:schemeClr>
                          </a:solidFill>
                          <a:latin typeface="Cambria Math"/>
                        </a:rPr>
                        <m:t>∗</m:t>
                      </m:r>
                      <m:sSub>
                        <m:sSubPr>
                          <m:ctrlPr>
                            <a:rPr lang="ru-RU" sz="1900" b="1" i="1">
                              <a:solidFill>
                                <a:schemeClr val="tx2">
                                  <a:lumMod val="75000"/>
                                </a:schemeClr>
                              </a:solidFill>
                              <a:latin typeface="Cambria Math"/>
                            </a:rPr>
                          </m:ctrlPr>
                        </m:sSubPr>
                        <m:e>
                          <m:r>
                            <a:rPr lang="ru-RU" sz="1900" b="1" i="1">
                              <a:solidFill>
                                <a:schemeClr val="tx2">
                                  <a:lumMod val="75000"/>
                                </a:schemeClr>
                              </a:solidFill>
                              <a:latin typeface="Cambria Math"/>
                            </a:rPr>
                            <m:t>𝒙</m:t>
                          </m:r>
                        </m:e>
                        <m:sub>
                          <m:r>
                            <a:rPr lang="ru-RU" sz="1900" b="1" i="1">
                              <a:solidFill>
                                <a:schemeClr val="tx2">
                                  <a:lumMod val="75000"/>
                                </a:schemeClr>
                              </a:solidFill>
                              <a:latin typeface="Cambria Math"/>
                            </a:rPr>
                            <m:t>𝟒</m:t>
                          </m:r>
                        </m:sub>
                      </m:sSub>
                    </m:oMath>
                  </m:oMathPara>
                </a14:m>
                <a:endParaRPr lang="ru-RU" sz="1900" b="1" dirty="0">
                  <a:solidFill>
                    <a:schemeClr val="tx2">
                      <a:lumMod val="75000"/>
                    </a:schemeClr>
                  </a:solidFill>
                </a:endParaRPr>
              </a:p>
            </p:txBody>
          </p:sp>
        </mc:Choice>
        <mc:Fallback xmlns="">
          <p:sp>
            <p:nvSpPr>
              <p:cNvPr id="6" name="Прямоугольник 5"/>
              <p:cNvSpPr>
                <a:spLocks noRot="1" noChangeAspect="1" noMove="1" noResize="1" noEditPoints="1" noAdjustHandles="1" noChangeArrowheads="1" noChangeShapeType="1" noTextEdit="1"/>
              </p:cNvSpPr>
              <p:nvPr/>
            </p:nvSpPr>
            <p:spPr>
              <a:xfrm>
                <a:off x="1187624" y="3944023"/>
                <a:ext cx="2969103" cy="1241687"/>
              </a:xfrm>
              <a:prstGeom prst="rect">
                <a:avLst/>
              </a:prstGeom>
              <a:blipFill rotWithShape="1">
                <a:blip r:embed="rId4"/>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129300150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755576" y="1772816"/>
            <a:ext cx="3793624" cy="857232"/>
          </a:xfrm>
        </p:spPr>
        <p:txBody>
          <a:bodyPr>
            <a:noAutofit/>
          </a:bodyPr>
          <a:lstStyle/>
          <a:p>
            <a:r>
              <a:rPr lang="ru-RU" b="1" cap="none"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3. Модель со случайными эффектами</a:t>
            </a:r>
          </a:p>
        </p:txBody>
      </p:sp>
      <p:pic>
        <p:nvPicPr>
          <p:cNvPr id="4" name="Рисунок 3"/>
          <p:cNvPicPr/>
          <p:nvPr/>
        </p:nvPicPr>
        <p:blipFill rotWithShape="1">
          <a:blip r:embed="rId2"/>
          <a:srcRect t="15597" r="507" b="45608"/>
          <a:stretch/>
        </p:blipFill>
        <p:spPr bwMode="auto">
          <a:xfrm>
            <a:off x="4139952" y="548681"/>
            <a:ext cx="5004048" cy="2830916"/>
          </a:xfrm>
          <a:prstGeom prst="rect">
            <a:avLst/>
          </a:prstGeom>
          <a:ln>
            <a:noFill/>
          </a:ln>
          <a:extLst>
            <a:ext uri="{53640926-AAD7-44D8-BBD7-CCE9431645EC}">
              <a14:shadowObscured xmlns:a14="http://schemas.microsoft.com/office/drawing/2010/main"/>
            </a:ext>
          </a:extLst>
        </p:spPr>
      </p:pic>
      <p:pic>
        <p:nvPicPr>
          <p:cNvPr id="5" name="Рисунок 4"/>
          <p:cNvPicPr/>
          <p:nvPr/>
        </p:nvPicPr>
        <p:blipFill rotWithShape="1">
          <a:blip r:embed="rId3"/>
          <a:srcRect t="19860"/>
          <a:stretch/>
        </p:blipFill>
        <p:spPr bwMode="auto">
          <a:xfrm>
            <a:off x="4139952" y="3379596"/>
            <a:ext cx="5004048" cy="3001731"/>
          </a:xfrm>
          <a:prstGeom prst="rect">
            <a:avLst/>
          </a:prstGeom>
          <a:ln>
            <a:noFill/>
          </a:ln>
          <a:extLst>
            <a:ext uri="{53640926-AAD7-44D8-BBD7-CCE9431645EC}">
              <a14:shadowObscured xmlns:a14="http://schemas.microsoft.com/office/drawing/2010/main"/>
            </a:ext>
          </a:extLst>
        </p:spPr>
      </p:pic>
      <mc:AlternateContent xmlns:mc="http://schemas.openxmlformats.org/markup-compatibility/2006" xmlns:a14="http://schemas.microsoft.com/office/drawing/2010/main">
        <mc:Choice Requires="a14">
          <p:sp>
            <p:nvSpPr>
              <p:cNvPr id="6" name="Прямоугольник 5"/>
              <p:cNvSpPr/>
              <p:nvPr/>
            </p:nvSpPr>
            <p:spPr>
              <a:xfrm>
                <a:off x="1035552" y="3766736"/>
                <a:ext cx="3104400" cy="1527341"/>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r>
                        <a:rPr lang="ru-RU" sz="1900" b="1" i="1" smtClean="0">
                          <a:solidFill>
                            <a:schemeClr val="tx2">
                              <a:lumMod val="75000"/>
                            </a:schemeClr>
                          </a:solidFill>
                          <a:latin typeface="Cambria Math"/>
                        </a:rPr>
                        <m:t>𝒀</m:t>
                      </m:r>
                      <m:r>
                        <a:rPr lang="ru-RU" sz="1900" b="1" i="1" smtClean="0">
                          <a:solidFill>
                            <a:schemeClr val="tx2">
                              <a:lumMod val="75000"/>
                            </a:schemeClr>
                          </a:solidFill>
                          <a:latin typeface="Cambria Math"/>
                        </a:rPr>
                        <m:t>= </m:t>
                      </m:r>
                      <m:sSub>
                        <m:sSubPr>
                          <m:ctrlPr>
                            <a:rPr lang="ru-RU" sz="1900" b="1" i="1">
                              <a:solidFill>
                                <a:schemeClr val="tx2">
                                  <a:lumMod val="75000"/>
                                </a:schemeClr>
                              </a:solidFill>
                              <a:latin typeface="Cambria Math"/>
                            </a:rPr>
                          </m:ctrlPr>
                        </m:sSubPr>
                        <m:e>
                          <m:r>
                            <a:rPr lang="ru-RU" sz="1900" b="1" i="1">
                              <a:solidFill>
                                <a:schemeClr val="tx2">
                                  <a:lumMod val="75000"/>
                                </a:schemeClr>
                              </a:solidFill>
                              <a:latin typeface="Cambria Math"/>
                            </a:rPr>
                            <m:t>µ</m:t>
                          </m:r>
                        </m:e>
                        <m:sub>
                          <m:r>
                            <a:rPr lang="ru-RU" sz="1900" b="1" i="1">
                              <a:solidFill>
                                <a:schemeClr val="tx2">
                                  <a:lumMod val="75000"/>
                                </a:schemeClr>
                              </a:solidFill>
                              <a:latin typeface="Cambria Math"/>
                            </a:rPr>
                            <m:t>𝒊</m:t>
                          </m:r>
                        </m:sub>
                      </m:sSub>
                      <m:r>
                        <a:rPr lang="ru-RU" sz="1900" b="1" i="1">
                          <a:solidFill>
                            <a:schemeClr val="tx2">
                              <a:lumMod val="75000"/>
                            </a:schemeClr>
                          </a:solidFill>
                          <a:latin typeface="Cambria Math"/>
                        </a:rPr>
                        <m:t>−</m:t>
                      </m:r>
                      <m:r>
                        <a:rPr lang="ru-RU" sz="1900" b="1" i="1">
                          <a:solidFill>
                            <a:schemeClr val="tx2">
                              <a:lumMod val="75000"/>
                            </a:schemeClr>
                          </a:solidFill>
                          <a:latin typeface="Cambria Math"/>
                        </a:rPr>
                        <m:t>𝟏𝟎𝟔𝟒𝟏𝟖</m:t>
                      </m:r>
                      <m:r>
                        <a:rPr lang="ru-RU" sz="1900" b="1" i="1">
                          <a:solidFill>
                            <a:schemeClr val="tx2">
                              <a:lumMod val="75000"/>
                            </a:schemeClr>
                          </a:solidFill>
                          <a:latin typeface="Cambria Math"/>
                        </a:rPr>
                        <m:t>,</m:t>
                      </m:r>
                      <m:r>
                        <a:rPr lang="ru-RU" sz="1900" b="1" i="1">
                          <a:solidFill>
                            <a:schemeClr val="tx2">
                              <a:lumMod val="75000"/>
                            </a:schemeClr>
                          </a:solidFill>
                          <a:latin typeface="Cambria Math"/>
                        </a:rPr>
                        <m:t>𝟐</m:t>
                      </m:r>
                      <m:r>
                        <a:rPr lang="ru-RU" sz="1900" b="1" i="1">
                          <a:solidFill>
                            <a:schemeClr val="tx2">
                              <a:lumMod val="75000"/>
                            </a:schemeClr>
                          </a:solidFill>
                          <a:latin typeface="Cambria Math"/>
                        </a:rPr>
                        <m:t>+ </m:t>
                      </m:r>
                      <m:r>
                        <a:rPr lang="ru-RU" sz="1900" b="1" i="1">
                          <a:solidFill>
                            <a:schemeClr val="tx2">
                              <a:lumMod val="75000"/>
                            </a:schemeClr>
                          </a:solidFill>
                          <a:latin typeface="Cambria Math"/>
                        </a:rPr>
                        <m:t>𝟎</m:t>
                      </m:r>
                      <m:r>
                        <a:rPr lang="ru-RU" sz="1900" b="1" i="1">
                          <a:solidFill>
                            <a:schemeClr val="tx2">
                              <a:lumMod val="75000"/>
                            </a:schemeClr>
                          </a:solidFill>
                          <a:latin typeface="Cambria Math"/>
                        </a:rPr>
                        <m:t>.</m:t>
                      </m:r>
                      <m:r>
                        <a:rPr lang="ru-RU" sz="1900" b="1" i="1">
                          <a:solidFill>
                            <a:schemeClr val="tx2">
                              <a:lumMod val="75000"/>
                            </a:schemeClr>
                          </a:solidFill>
                          <a:latin typeface="Cambria Math"/>
                        </a:rPr>
                        <m:t>𝟏𝟎𝟑𝟗𝟑𝟗</m:t>
                      </m:r>
                      <m:r>
                        <a:rPr lang="ru-RU" sz="1900" b="1" i="1">
                          <a:solidFill>
                            <a:schemeClr val="tx2">
                              <a:lumMod val="75000"/>
                            </a:schemeClr>
                          </a:solidFill>
                          <a:latin typeface="Cambria Math"/>
                        </a:rPr>
                        <m:t>∗</m:t>
                      </m:r>
                      <m:sSub>
                        <m:sSubPr>
                          <m:ctrlPr>
                            <a:rPr lang="ru-RU" sz="1900" b="1" i="1">
                              <a:solidFill>
                                <a:schemeClr val="tx2">
                                  <a:lumMod val="75000"/>
                                </a:schemeClr>
                              </a:solidFill>
                              <a:latin typeface="Cambria Math"/>
                            </a:rPr>
                          </m:ctrlPr>
                        </m:sSubPr>
                        <m:e>
                          <m:r>
                            <a:rPr lang="ru-RU" sz="1900" b="1" i="1">
                              <a:solidFill>
                                <a:schemeClr val="tx2">
                                  <a:lumMod val="75000"/>
                                </a:schemeClr>
                              </a:solidFill>
                              <a:latin typeface="Cambria Math"/>
                            </a:rPr>
                            <m:t>𝒙</m:t>
                          </m:r>
                        </m:e>
                        <m:sub>
                          <m:r>
                            <a:rPr lang="ru-RU" sz="1900" b="1" i="1">
                              <a:solidFill>
                                <a:schemeClr val="tx2">
                                  <a:lumMod val="75000"/>
                                </a:schemeClr>
                              </a:solidFill>
                              <a:latin typeface="Cambria Math"/>
                            </a:rPr>
                            <m:t>𝟏</m:t>
                          </m:r>
                        </m:sub>
                      </m:sSub>
                      <m:r>
                        <a:rPr lang="ru-RU" sz="1900" b="1" i="1">
                          <a:solidFill>
                            <a:schemeClr val="tx2">
                              <a:lumMod val="75000"/>
                            </a:schemeClr>
                          </a:solidFill>
                          <a:latin typeface="Cambria Math"/>
                        </a:rPr>
                        <m:t>+</m:t>
                      </m:r>
                      <m:r>
                        <a:rPr lang="ru-RU" sz="1900" b="1" i="1">
                          <a:solidFill>
                            <a:schemeClr val="tx2">
                              <a:lumMod val="75000"/>
                            </a:schemeClr>
                          </a:solidFill>
                          <a:latin typeface="Cambria Math"/>
                        </a:rPr>
                        <m:t>𝟎</m:t>
                      </m:r>
                      <m:r>
                        <a:rPr lang="ru-RU" sz="1900" b="1" i="1">
                          <a:solidFill>
                            <a:schemeClr val="tx2">
                              <a:lumMod val="75000"/>
                            </a:schemeClr>
                          </a:solidFill>
                          <a:latin typeface="Cambria Math"/>
                        </a:rPr>
                        <m:t>.</m:t>
                      </m:r>
                      <m:r>
                        <a:rPr lang="ru-RU" sz="1900" b="1" i="1">
                          <a:solidFill>
                            <a:schemeClr val="tx2">
                              <a:lumMod val="75000"/>
                            </a:schemeClr>
                          </a:solidFill>
                          <a:latin typeface="Cambria Math"/>
                        </a:rPr>
                        <m:t>𝟓𝟒𝟖𝟗</m:t>
                      </m:r>
                      <m:r>
                        <a:rPr lang="ru-RU" sz="1900" b="1" i="1">
                          <a:solidFill>
                            <a:schemeClr val="tx2">
                              <a:lumMod val="75000"/>
                            </a:schemeClr>
                          </a:solidFill>
                          <a:latin typeface="Cambria Math"/>
                        </a:rPr>
                        <m:t>∗</m:t>
                      </m:r>
                      <m:sSub>
                        <m:sSubPr>
                          <m:ctrlPr>
                            <a:rPr lang="ru-RU" sz="1900" b="1" i="1">
                              <a:solidFill>
                                <a:schemeClr val="tx2">
                                  <a:lumMod val="75000"/>
                                </a:schemeClr>
                              </a:solidFill>
                              <a:latin typeface="Cambria Math"/>
                            </a:rPr>
                          </m:ctrlPr>
                        </m:sSubPr>
                        <m:e>
                          <m:r>
                            <a:rPr lang="ru-RU" sz="1900" b="1" i="1">
                              <a:solidFill>
                                <a:schemeClr val="tx2">
                                  <a:lumMod val="75000"/>
                                </a:schemeClr>
                              </a:solidFill>
                              <a:latin typeface="Cambria Math"/>
                            </a:rPr>
                            <m:t>𝒙</m:t>
                          </m:r>
                        </m:e>
                        <m:sub>
                          <m:r>
                            <a:rPr lang="ru-RU" sz="1900" b="1" i="1">
                              <a:solidFill>
                                <a:schemeClr val="tx2">
                                  <a:lumMod val="75000"/>
                                </a:schemeClr>
                              </a:solidFill>
                              <a:latin typeface="Cambria Math"/>
                            </a:rPr>
                            <m:t>𝟐</m:t>
                          </m:r>
                        </m:sub>
                      </m:sSub>
                      <m:r>
                        <a:rPr lang="ru-RU" sz="1900" b="1" i="1">
                          <a:solidFill>
                            <a:schemeClr val="tx2">
                              <a:lumMod val="75000"/>
                            </a:schemeClr>
                          </a:solidFill>
                          <a:latin typeface="Cambria Math"/>
                        </a:rPr>
                        <m:t>+</m:t>
                      </m:r>
                      <m:r>
                        <a:rPr lang="ru-RU" sz="1900" b="1" i="1">
                          <a:solidFill>
                            <a:schemeClr val="tx2">
                              <a:lumMod val="75000"/>
                            </a:schemeClr>
                          </a:solidFill>
                          <a:latin typeface="Cambria Math"/>
                        </a:rPr>
                        <m:t>𝟎</m:t>
                      </m:r>
                      <m:r>
                        <a:rPr lang="ru-RU" sz="1900" b="1" i="1">
                          <a:solidFill>
                            <a:schemeClr val="tx2">
                              <a:lumMod val="75000"/>
                            </a:schemeClr>
                          </a:solidFill>
                          <a:latin typeface="Cambria Math"/>
                        </a:rPr>
                        <m:t>.</m:t>
                      </m:r>
                      <m:r>
                        <a:rPr lang="ru-RU" sz="1900" b="1" i="1">
                          <a:solidFill>
                            <a:schemeClr val="tx2">
                              <a:lumMod val="75000"/>
                            </a:schemeClr>
                          </a:solidFill>
                          <a:latin typeface="Cambria Math"/>
                        </a:rPr>
                        <m:t>𝟏𝟎𝟑𝟐𝟒𝟕</m:t>
                      </m:r>
                      <m:r>
                        <a:rPr lang="ru-RU" sz="1900" b="1" i="1">
                          <a:solidFill>
                            <a:schemeClr val="tx2">
                              <a:lumMod val="75000"/>
                            </a:schemeClr>
                          </a:solidFill>
                          <a:latin typeface="Cambria Math"/>
                        </a:rPr>
                        <m:t>∗</m:t>
                      </m:r>
                      <m:sSub>
                        <m:sSubPr>
                          <m:ctrlPr>
                            <a:rPr lang="ru-RU" sz="1900" b="1" i="1">
                              <a:solidFill>
                                <a:schemeClr val="tx2">
                                  <a:lumMod val="75000"/>
                                </a:schemeClr>
                              </a:solidFill>
                              <a:latin typeface="Cambria Math"/>
                            </a:rPr>
                          </m:ctrlPr>
                        </m:sSubPr>
                        <m:e>
                          <m:r>
                            <a:rPr lang="ru-RU" sz="1900" b="1" i="1">
                              <a:solidFill>
                                <a:schemeClr val="tx2">
                                  <a:lumMod val="75000"/>
                                </a:schemeClr>
                              </a:solidFill>
                              <a:latin typeface="Cambria Math"/>
                            </a:rPr>
                            <m:t>𝒙</m:t>
                          </m:r>
                        </m:e>
                        <m:sub>
                          <m:r>
                            <a:rPr lang="ru-RU" sz="1900" b="1" i="1">
                              <a:solidFill>
                                <a:schemeClr val="tx2">
                                  <a:lumMod val="75000"/>
                                </a:schemeClr>
                              </a:solidFill>
                              <a:latin typeface="Cambria Math"/>
                            </a:rPr>
                            <m:t>𝟑</m:t>
                          </m:r>
                        </m:sub>
                      </m:sSub>
                      <m:r>
                        <a:rPr lang="ru-RU" sz="1900" b="1" i="1">
                          <a:solidFill>
                            <a:schemeClr val="tx2">
                              <a:lumMod val="75000"/>
                            </a:schemeClr>
                          </a:solidFill>
                          <a:latin typeface="Cambria Math"/>
                        </a:rPr>
                        <m:t>+</m:t>
                      </m:r>
                      <m:r>
                        <a:rPr lang="ru-RU" sz="1900" b="1" i="1">
                          <a:solidFill>
                            <a:schemeClr val="tx2">
                              <a:lumMod val="75000"/>
                            </a:schemeClr>
                          </a:solidFill>
                          <a:latin typeface="Cambria Math"/>
                        </a:rPr>
                        <m:t>𝟎</m:t>
                      </m:r>
                      <m:r>
                        <a:rPr lang="ru-RU" sz="1900" b="1" i="1">
                          <a:solidFill>
                            <a:schemeClr val="tx2">
                              <a:lumMod val="75000"/>
                            </a:schemeClr>
                          </a:solidFill>
                          <a:latin typeface="Cambria Math"/>
                        </a:rPr>
                        <m:t>.</m:t>
                      </m:r>
                      <m:r>
                        <a:rPr lang="ru-RU" sz="1900" b="1" i="1">
                          <a:solidFill>
                            <a:schemeClr val="tx2">
                              <a:lumMod val="75000"/>
                            </a:schemeClr>
                          </a:solidFill>
                          <a:latin typeface="Cambria Math"/>
                        </a:rPr>
                        <m:t>𝟎𝟐𝟔𝟔</m:t>
                      </m:r>
                      <m:r>
                        <a:rPr lang="ru-RU" sz="1900" b="1" i="1">
                          <a:solidFill>
                            <a:schemeClr val="tx2">
                              <a:lumMod val="75000"/>
                            </a:schemeClr>
                          </a:solidFill>
                          <a:latin typeface="Cambria Math"/>
                        </a:rPr>
                        <m:t>∗</m:t>
                      </m:r>
                      <m:sSub>
                        <m:sSubPr>
                          <m:ctrlPr>
                            <a:rPr lang="ru-RU" sz="1900" b="1" i="1">
                              <a:solidFill>
                                <a:schemeClr val="tx2">
                                  <a:lumMod val="75000"/>
                                </a:schemeClr>
                              </a:solidFill>
                              <a:latin typeface="Cambria Math"/>
                            </a:rPr>
                          </m:ctrlPr>
                        </m:sSubPr>
                        <m:e>
                          <m:r>
                            <a:rPr lang="ru-RU" sz="1900" b="1" i="1">
                              <a:solidFill>
                                <a:schemeClr val="tx2">
                                  <a:lumMod val="75000"/>
                                </a:schemeClr>
                              </a:solidFill>
                              <a:latin typeface="Cambria Math"/>
                            </a:rPr>
                            <m:t>𝒙</m:t>
                          </m:r>
                        </m:e>
                        <m:sub>
                          <m:r>
                            <a:rPr lang="ru-RU" sz="1900" b="1" i="1">
                              <a:solidFill>
                                <a:schemeClr val="tx2">
                                  <a:lumMod val="75000"/>
                                </a:schemeClr>
                              </a:solidFill>
                              <a:latin typeface="Cambria Math"/>
                            </a:rPr>
                            <m:t>𝟒</m:t>
                          </m:r>
                        </m:sub>
                      </m:sSub>
                    </m:oMath>
                  </m:oMathPara>
                </a14:m>
                <a:endParaRPr lang="ru-RU" sz="1900" b="1" dirty="0">
                  <a:solidFill>
                    <a:schemeClr val="tx2">
                      <a:lumMod val="75000"/>
                    </a:schemeClr>
                  </a:solidFill>
                </a:endParaRPr>
              </a:p>
            </p:txBody>
          </p:sp>
        </mc:Choice>
        <mc:Fallback xmlns="">
          <p:sp>
            <p:nvSpPr>
              <p:cNvPr id="6" name="Прямоугольник 5"/>
              <p:cNvSpPr>
                <a:spLocks noRot="1" noChangeAspect="1" noMove="1" noResize="1" noEditPoints="1" noAdjustHandles="1" noChangeArrowheads="1" noChangeShapeType="1" noTextEdit="1"/>
              </p:cNvSpPr>
              <p:nvPr/>
            </p:nvSpPr>
            <p:spPr>
              <a:xfrm>
                <a:off x="1035552" y="3766736"/>
                <a:ext cx="3104400" cy="1527341"/>
              </a:xfrm>
              <a:prstGeom prst="rect">
                <a:avLst/>
              </a:prstGeom>
              <a:blipFill rotWithShape="1">
                <a:blip r:embed="rId4"/>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104055384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Объект 1"/>
              <p:cNvSpPr>
                <a:spLocks noGrp="1"/>
              </p:cNvSpPr>
              <p:nvPr>
                <p:ph idx="1"/>
              </p:nvPr>
            </p:nvSpPr>
            <p:spPr>
              <a:xfrm>
                <a:off x="827584" y="1196752"/>
                <a:ext cx="8316416" cy="5661247"/>
              </a:xfrm>
              <a:solidFill>
                <a:schemeClr val="bg1">
                  <a:alpha val="0"/>
                </a:schemeClr>
              </a:solidFill>
            </p:spPr>
            <p:txBody>
              <a:bodyPr>
                <a:normAutofit lnSpcReduction="10000"/>
              </a:bodyPr>
              <a:lstStyle/>
              <a:p>
                <a:pPr marL="0" indent="0">
                  <a:buNone/>
                </a:pPr>
                <a:r>
                  <a:rPr lang="en-US" b="1" i="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a:t>
                </a:r>
                <a:r>
                  <a:rPr lang="en-US" b="1" i="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1) </a:t>
                </a:r>
                <a:r>
                  <a:rPr lang="ru-RU" b="1" i="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Простая</a:t>
                </a:r>
                <a:r>
                  <a:rPr lang="en-US" b="1" i="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a:t>
                </a:r>
                <a:r>
                  <a:rPr lang="ru-RU" b="1" i="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или </a:t>
                </a:r>
                <a:endParaRPr lang="en-US" b="1" i="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a:p>
                <a:pPr marL="0" indent="0" algn="ctr">
                  <a:buNone/>
                </a:pPr>
                <a:r>
                  <a:rPr lang="ru-RU" b="1" i="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с фиксированными эффектами</a:t>
                </a:r>
              </a:p>
              <a:p>
                <a:r>
                  <a:rPr lang="ru-RU" dirty="0" smtClean="0"/>
                  <a:t>Такой </a:t>
                </a:r>
                <a:r>
                  <a:rPr lang="ru-RU" dirty="0"/>
                  <a:t>выбор можно сделать с помощью </a:t>
                </a:r>
                <a:r>
                  <a:rPr lang="en-US" dirty="0"/>
                  <a:t>F</a:t>
                </a:r>
                <a:r>
                  <a:rPr lang="ru-RU" dirty="0"/>
                  <a:t>-теста</a:t>
                </a:r>
                <a:r>
                  <a:rPr lang="ru-RU" dirty="0" smtClean="0"/>
                  <a:t>:</a:t>
                </a:r>
              </a:p>
              <a:p>
                <a:endParaRPr lang="ru-RU" dirty="0"/>
              </a:p>
              <a:p>
                <a:endParaRPr lang="ru-RU" dirty="0" smtClean="0"/>
              </a:p>
              <a:p>
                <a:pPr marL="0" indent="0">
                  <a:buNone/>
                </a:pPr>
                <a:endParaRPr lang="ru-RU" sz="1200" dirty="0" smtClean="0"/>
              </a:p>
              <a:p>
                <a14:m>
                  <m:oMath xmlns:m="http://schemas.openxmlformats.org/officeDocument/2006/math">
                    <m:sSub>
                      <m:sSubPr>
                        <m:ctrlPr>
                          <a:rPr lang="ru-RU" i="1">
                            <a:latin typeface="Cambria Math"/>
                          </a:rPr>
                        </m:ctrlPr>
                      </m:sSubPr>
                      <m:e>
                        <m:r>
                          <a:rPr lang="en-US" i="1">
                            <a:latin typeface="Cambria Math"/>
                          </a:rPr>
                          <m:t>𝐹</m:t>
                        </m:r>
                      </m:e>
                      <m:sub>
                        <m:r>
                          <a:rPr lang="ru-RU" i="1">
                            <a:latin typeface="Cambria Math"/>
                          </a:rPr>
                          <m:t>табл</m:t>
                        </m:r>
                      </m:sub>
                    </m:sSub>
                    <m:r>
                      <a:rPr lang="ru-RU" i="1">
                        <a:latin typeface="Cambria Math"/>
                      </a:rPr>
                      <m:t>=1,6398</m:t>
                    </m:r>
                  </m:oMath>
                </a14:m>
                <a:endParaRPr lang="ru-RU" dirty="0" smtClean="0"/>
              </a:p>
              <a:p>
                <a14:m>
                  <m:oMath xmlns:m="http://schemas.openxmlformats.org/officeDocument/2006/math">
                    <m:r>
                      <a:rPr lang="en-US" i="1">
                        <a:latin typeface="Cambria Math"/>
                      </a:rPr>
                      <m:t>𝐹</m:t>
                    </m:r>
                    <m:r>
                      <a:rPr lang="en-US" i="1">
                        <a:latin typeface="Cambria Math"/>
                      </a:rPr>
                      <m:t> =</m:t>
                    </m:r>
                    <m:f>
                      <m:fPr>
                        <m:ctrlPr>
                          <a:rPr lang="ru-RU" i="1">
                            <a:latin typeface="Cambria Math"/>
                          </a:rPr>
                        </m:ctrlPr>
                      </m:fPr>
                      <m:num>
                        <m:r>
                          <a:rPr lang="en-US" i="1">
                            <a:latin typeface="Cambria Math"/>
                          </a:rPr>
                          <m:t>0.99149−0.94274</m:t>
                        </m:r>
                      </m:num>
                      <m:den>
                        <m:r>
                          <a:rPr lang="en-US" i="1">
                            <a:latin typeface="Cambria Math"/>
                          </a:rPr>
                          <m:t>1−0.99149</m:t>
                        </m:r>
                      </m:den>
                    </m:f>
                    <m:r>
                      <a:rPr lang="en-US" i="1">
                        <a:latin typeface="Cambria Math"/>
                      </a:rPr>
                      <m:t>∗</m:t>
                    </m:r>
                    <m:f>
                      <m:fPr>
                        <m:ctrlPr>
                          <a:rPr lang="ru-RU" i="1">
                            <a:latin typeface="Cambria Math"/>
                          </a:rPr>
                        </m:ctrlPr>
                      </m:fPr>
                      <m:num>
                        <m:r>
                          <a:rPr lang="en-US" i="1">
                            <a:latin typeface="Cambria Math"/>
                          </a:rPr>
                          <m:t>27∗4−27−4</m:t>
                        </m:r>
                      </m:num>
                      <m:den>
                        <m:r>
                          <a:rPr lang="en-US" i="1">
                            <a:latin typeface="Cambria Math"/>
                          </a:rPr>
                          <m:t>27−1</m:t>
                        </m:r>
                      </m:den>
                    </m:f>
                    <m:r>
                      <a:rPr lang="en-US" i="1">
                        <a:latin typeface="Cambria Math"/>
                      </a:rPr>
                      <m:t>=10,6084</m:t>
                    </m:r>
                  </m:oMath>
                </a14:m>
                <a:endParaRPr lang="ru-RU" dirty="0"/>
              </a:p>
              <a:p>
                <a:endParaRPr lang="ru-RU" dirty="0" smtClean="0"/>
              </a:p>
              <a:p>
                <a:pPr marL="723900" indent="-546100"/>
                <a:r>
                  <a:rPr lang="ru-RU" sz="2500" i="1" dirty="0" smtClean="0"/>
                  <a:t>Таким </a:t>
                </a:r>
                <a:r>
                  <a:rPr lang="ru-RU" sz="2500" i="1" dirty="0"/>
                  <a:t>образом, что полученное значение не попадает  в  критическую  область. Гипотеза </a:t>
                </a:r>
                <a:r>
                  <a:rPr lang="en-US" sz="2500" i="1" dirty="0"/>
                  <a:t>H</a:t>
                </a:r>
                <a:r>
                  <a:rPr lang="ru-RU" sz="2500" i="1" baseline="-25000" dirty="0"/>
                  <a:t>o</a:t>
                </a:r>
                <a:r>
                  <a:rPr lang="ru-RU" sz="2500" i="1" dirty="0"/>
                  <a:t> о равенстве индивидуальных эффектов отклоняется, что говорит о выборе модели с фиксированными эффектами</a:t>
                </a:r>
                <a:r>
                  <a:rPr lang="ru-RU" sz="2500" i="1" dirty="0" smtClean="0"/>
                  <a:t>.</a:t>
                </a:r>
                <a:endParaRPr lang="ru-RU" sz="2500" i="1" dirty="0"/>
              </a:p>
            </p:txBody>
          </p:sp>
        </mc:Choice>
        <mc:Fallback xmlns="">
          <p:sp>
            <p:nvSpPr>
              <p:cNvPr id="2" name="Объект 1"/>
              <p:cNvSpPr>
                <a:spLocks noGrp="1" noRot="1" noChangeAspect="1" noMove="1" noResize="1" noEditPoints="1" noAdjustHandles="1" noChangeArrowheads="1" noChangeShapeType="1" noTextEdit="1"/>
              </p:cNvSpPr>
              <p:nvPr>
                <p:ph idx="1"/>
              </p:nvPr>
            </p:nvSpPr>
            <p:spPr>
              <a:xfrm>
                <a:off x="827584" y="1196752"/>
                <a:ext cx="8316416" cy="5661247"/>
              </a:xfrm>
              <a:blipFill rotWithShape="1">
                <a:blip r:embed="rId2"/>
                <a:stretch>
                  <a:fillRect l="-1026" t="-1507" r="-1979"/>
                </a:stretch>
              </a:blipFill>
            </p:spPr>
            <p:txBody>
              <a:bodyPr/>
              <a:lstStyle/>
              <a:p>
                <a:r>
                  <a:rPr lang="ru-RU">
                    <a:noFill/>
                  </a:rPr>
                  <a:t> </a:t>
                </a:r>
              </a:p>
            </p:txBody>
          </p:sp>
        </mc:Fallback>
      </mc:AlternateContent>
      <p:sp>
        <p:nvSpPr>
          <p:cNvPr id="3" name="Заголовок 2"/>
          <p:cNvSpPr>
            <a:spLocks noGrp="1"/>
          </p:cNvSpPr>
          <p:nvPr>
            <p:ph type="title"/>
          </p:nvPr>
        </p:nvSpPr>
        <p:spPr>
          <a:xfrm>
            <a:off x="3275856" y="188640"/>
            <a:ext cx="6372200" cy="857232"/>
          </a:xfrm>
        </p:spPr>
        <p:txBody>
          <a:bodyPr>
            <a:noAutofit/>
          </a:bodyPr>
          <a:lstStyle/>
          <a:p>
            <a:r>
              <a:rPr lang="ru-RU" sz="4000" b="1" cap="none"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Тестирование на спецификации модели</a:t>
            </a:r>
            <a:endParaRPr lang="ru-RU" sz="4000" b="1" cap="none"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pic>
        <p:nvPicPr>
          <p:cNvPr id="4" name="Рисунок 3"/>
          <p:cNvPicPr/>
          <p:nvPr/>
        </p:nvPicPr>
        <p:blipFill rotWithShape="1">
          <a:blip r:embed="rId3">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rcRect r="17271" b="82389"/>
          <a:stretch/>
        </p:blipFill>
        <p:spPr bwMode="auto">
          <a:xfrm>
            <a:off x="1907704" y="2420888"/>
            <a:ext cx="6192688" cy="89520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11904483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Объект 1"/>
              <p:cNvSpPr>
                <a:spLocks noGrp="1"/>
              </p:cNvSpPr>
              <p:nvPr>
                <p:ph idx="1"/>
              </p:nvPr>
            </p:nvSpPr>
            <p:spPr>
              <a:xfrm>
                <a:off x="1259632" y="188640"/>
                <a:ext cx="7884368" cy="6669360"/>
              </a:xfrm>
              <a:solidFill>
                <a:schemeClr val="bg1">
                  <a:alpha val="0"/>
                </a:schemeClr>
              </a:solidFill>
            </p:spPr>
            <p:txBody>
              <a:bodyPr>
                <a:normAutofit/>
              </a:bodyPr>
              <a:lstStyle/>
              <a:p>
                <a:pPr marL="0" indent="0" algn="ctr">
                  <a:buNone/>
                </a:pPr>
                <a:r>
                  <a:rPr lang="ru-RU" sz="2600" b="1" i="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2) </a:t>
                </a:r>
                <a:r>
                  <a:rPr lang="ru-RU" sz="2600" b="1" i="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Простая </a:t>
                </a:r>
                <a:endParaRPr lang="en-US" sz="2600" b="1" i="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a:p>
                <a:pPr marL="0" indent="0" algn="ctr">
                  <a:buNone/>
                </a:pPr>
                <a:r>
                  <a:rPr lang="ru-RU" sz="2600" b="1" i="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или </a:t>
                </a:r>
                <a:endParaRPr lang="en-US" sz="2600" b="1" i="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a:p>
                <a:pPr marL="0" indent="0" algn="ctr">
                  <a:buNone/>
                </a:pPr>
                <a:r>
                  <a:rPr lang="ru-RU" sz="2600" b="1" i="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со </a:t>
                </a:r>
                <a:r>
                  <a:rPr lang="ru-RU" sz="2600" b="1" i="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случайными </a:t>
                </a:r>
                <a:r>
                  <a:rPr lang="ru-RU" sz="2600" b="1" i="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эффектами</a:t>
                </a:r>
                <a:endParaRPr lang="ru-RU" sz="2600" b="1" i="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a:p>
                <a:r>
                  <a:rPr lang="ru-RU" sz="2500" dirty="0"/>
                  <a:t>Для этого необходимо получить значение с помощью теста множителей Лагранжа:</a:t>
                </a:r>
              </a:p>
              <a:p>
                <a:pPr marL="0" indent="0">
                  <a:buNone/>
                </a:pPr>
                <a:r>
                  <a:rPr lang="ru-RU" dirty="0"/>
                  <a:t> </a:t>
                </a:r>
              </a:p>
              <a:p>
                <a:pPr marL="0" indent="0">
                  <a:buNone/>
                </a:pPr>
                <a:r>
                  <a:rPr lang="ru-RU" sz="1200" dirty="0"/>
                  <a:t> </a:t>
                </a:r>
              </a:p>
              <a:p>
                <a:pPr marL="0" indent="0">
                  <a:buNone/>
                </a:pPr>
                <a:r>
                  <a:rPr lang="ru-RU" sz="300" dirty="0"/>
                  <a:t> </a:t>
                </a:r>
              </a:p>
              <a:p>
                <a14:m>
                  <m:oMath xmlns:m="http://schemas.openxmlformats.org/officeDocument/2006/math">
                    <m:r>
                      <a:rPr lang="en-US" i="1">
                        <a:latin typeface="Cambria Math"/>
                      </a:rPr>
                      <m:t>𝐹</m:t>
                    </m:r>
                    <m:r>
                      <a:rPr lang="en-US" i="1">
                        <a:latin typeface="Cambria Math"/>
                      </a:rPr>
                      <m:t> =</m:t>
                    </m:r>
                    <m:d>
                      <m:dPr>
                        <m:ctrlPr>
                          <a:rPr lang="ru-RU" i="1">
                            <a:latin typeface="Cambria Math"/>
                          </a:rPr>
                        </m:ctrlPr>
                      </m:dPr>
                      <m:e>
                        <m:f>
                          <m:fPr>
                            <m:ctrlPr>
                              <a:rPr lang="ru-RU" i="1">
                                <a:latin typeface="Cambria Math"/>
                              </a:rPr>
                            </m:ctrlPr>
                          </m:fPr>
                          <m:num>
                            <m:r>
                              <a:rPr lang="en-US" i="1">
                                <a:latin typeface="Cambria Math"/>
                              </a:rPr>
                              <m:t>76 519 025 018 232</m:t>
                            </m:r>
                          </m:num>
                          <m:den>
                            <m:r>
                              <a:rPr lang="en-US" i="1">
                                <a:latin typeface="Cambria Math"/>
                              </a:rPr>
                              <m:t>132 958 340 853 043</m:t>
                            </m:r>
                          </m:den>
                        </m:f>
                      </m:e>
                    </m:d>
                    <m:r>
                      <a:rPr lang="en-US" i="1">
                        <a:latin typeface="Cambria Math"/>
                      </a:rPr>
                      <m:t>∗</m:t>
                    </m:r>
                    <m:f>
                      <m:fPr>
                        <m:ctrlPr>
                          <a:rPr lang="ru-RU" i="1">
                            <a:latin typeface="Cambria Math"/>
                          </a:rPr>
                        </m:ctrlPr>
                      </m:fPr>
                      <m:num>
                        <m:r>
                          <a:rPr lang="en-US" i="1">
                            <a:latin typeface="Cambria Math"/>
                          </a:rPr>
                          <m:t>27∗4</m:t>
                        </m:r>
                      </m:num>
                      <m:den>
                        <m:r>
                          <a:rPr lang="en-US" i="1">
                            <a:latin typeface="Cambria Math"/>
                          </a:rPr>
                          <m:t>2∗</m:t>
                        </m:r>
                        <m:d>
                          <m:dPr>
                            <m:ctrlPr>
                              <a:rPr lang="ru-RU" i="1">
                                <a:latin typeface="Cambria Math"/>
                              </a:rPr>
                            </m:ctrlPr>
                          </m:dPr>
                          <m:e>
                            <m:r>
                              <a:rPr lang="en-US" i="1">
                                <a:latin typeface="Cambria Math"/>
                              </a:rPr>
                              <m:t>4−1</m:t>
                            </m:r>
                          </m:e>
                        </m:d>
                      </m:den>
                    </m:f>
                    <m:r>
                      <a:rPr lang="en-US" i="1">
                        <a:latin typeface="Cambria Math"/>
                      </a:rPr>
                      <m:t>=3,24342</m:t>
                    </m:r>
                  </m:oMath>
                </a14:m>
                <a:endParaRPr lang="ru-RU" dirty="0"/>
              </a:p>
              <a:p>
                <a14:m>
                  <m:oMath xmlns:m="http://schemas.openxmlformats.org/officeDocument/2006/math">
                    <m:sSup>
                      <m:sSupPr>
                        <m:ctrlPr>
                          <a:rPr lang="ru-RU" sz="2500" i="1">
                            <a:latin typeface="Cambria Math"/>
                          </a:rPr>
                        </m:ctrlPr>
                      </m:sSupPr>
                      <m:e>
                        <m:r>
                          <m:rPr>
                            <m:sty m:val="p"/>
                          </m:rPr>
                          <a:rPr lang="en-US" sz="2500">
                            <a:latin typeface="Cambria Math"/>
                          </a:rPr>
                          <m:t>χ</m:t>
                        </m:r>
                      </m:e>
                      <m:sup>
                        <m:r>
                          <a:rPr lang="ru-RU" sz="2500">
                            <a:latin typeface="Cambria Math"/>
                          </a:rPr>
                          <m:t>2 </m:t>
                        </m:r>
                      </m:sup>
                    </m:sSup>
                    <m:r>
                      <a:rPr lang="ru-RU" sz="2500">
                        <a:latin typeface="Cambria Math"/>
                      </a:rPr>
                      <m:t>табл=7,814</m:t>
                    </m:r>
                  </m:oMath>
                </a14:m>
                <a:endParaRPr lang="ru-RU" sz="2500" dirty="0"/>
              </a:p>
              <a:p>
                <a:endParaRPr lang="en-US" sz="2500" i="1" dirty="0" smtClean="0"/>
              </a:p>
              <a:p>
                <a:r>
                  <a:rPr lang="ru-RU" sz="2500" i="1" dirty="0" smtClean="0"/>
                  <a:t>Полученный </a:t>
                </a:r>
                <a:r>
                  <a:rPr lang="ru-RU" sz="2500" i="1" dirty="0"/>
                  <a:t>результат говорит о попадании значения в критическую область </a:t>
                </a:r>
                <a14:m>
                  <m:oMath xmlns:m="http://schemas.openxmlformats.org/officeDocument/2006/math">
                    <m:sSup>
                      <m:sSupPr>
                        <m:ctrlPr>
                          <a:rPr lang="ru-RU" sz="2500" i="1">
                            <a:latin typeface="Cambria Math"/>
                          </a:rPr>
                        </m:ctrlPr>
                      </m:sSupPr>
                      <m:e>
                        <m:r>
                          <a:rPr lang="en-US" sz="2500" i="1">
                            <a:latin typeface="Cambria Math"/>
                          </a:rPr>
                          <m:t>𝜒</m:t>
                        </m:r>
                      </m:e>
                      <m:sup>
                        <m:r>
                          <a:rPr lang="ru-RU" sz="2500" i="1">
                            <a:latin typeface="Cambria Math"/>
                          </a:rPr>
                          <m:t>2 </m:t>
                        </m:r>
                      </m:sup>
                    </m:sSup>
                  </m:oMath>
                </a14:m>
                <a:r>
                  <a:rPr lang="ru-RU" sz="2500" i="1" dirty="0"/>
                  <a:t>. Нулевая гипотеза не принимается и делается вывод, что в данном случае </a:t>
                </a:r>
                <a:r>
                  <a:rPr lang="ru-RU" sz="2500" i="1" dirty="0" smtClean="0"/>
                  <a:t>модель </a:t>
                </a:r>
                <a:r>
                  <a:rPr lang="ru-RU" sz="2500" i="1" dirty="0"/>
                  <a:t>со случайными эффектами предпочтительнее простой модели</a:t>
                </a:r>
                <a:r>
                  <a:rPr lang="ru-RU" sz="2500" i="1" dirty="0" smtClean="0"/>
                  <a:t>.</a:t>
                </a:r>
                <a:endParaRPr lang="ru-RU" sz="2500" i="1" dirty="0"/>
              </a:p>
            </p:txBody>
          </p:sp>
        </mc:Choice>
        <mc:Fallback xmlns="">
          <p:sp>
            <p:nvSpPr>
              <p:cNvPr id="2" name="Объект 1"/>
              <p:cNvSpPr>
                <a:spLocks noGrp="1" noRot="1" noChangeAspect="1" noMove="1" noResize="1" noEditPoints="1" noAdjustHandles="1" noChangeArrowheads="1" noChangeShapeType="1" noTextEdit="1"/>
              </p:cNvSpPr>
              <p:nvPr>
                <p:ph idx="1"/>
              </p:nvPr>
            </p:nvSpPr>
            <p:spPr>
              <a:xfrm>
                <a:off x="1259632" y="188640"/>
                <a:ext cx="7884368" cy="6669360"/>
              </a:xfrm>
              <a:blipFill rotWithShape="1">
                <a:blip r:embed="rId2"/>
                <a:stretch>
                  <a:fillRect l="-1160" t="-731" r="-1160" b="-823"/>
                </a:stretch>
              </a:blipFill>
            </p:spPr>
            <p:txBody>
              <a:bodyPr/>
              <a:lstStyle/>
              <a:p>
                <a:r>
                  <a:rPr lang="ru-RU">
                    <a:noFill/>
                  </a:rPr>
                  <a:t> </a:t>
                </a:r>
              </a:p>
            </p:txBody>
          </p:sp>
        </mc:Fallback>
      </mc:AlternateContent>
      <p:pic>
        <p:nvPicPr>
          <p:cNvPr id="4" name="Рисунок 3"/>
          <p:cNvPicPr/>
          <p:nvPr/>
        </p:nvPicPr>
        <p:blipFill>
          <a:blip r:embed="rId3">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tretch>
            <a:fillRect/>
          </a:stretch>
        </p:blipFill>
        <p:spPr>
          <a:xfrm>
            <a:off x="5868144" y="2034106"/>
            <a:ext cx="2439333" cy="1314488"/>
          </a:xfrm>
          <a:prstGeom prst="rect">
            <a:avLst/>
          </a:prstGeom>
        </p:spPr>
      </p:pic>
    </p:spTree>
    <p:extLst>
      <p:ext uri="{BB962C8B-B14F-4D97-AF65-F5344CB8AC3E}">
        <p14:creationId xmlns:p14="http://schemas.microsoft.com/office/powerpoint/2010/main" val="417379816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Объект 1"/>
              <p:cNvSpPr>
                <a:spLocks noGrp="1"/>
              </p:cNvSpPr>
              <p:nvPr>
                <p:ph idx="1"/>
              </p:nvPr>
            </p:nvSpPr>
            <p:spPr>
              <a:xfrm>
                <a:off x="1331640" y="548680"/>
                <a:ext cx="7812360" cy="6309320"/>
              </a:xfrm>
              <a:solidFill>
                <a:schemeClr val="bg1">
                  <a:alpha val="0"/>
                </a:schemeClr>
              </a:solidFill>
            </p:spPr>
            <p:txBody>
              <a:bodyPr>
                <a:normAutofit lnSpcReduction="10000"/>
              </a:bodyPr>
              <a:lstStyle/>
              <a:p>
                <a:pPr marL="0" indent="0" algn="ctr">
                  <a:buNone/>
                </a:pPr>
                <a:r>
                  <a:rPr lang="en-US" sz="2600" b="1" i="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a:t>
                </a:r>
                <a:r>
                  <a:rPr lang="ru-RU" sz="2600" b="1" i="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3</a:t>
                </a:r>
                <a:r>
                  <a:rPr lang="ru-RU" sz="2600" b="1" i="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a:t>
                </a:r>
                <a:r>
                  <a:rPr lang="ru-RU" sz="2600" b="1" i="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С </a:t>
                </a:r>
                <a:r>
                  <a:rPr lang="ru-RU" sz="2600" b="1" i="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фиксированными эффектами </a:t>
                </a:r>
                <a:endParaRPr lang="ru-RU" sz="2600" b="1" i="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a:p>
                <a:pPr marL="0" indent="0" algn="ctr">
                  <a:buNone/>
                </a:pPr>
                <a:r>
                  <a:rPr lang="ru-RU" sz="2600" b="1" i="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или </a:t>
                </a:r>
              </a:p>
              <a:p>
                <a:pPr marL="0" indent="0" algn="ctr">
                  <a:buNone/>
                </a:pPr>
                <a:r>
                  <a:rPr lang="en-US" sz="2600" b="1" i="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a:t>
                </a:r>
                <a:r>
                  <a:rPr lang="ru-RU" sz="2600" b="1" i="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со </a:t>
                </a:r>
                <a:r>
                  <a:rPr lang="ru-RU" sz="2600" b="1" i="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случайными </a:t>
                </a:r>
                <a:r>
                  <a:rPr lang="ru-RU" sz="2600" b="1" i="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эффектами</a:t>
                </a:r>
              </a:p>
              <a:p>
                <a:r>
                  <a:rPr lang="ru-RU" sz="2500" dirty="0" smtClean="0"/>
                  <a:t>Для </a:t>
                </a:r>
                <a:r>
                  <a:rPr lang="ru-RU" sz="2500" dirty="0"/>
                  <a:t>этого необходимо получить значение с помощью теста </a:t>
                </a:r>
                <a:r>
                  <a:rPr lang="ru-RU" sz="2500" dirty="0" err="1"/>
                  <a:t>Хаусмана</a:t>
                </a:r>
                <a:r>
                  <a:rPr lang="ru-RU" sz="2500" dirty="0"/>
                  <a:t>:</a:t>
                </a:r>
              </a:p>
              <a:p>
                <a:endParaRPr lang="ru-RU" dirty="0"/>
              </a:p>
              <a:p>
                <a:endParaRPr lang="ru-RU" dirty="0" smtClean="0"/>
              </a:p>
              <a:p>
                <a:r>
                  <a:rPr lang="ru-RU" sz="2500" dirty="0" smtClean="0"/>
                  <a:t>Значение</a:t>
                </a:r>
                <a:r>
                  <a:rPr lang="en-US" sz="2500" dirty="0" smtClean="0"/>
                  <a:t> </a:t>
                </a:r>
                <a:r>
                  <a:rPr lang="ru-RU" sz="2500" dirty="0" smtClean="0"/>
                  <a:t> </a:t>
                </a:r>
                <a14:m>
                  <m:oMath xmlns:m="http://schemas.openxmlformats.org/officeDocument/2006/math">
                    <m:sSup>
                      <m:sSupPr>
                        <m:ctrlPr>
                          <a:rPr lang="ru-RU" sz="2500" i="1">
                            <a:latin typeface="Cambria Math"/>
                          </a:rPr>
                        </m:ctrlPr>
                      </m:sSupPr>
                      <m:e>
                        <m:r>
                          <m:rPr>
                            <m:sty m:val="p"/>
                          </m:rPr>
                          <a:rPr lang="en-US" sz="2500">
                            <a:latin typeface="Cambria Math"/>
                          </a:rPr>
                          <m:t>χ</m:t>
                        </m:r>
                      </m:e>
                      <m:sup>
                        <m:r>
                          <a:rPr lang="ru-RU" sz="2500">
                            <a:latin typeface="Cambria Math"/>
                          </a:rPr>
                          <m:t>2 </m:t>
                        </m:r>
                      </m:sup>
                    </m:sSup>
                  </m:oMath>
                </a14:m>
                <a:r>
                  <a:rPr lang="ru-RU" sz="2500" dirty="0" smtClean="0"/>
                  <a:t> </a:t>
                </a:r>
                <a:r>
                  <a:rPr lang="ru-RU" sz="2500" dirty="0" err="1" smtClean="0"/>
                  <a:t>табл</a:t>
                </a:r>
                <a:r>
                  <a:rPr lang="en-US" sz="2500" dirty="0" smtClean="0"/>
                  <a:t> </a:t>
                </a:r>
                <a:r>
                  <a:rPr lang="ru-RU" sz="2500" dirty="0" smtClean="0"/>
                  <a:t>=</a:t>
                </a:r>
                <a:r>
                  <a:rPr lang="en-US" sz="2500" dirty="0" smtClean="0"/>
                  <a:t> </a:t>
                </a:r>
                <a:r>
                  <a:rPr lang="ru-RU" sz="2500" dirty="0" smtClean="0"/>
                  <a:t>7,814</a:t>
                </a:r>
              </a:p>
              <a:p>
                <a:endParaRPr lang="ru-RU" i="1" dirty="0" smtClean="0"/>
              </a:p>
              <a:p>
                <a14:m>
                  <m:oMath xmlns:m="http://schemas.openxmlformats.org/officeDocument/2006/math">
                    <m:r>
                      <a:rPr lang="ru-RU" i="1">
                        <a:latin typeface="Cambria Math"/>
                      </a:rPr>
                      <m:t>Н=</m:t>
                    </m:r>
                    <m:sSup>
                      <m:sSupPr>
                        <m:ctrlPr>
                          <a:rPr lang="ru-RU" i="1">
                            <a:latin typeface="Cambria Math"/>
                          </a:rPr>
                        </m:ctrlPr>
                      </m:sSupPr>
                      <m:e>
                        <m:d>
                          <m:dPr>
                            <m:ctrlPr>
                              <a:rPr lang="ru-RU" i="1">
                                <a:latin typeface="Cambria Math"/>
                              </a:rPr>
                            </m:ctrlPr>
                          </m:dPr>
                          <m:e>
                            <m:sSub>
                              <m:sSubPr>
                                <m:ctrlPr>
                                  <a:rPr lang="ru-RU" i="1">
                                    <a:latin typeface="Cambria Math"/>
                                  </a:rPr>
                                </m:ctrlPr>
                              </m:sSubPr>
                              <m:e>
                                <m:r>
                                  <a:rPr lang="ru-RU" i="1">
                                    <a:latin typeface="Cambria Math"/>
                                  </a:rPr>
                                  <m:t>𝛽</m:t>
                                </m:r>
                              </m:e>
                              <m:sub>
                                <m:r>
                                  <a:rPr lang="ru-RU" i="1">
                                    <a:latin typeface="Cambria Math"/>
                                  </a:rPr>
                                  <m:t>𝐹𝐸</m:t>
                                </m:r>
                              </m:sub>
                            </m:sSub>
                            <m:r>
                              <a:rPr lang="ru-RU" i="1">
                                <a:latin typeface="Cambria Math"/>
                              </a:rPr>
                              <m:t>−</m:t>
                            </m:r>
                            <m:sSub>
                              <m:sSubPr>
                                <m:ctrlPr>
                                  <a:rPr lang="ru-RU" i="1">
                                    <a:latin typeface="Cambria Math"/>
                                  </a:rPr>
                                </m:ctrlPr>
                              </m:sSubPr>
                              <m:e>
                                <m:r>
                                  <a:rPr lang="ru-RU" i="1">
                                    <a:latin typeface="Cambria Math"/>
                                  </a:rPr>
                                  <m:t>𝛽</m:t>
                                </m:r>
                              </m:e>
                              <m:sub>
                                <m:r>
                                  <a:rPr lang="ru-RU" i="1">
                                    <a:latin typeface="Cambria Math"/>
                                  </a:rPr>
                                  <m:t>𝑅𝐸</m:t>
                                </m:r>
                              </m:sub>
                            </m:sSub>
                            <m:r>
                              <a:rPr lang="ru-RU" i="1">
                                <a:latin typeface="Cambria Math"/>
                              </a:rPr>
                              <m:t> </m:t>
                            </m:r>
                          </m:e>
                        </m:d>
                      </m:e>
                      <m:sup>
                        <m:r>
                          <a:rPr lang="ru-RU" i="1">
                            <a:latin typeface="Cambria Math"/>
                          </a:rPr>
                          <m:t>′</m:t>
                        </m:r>
                      </m:sup>
                    </m:sSup>
                    <m:r>
                      <a:rPr lang="ru-RU" i="1">
                        <a:latin typeface="Cambria Math"/>
                      </a:rPr>
                      <m:t>∗</m:t>
                    </m:r>
                    <m:sSup>
                      <m:sSupPr>
                        <m:ctrlPr>
                          <a:rPr lang="ru-RU" i="1">
                            <a:latin typeface="Cambria Math"/>
                          </a:rPr>
                        </m:ctrlPr>
                      </m:sSupPr>
                      <m:e>
                        <m:r>
                          <a:rPr lang="ru-RU" i="1">
                            <a:latin typeface="Cambria Math"/>
                          </a:rPr>
                          <m:t>Ф</m:t>
                        </m:r>
                      </m:e>
                      <m:sup>
                        <m:r>
                          <a:rPr lang="ru-RU" i="1">
                            <a:latin typeface="Cambria Math"/>
                          </a:rPr>
                          <m:t>−1</m:t>
                        </m:r>
                      </m:sup>
                    </m:sSup>
                    <m:r>
                      <a:rPr lang="ru-RU" i="1">
                        <a:latin typeface="Cambria Math"/>
                      </a:rPr>
                      <m:t>∗</m:t>
                    </m:r>
                    <m:d>
                      <m:dPr>
                        <m:ctrlPr>
                          <a:rPr lang="ru-RU" i="1">
                            <a:latin typeface="Cambria Math"/>
                          </a:rPr>
                        </m:ctrlPr>
                      </m:dPr>
                      <m:e>
                        <m:sSub>
                          <m:sSubPr>
                            <m:ctrlPr>
                              <a:rPr lang="ru-RU" i="1">
                                <a:latin typeface="Cambria Math"/>
                              </a:rPr>
                            </m:ctrlPr>
                          </m:sSubPr>
                          <m:e>
                            <m:r>
                              <a:rPr lang="ru-RU" i="1">
                                <a:latin typeface="Cambria Math"/>
                              </a:rPr>
                              <m:t>𝛽</m:t>
                            </m:r>
                          </m:e>
                          <m:sub>
                            <m:r>
                              <a:rPr lang="ru-RU" i="1">
                                <a:latin typeface="Cambria Math"/>
                              </a:rPr>
                              <m:t>𝐹𝐸</m:t>
                            </m:r>
                          </m:sub>
                        </m:sSub>
                        <m:r>
                          <a:rPr lang="ru-RU" i="1">
                            <a:latin typeface="Cambria Math"/>
                          </a:rPr>
                          <m:t>−</m:t>
                        </m:r>
                        <m:sSub>
                          <m:sSubPr>
                            <m:ctrlPr>
                              <a:rPr lang="ru-RU" i="1">
                                <a:latin typeface="Cambria Math"/>
                              </a:rPr>
                            </m:ctrlPr>
                          </m:sSubPr>
                          <m:e>
                            <m:r>
                              <a:rPr lang="ru-RU" i="1">
                                <a:latin typeface="Cambria Math"/>
                              </a:rPr>
                              <m:t>𝛽</m:t>
                            </m:r>
                          </m:e>
                          <m:sub>
                            <m:r>
                              <a:rPr lang="ru-RU" i="1">
                                <a:latin typeface="Cambria Math"/>
                              </a:rPr>
                              <m:t>𝑅𝐸</m:t>
                            </m:r>
                          </m:sub>
                        </m:sSub>
                      </m:e>
                    </m:d>
                    <m:r>
                      <a:rPr lang="ru-RU" i="1">
                        <a:latin typeface="Cambria Math"/>
                      </a:rPr>
                      <m:t>=</m:t>
                    </m:r>
                  </m:oMath>
                </a14:m>
                <a:r>
                  <a:rPr lang="ru-RU" dirty="0" smtClean="0"/>
                  <a:t> -2,127</a:t>
                </a:r>
              </a:p>
              <a:p>
                <a:endParaRPr lang="ru-RU" dirty="0" smtClean="0"/>
              </a:p>
              <a:p>
                <a:r>
                  <a:rPr lang="ru-RU" sz="2500" i="1" dirty="0" smtClean="0"/>
                  <a:t>Поскольку </a:t>
                </a:r>
                <a:r>
                  <a:rPr lang="ru-RU" sz="2500" i="1" dirty="0"/>
                  <a:t>значение </a:t>
                </a:r>
                <a:r>
                  <a:rPr lang="ru-RU" sz="2500" i="1" dirty="0" smtClean="0"/>
                  <a:t>статистики </a:t>
                </a:r>
                <a:r>
                  <a:rPr lang="ru-RU" sz="2500" i="1" dirty="0" err="1"/>
                  <a:t>Хаусмана</a:t>
                </a:r>
                <a:r>
                  <a:rPr lang="ru-RU" sz="2500" i="1" dirty="0"/>
                  <a:t> попадает в  критическую область, отклонить гипотезу </a:t>
                </a:r>
                <a:r>
                  <a:rPr lang="ru-RU" sz="2500" i="1" dirty="0" smtClean="0"/>
                  <a:t>Н0 </a:t>
                </a:r>
                <a:r>
                  <a:rPr lang="ru-RU" sz="2500" i="1" dirty="0"/>
                  <a:t>нельзя. Следовательно, можно принять гипотезу о случайных эффектах</a:t>
                </a:r>
                <a:r>
                  <a:rPr lang="ru-RU" sz="2500" i="1" dirty="0" smtClean="0"/>
                  <a:t>.</a:t>
                </a:r>
                <a:endParaRPr lang="ru-RU" sz="2500" i="1" dirty="0"/>
              </a:p>
            </p:txBody>
          </p:sp>
        </mc:Choice>
        <mc:Fallback xmlns="">
          <p:sp>
            <p:nvSpPr>
              <p:cNvPr id="2" name="Объект 1"/>
              <p:cNvSpPr>
                <a:spLocks noGrp="1" noRot="1" noChangeAspect="1" noMove="1" noResize="1" noEditPoints="1" noAdjustHandles="1" noChangeArrowheads="1" noChangeShapeType="1" noTextEdit="1"/>
              </p:cNvSpPr>
              <p:nvPr>
                <p:ph idx="1"/>
              </p:nvPr>
            </p:nvSpPr>
            <p:spPr>
              <a:xfrm>
                <a:off x="1331640" y="548680"/>
                <a:ext cx="7812360" cy="6309320"/>
              </a:xfrm>
              <a:blipFill rotWithShape="1">
                <a:blip r:embed="rId2"/>
                <a:stretch>
                  <a:fillRect l="-1092" t="-1449" r="-2106"/>
                </a:stretch>
              </a:blipFill>
            </p:spPr>
            <p:txBody>
              <a:bodyPr/>
              <a:lstStyle/>
              <a:p>
                <a:r>
                  <a:rPr lang="ru-RU">
                    <a:noFill/>
                  </a:rPr>
                  <a:t> </a:t>
                </a:r>
              </a:p>
            </p:txBody>
          </p:sp>
        </mc:Fallback>
      </mc:AlternateContent>
      <p:pic>
        <p:nvPicPr>
          <p:cNvPr id="16" name="Рисунок 15"/>
          <p:cNvPicPr/>
          <p:nvPr/>
        </p:nvPicPr>
        <p:blipFill>
          <a:blip r:embed="rId3"/>
          <a:stretch>
            <a:fillRect/>
          </a:stretch>
        </p:blipFill>
        <p:spPr>
          <a:xfrm>
            <a:off x="3347864" y="2565833"/>
            <a:ext cx="3456384" cy="716191"/>
          </a:xfrm>
          <a:prstGeom prst="rect">
            <a:avLst/>
          </a:prstGeom>
        </p:spPr>
      </p:pic>
    </p:spTree>
    <p:extLst>
      <p:ext uri="{BB962C8B-B14F-4D97-AF65-F5344CB8AC3E}">
        <p14:creationId xmlns:p14="http://schemas.microsoft.com/office/powerpoint/2010/main" val="30645044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1515956" y="1700808"/>
            <a:ext cx="7160499" cy="4321175"/>
          </a:xfrm>
        </p:spPr>
        <p:txBody>
          <a:bodyPr/>
          <a:lstStyle/>
          <a:p>
            <a:r>
              <a:rPr lang="ru-RU" sz="2500" dirty="0"/>
              <a:t>Оценив и протестировав на спецификации три модели панельных данных финансовых показателей деятельности банков Украины, был сделан вывод о  предпочтительности модели со случайными эффектами. Такая модель является наиболее точной и качественной для данного исследования. </a:t>
            </a:r>
            <a:endParaRPr lang="ru-RU" sz="2500" dirty="0" smtClean="0"/>
          </a:p>
          <a:p>
            <a:endParaRPr lang="ru-RU" sz="2800" dirty="0"/>
          </a:p>
          <a:p>
            <a:endParaRPr lang="ru-RU" dirty="0"/>
          </a:p>
        </p:txBody>
      </p:sp>
      <p:sp>
        <p:nvSpPr>
          <p:cNvPr id="3" name="Заголовок 2"/>
          <p:cNvSpPr>
            <a:spLocks noGrp="1"/>
          </p:cNvSpPr>
          <p:nvPr>
            <p:ph type="title"/>
          </p:nvPr>
        </p:nvSpPr>
        <p:spPr>
          <a:xfrm>
            <a:off x="1691680" y="764704"/>
            <a:ext cx="6602432" cy="857232"/>
          </a:xfrm>
        </p:spPr>
        <p:txBody>
          <a:bodyPr>
            <a:noAutofit/>
          </a:bodyPr>
          <a:lstStyle/>
          <a:p>
            <a:r>
              <a:rPr lang="ru-RU" sz="6000" b="1" cap="none"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Выводы</a:t>
            </a:r>
            <a:endParaRPr lang="ru-RU" sz="6000" b="1" cap="none"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mc:AlternateContent xmlns:mc="http://schemas.openxmlformats.org/markup-compatibility/2006" xmlns:a14="http://schemas.microsoft.com/office/drawing/2010/main">
        <mc:Choice Requires="a14">
          <p:sp>
            <p:nvSpPr>
              <p:cNvPr id="4" name="Прямоугольник 3"/>
              <p:cNvSpPr/>
              <p:nvPr/>
            </p:nvSpPr>
            <p:spPr>
              <a:xfrm>
                <a:off x="1547664" y="4765191"/>
                <a:ext cx="7128792" cy="738664"/>
              </a:xfrm>
              <a:prstGeom prst="rect">
                <a:avLst/>
              </a:prstGeom>
            </p:spPr>
            <p:txBody>
              <a:bodyPr wrap="square">
                <a:spAutoFit/>
              </a:bodyPr>
              <a:lstStyle/>
              <a:p>
                <a14:m>
                  <m:oMath xmlns:m="http://schemas.openxmlformats.org/officeDocument/2006/math">
                    <m:r>
                      <a:rPr lang="ru-RU" sz="2100" b="1" i="1" smtClean="0">
                        <a:solidFill>
                          <a:schemeClr val="tx2">
                            <a:lumMod val="75000"/>
                          </a:schemeClr>
                        </a:solidFill>
                        <a:latin typeface="Cambria Math"/>
                      </a:rPr>
                      <m:t>𝒀</m:t>
                    </m:r>
                    <m:r>
                      <a:rPr lang="ru-RU" sz="2100" b="1" i="1" smtClean="0">
                        <a:solidFill>
                          <a:schemeClr val="tx2">
                            <a:lumMod val="75000"/>
                          </a:schemeClr>
                        </a:solidFill>
                        <a:latin typeface="Cambria Math"/>
                      </a:rPr>
                      <m:t>= </m:t>
                    </m:r>
                    <m:sSub>
                      <m:sSubPr>
                        <m:ctrlPr>
                          <a:rPr lang="ru-RU" sz="2100" b="1" i="1">
                            <a:solidFill>
                              <a:schemeClr val="tx2">
                                <a:lumMod val="75000"/>
                              </a:schemeClr>
                            </a:solidFill>
                            <a:latin typeface="Cambria Math"/>
                          </a:rPr>
                        </m:ctrlPr>
                      </m:sSubPr>
                      <m:e>
                        <m:r>
                          <a:rPr lang="ru-RU" sz="2100" b="1" i="1">
                            <a:solidFill>
                              <a:schemeClr val="tx2">
                                <a:lumMod val="75000"/>
                              </a:schemeClr>
                            </a:solidFill>
                            <a:latin typeface="Cambria Math"/>
                          </a:rPr>
                          <m:t>µ</m:t>
                        </m:r>
                      </m:e>
                      <m:sub>
                        <m:r>
                          <a:rPr lang="ru-RU" sz="2100" b="1" i="1">
                            <a:solidFill>
                              <a:schemeClr val="tx2">
                                <a:lumMod val="75000"/>
                              </a:schemeClr>
                            </a:solidFill>
                            <a:latin typeface="Cambria Math"/>
                          </a:rPr>
                          <m:t>𝒊</m:t>
                        </m:r>
                      </m:sub>
                    </m:sSub>
                    <m:r>
                      <a:rPr lang="ru-RU" sz="2100" b="1" i="1">
                        <a:solidFill>
                          <a:schemeClr val="tx2">
                            <a:lumMod val="75000"/>
                          </a:schemeClr>
                        </a:solidFill>
                        <a:latin typeface="Cambria Math"/>
                      </a:rPr>
                      <m:t>−</m:t>
                    </m:r>
                    <m:r>
                      <a:rPr lang="ru-RU" sz="2100" b="1" i="1">
                        <a:solidFill>
                          <a:schemeClr val="tx2">
                            <a:lumMod val="75000"/>
                          </a:schemeClr>
                        </a:solidFill>
                        <a:latin typeface="Cambria Math"/>
                      </a:rPr>
                      <m:t>𝟏𝟎𝟔𝟒𝟏𝟖</m:t>
                    </m:r>
                    <m:r>
                      <a:rPr lang="ru-RU" sz="2100" b="1" i="1">
                        <a:solidFill>
                          <a:schemeClr val="tx2">
                            <a:lumMod val="75000"/>
                          </a:schemeClr>
                        </a:solidFill>
                        <a:latin typeface="Cambria Math"/>
                      </a:rPr>
                      <m:t>,</m:t>
                    </m:r>
                    <m:r>
                      <a:rPr lang="ru-RU" sz="2100" b="1" i="1">
                        <a:solidFill>
                          <a:schemeClr val="tx2">
                            <a:lumMod val="75000"/>
                          </a:schemeClr>
                        </a:solidFill>
                        <a:latin typeface="Cambria Math"/>
                      </a:rPr>
                      <m:t>𝟐</m:t>
                    </m:r>
                    <m:r>
                      <a:rPr lang="ru-RU" sz="2100" b="1" i="1">
                        <a:solidFill>
                          <a:schemeClr val="tx2">
                            <a:lumMod val="75000"/>
                          </a:schemeClr>
                        </a:solidFill>
                        <a:latin typeface="Cambria Math"/>
                      </a:rPr>
                      <m:t>+ </m:t>
                    </m:r>
                    <m:r>
                      <a:rPr lang="ru-RU" sz="2100" b="1" i="1">
                        <a:solidFill>
                          <a:schemeClr val="tx2">
                            <a:lumMod val="75000"/>
                          </a:schemeClr>
                        </a:solidFill>
                        <a:latin typeface="Cambria Math"/>
                      </a:rPr>
                      <m:t>𝟎</m:t>
                    </m:r>
                    <m:r>
                      <a:rPr lang="ru-RU" sz="2100" b="1" i="1">
                        <a:solidFill>
                          <a:schemeClr val="tx2">
                            <a:lumMod val="75000"/>
                          </a:schemeClr>
                        </a:solidFill>
                        <a:latin typeface="Cambria Math"/>
                      </a:rPr>
                      <m:t>.</m:t>
                    </m:r>
                    <m:r>
                      <a:rPr lang="ru-RU" sz="2100" b="1" i="1">
                        <a:solidFill>
                          <a:schemeClr val="tx2">
                            <a:lumMod val="75000"/>
                          </a:schemeClr>
                        </a:solidFill>
                        <a:latin typeface="Cambria Math"/>
                      </a:rPr>
                      <m:t>𝟏𝟎𝟑𝟗𝟑𝟗</m:t>
                    </m:r>
                    <m:r>
                      <a:rPr lang="ru-RU" sz="2100" b="1" i="1">
                        <a:solidFill>
                          <a:schemeClr val="tx2">
                            <a:lumMod val="75000"/>
                          </a:schemeClr>
                        </a:solidFill>
                        <a:latin typeface="Cambria Math"/>
                      </a:rPr>
                      <m:t>∗</m:t>
                    </m:r>
                    <m:sSub>
                      <m:sSubPr>
                        <m:ctrlPr>
                          <a:rPr lang="ru-RU" sz="2100" b="1" i="1">
                            <a:solidFill>
                              <a:schemeClr val="tx2">
                                <a:lumMod val="75000"/>
                              </a:schemeClr>
                            </a:solidFill>
                            <a:latin typeface="Cambria Math"/>
                          </a:rPr>
                        </m:ctrlPr>
                      </m:sSubPr>
                      <m:e>
                        <m:r>
                          <a:rPr lang="ru-RU" sz="2100" b="1" i="1">
                            <a:solidFill>
                              <a:schemeClr val="tx2">
                                <a:lumMod val="75000"/>
                              </a:schemeClr>
                            </a:solidFill>
                            <a:latin typeface="Cambria Math"/>
                          </a:rPr>
                          <m:t>𝒙</m:t>
                        </m:r>
                      </m:e>
                      <m:sub>
                        <m:r>
                          <a:rPr lang="ru-RU" sz="2100" b="1" i="1">
                            <a:solidFill>
                              <a:schemeClr val="tx2">
                                <a:lumMod val="75000"/>
                              </a:schemeClr>
                            </a:solidFill>
                            <a:latin typeface="Cambria Math"/>
                          </a:rPr>
                          <m:t>𝟏</m:t>
                        </m:r>
                      </m:sub>
                    </m:sSub>
                    <m:r>
                      <a:rPr lang="ru-RU" sz="2100" b="1" i="1">
                        <a:solidFill>
                          <a:schemeClr val="tx2">
                            <a:lumMod val="75000"/>
                          </a:schemeClr>
                        </a:solidFill>
                        <a:latin typeface="Cambria Math"/>
                      </a:rPr>
                      <m:t>+</m:t>
                    </m:r>
                    <m:r>
                      <a:rPr lang="ru-RU" sz="2100" b="1" i="1">
                        <a:solidFill>
                          <a:schemeClr val="tx2">
                            <a:lumMod val="75000"/>
                          </a:schemeClr>
                        </a:solidFill>
                        <a:latin typeface="Cambria Math"/>
                      </a:rPr>
                      <m:t>𝟎</m:t>
                    </m:r>
                    <m:r>
                      <a:rPr lang="ru-RU" sz="2100" b="1" i="1">
                        <a:solidFill>
                          <a:schemeClr val="tx2">
                            <a:lumMod val="75000"/>
                          </a:schemeClr>
                        </a:solidFill>
                        <a:latin typeface="Cambria Math"/>
                      </a:rPr>
                      <m:t>.</m:t>
                    </m:r>
                    <m:r>
                      <a:rPr lang="ru-RU" sz="2100" b="1" i="1">
                        <a:solidFill>
                          <a:schemeClr val="tx2">
                            <a:lumMod val="75000"/>
                          </a:schemeClr>
                        </a:solidFill>
                        <a:latin typeface="Cambria Math"/>
                      </a:rPr>
                      <m:t>𝟓𝟒𝟖𝟗</m:t>
                    </m:r>
                    <m:r>
                      <a:rPr lang="ru-RU" sz="2100" b="1" i="1">
                        <a:solidFill>
                          <a:schemeClr val="tx2">
                            <a:lumMod val="75000"/>
                          </a:schemeClr>
                        </a:solidFill>
                        <a:latin typeface="Cambria Math"/>
                      </a:rPr>
                      <m:t>∗</m:t>
                    </m:r>
                    <m:sSub>
                      <m:sSubPr>
                        <m:ctrlPr>
                          <a:rPr lang="ru-RU" sz="2100" b="1" i="1">
                            <a:solidFill>
                              <a:schemeClr val="tx2">
                                <a:lumMod val="75000"/>
                              </a:schemeClr>
                            </a:solidFill>
                            <a:latin typeface="Cambria Math"/>
                          </a:rPr>
                        </m:ctrlPr>
                      </m:sSubPr>
                      <m:e>
                        <m:r>
                          <a:rPr lang="ru-RU" sz="2100" b="1" i="1">
                            <a:solidFill>
                              <a:schemeClr val="tx2">
                                <a:lumMod val="75000"/>
                              </a:schemeClr>
                            </a:solidFill>
                            <a:latin typeface="Cambria Math"/>
                          </a:rPr>
                          <m:t>𝒙</m:t>
                        </m:r>
                      </m:e>
                      <m:sub>
                        <m:r>
                          <a:rPr lang="ru-RU" sz="2100" b="1" i="1">
                            <a:solidFill>
                              <a:schemeClr val="tx2">
                                <a:lumMod val="75000"/>
                              </a:schemeClr>
                            </a:solidFill>
                            <a:latin typeface="Cambria Math"/>
                          </a:rPr>
                          <m:t>𝟐</m:t>
                        </m:r>
                      </m:sub>
                    </m:sSub>
                  </m:oMath>
                </a14:m>
                <a:r>
                  <a:rPr lang="ru-RU" sz="2100" b="1" i="1" dirty="0" smtClean="0">
                    <a:solidFill>
                      <a:schemeClr val="tx2">
                        <a:lumMod val="75000"/>
                      </a:schemeClr>
                    </a:solidFill>
                  </a:rPr>
                  <a:t> +</a:t>
                </a:r>
              </a:p>
              <a:p>
                <a:pPr/>
                <a14:m>
                  <m:oMathPara xmlns:m="http://schemas.openxmlformats.org/officeDocument/2006/math">
                    <m:oMathParaPr>
                      <m:jc m:val="centerGroup"/>
                    </m:oMathParaPr>
                    <m:oMath xmlns:m="http://schemas.openxmlformats.org/officeDocument/2006/math">
                      <m:r>
                        <a:rPr lang="ru-RU" sz="2100" b="1" i="1">
                          <a:solidFill>
                            <a:schemeClr val="tx2">
                              <a:lumMod val="75000"/>
                            </a:schemeClr>
                          </a:solidFill>
                          <a:latin typeface="Cambria Math"/>
                        </a:rPr>
                        <m:t>+</m:t>
                      </m:r>
                      <m:r>
                        <a:rPr lang="ru-RU" sz="2100" b="1" i="1">
                          <a:solidFill>
                            <a:schemeClr val="tx2">
                              <a:lumMod val="75000"/>
                            </a:schemeClr>
                          </a:solidFill>
                          <a:latin typeface="Cambria Math"/>
                        </a:rPr>
                        <m:t>𝟎</m:t>
                      </m:r>
                      <m:r>
                        <a:rPr lang="ru-RU" sz="2100" b="1" i="1">
                          <a:solidFill>
                            <a:schemeClr val="tx2">
                              <a:lumMod val="75000"/>
                            </a:schemeClr>
                          </a:solidFill>
                          <a:latin typeface="Cambria Math"/>
                        </a:rPr>
                        <m:t>.</m:t>
                      </m:r>
                      <m:r>
                        <a:rPr lang="ru-RU" sz="2100" b="1" i="1">
                          <a:solidFill>
                            <a:schemeClr val="tx2">
                              <a:lumMod val="75000"/>
                            </a:schemeClr>
                          </a:solidFill>
                          <a:latin typeface="Cambria Math"/>
                        </a:rPr>
                        <m:t>𝟏𝟎𝟑𝟐𝟒𝟕</m:t>
                      </m:r>
                      <m:r>
                        <a:rPr lang="ru-RU" sz="2100" b="1" i="1">
                          <a:solidFill>
                            <a:schemeClr val="tx2">
                              <a:lumMod val="75000"/>
                            </a:schemeClr>
                          </a:solidFill>
                          <a:latin typeface="Cambria Math"/>
                        </a:rPr>
                        <m:t>∗</m:t>
                      </m:r>
                      <m:sSub>
                        <m:sSubPr>
                          <m:ctrlPr>
                            <a:rPr lang="ru-RU" sz="2100" b="1" i="1">
                              <a:solidFill>
                                <a:schemeClr val="tx2">
                                  <a:lumMod val="75000"/>
                                </a:schemeClr>
                              </a:solidFill>
                              <a:latin typeface="Cambria Math"/>
                            </a:rPr>
                          </m:ctrlPr>
                        </m:sSubPr>
                        <m:e>
                          <m:r>
                            <a:rPr lang="ru-RU" sz="2100" b="1" i="1">
                              <a:solidFill>
                                <a:schemeClr val="tx2">
                                  <a:lumMod val="75000"/>
                                </a:schemeClr>
                              </a:solidFill>
                              <a:latin typeface="Cambria Math"/>
                            </a:rPr>
                            <m:t>𝒙</m:t>
                          </m:r>
                        </m:e>
                        <m:sub>
                          <m:r>
                            <a:rPr lang="ru-RU" sz="2100" b="1" i="1">
                              <a:solidFill>
                                <a:schemeClr val="tx2">
                                  <a:lumMod val="75000"/>
                                </a:schemeClr>
                              </a:solidFill>
                              <a:latin typeface="Cambria Math"/>
                            </a:rPr>
                            <m:t>𝟑</m:t>
                          </m:r>
                        </m:sub>
                      </m:sSub>
                      <m:r>
                        <a:rPr lang="ru-RU" sz="2100" b="1" i="1">
                          <a:solidFill>
                            <a:schemeClr val="tx2">
                              <a:lumMod val="75000"/>
                            </a:schemeClr>
                          </a:solidFill>
                          <a:latin typeface="Cambria Math"/>
                        </a:rPr>
                        <m:t>+</m:t>
                      </m:r>
                      <m:r>
                        <a:rPr lang="ru-RU" sz="2100" b="1" i="1">
                          <a:solidFill>
                            <a:schemeClr val="tx2">
                              <a:lumMod val="75000"/>
                            </a:schemeClr>
                          </a:solidFill>
                          <a:latin typeface="Cambria Math"/>
                        </a:rPr>
                        <m:t>𝟎</m:t>
                      </m:r>
                      <m:r>
                        <a:rPr lang="ru-RU" sz="2100" b="1" i="1">
                          <a:solidFill>
                            <a:schemeClr val="tx2">
                              <a:lumMod val="75000"/>
                            </a:schemeClr>
                          </a:solidFill>
                          <a:latin typeface="Cambria Math"/>
                        </a:rPr>
                        <m:t>.</m:t>
                      </m:r>
                      <m:r>
                        <a:rPr lang="ru-RU" sz="2100" b="1" i="1">
                          <a:solidFill>
                            <a:schemeClr val="tx2">
                              <a:lumMod val="75000"/>
                            </a:schemeClr>
                          </a:solidFill>
                          <a:latin typeface="Cambria Math"/>
                        </a:rPr>
                        <m:t>𝟎𝟐𝟔𝟔</m:t>
                      </m:r>
                      <m:r>
                        <a:rPr lang="ru-RU" sz="2100" b="1" i="1">
                          <a:solidFill>
                            <a:schemeClr val="tx2">
                              <a:lumMod val="75000"/>
                            </a:schemeClr>
                          </a:solidFill>
                          <a:latin typeface="Cambria Math"/>
                        </a:rPr>
                        <m:t>∗</m:t>
                      </m:r>
                      <m:sSub>
                        <m:sSubPr>
                          <m:ctrlPr>
                            <a:rPr lang="ru-RU" sz="2100" b="1" i="1">
                              <a:solidFill>
                                <a:schemeClr val="tx2">
                                  <a:lumMod val="75000"/>
                                </a:schemeClr>
                              </a:solidFill>
                              <a:latin typeface="Cambria Math"/>
                            </a:rPr>
                          </m:ctrlPr>
                        </m:sSubPr>
                        <m:e>
                          <m:r>
                            <a:rPr lang="ru-RU" sz="2100" b="1" i="1">
                              <a:solidFill>
                                <a:schemeClr val="tx2">
                                  <a:lumMod val="75000"/>
                                </a:schemeClr>
                              </a:solidFill>
                              <a:latin typeface="Cambria Math"/>
                            </a:rPr>
                            <m:t>𝒙</m:t>
                          </m:r>
                        </m:e>
                        <m:sub>
                          <m:r>
                            <a:rPr lang="ru-RU" sz="2100" b="1" i="1">
                              <a:solidFill>
                                <a:schemeClr val="tx2">
                                  <a:lumMod val="75000"/>
                                </a:schemeClr>
                              </a:solidFill>
                              <a:latin typeface="Cambria Math"/>
                            </a:rPr>
                            <m:t>𝟒</m:t>
                          </m:r>
                        </m:sub>
                      </m:sSub>
                    </m:oMath>
                  </m:oMathPara>
                </a14:m>
                <a:endParaRPr lang="ru-RU" sz="2100" b="1" dirty="0">
                  <a:solidFill>
                    <a:schemeClr val="tx2">
                      <a:lumMod val="75000"/>
                    </a:schemeClr>
                  </a:solidFill>
                </a:endParaRPr>
              </a:p>
            </p:txBody>
          </p:sp>
        </mc:Choice>
        <mc:Fallback xmlns="">
          <p:sp>
            <p:nvSpPr>
              <p:cNvPr id="4" name="Прямоугольник 3"/>
              <p:cNvSpPr>
                <a:spLocks noRot="1" noChangeAspect="1" noMove="1" noResize="1" noEditPoints="1" noAdjustHandles="1" noChangeArrowheads="1" noChangeShapeType="1" noTextEdit="1"/>
              </p:cNvSpPr>
              <p:nvPr/>
            </p:nvSpPr>
            <p:spPr>
              <a:xfrm>
                <a:off x="1547664" y="4765191"/>
                <a:ext cx="7128792" cy="738664"/>
              </a:xfrm>
              <a:prstGeom prst="rect">
                <a:avLst/>
              </a:prstGeom>
              <a:blipFill rotWithShape="1">
                <a:blip r:embed="rId2"/>
                <a:stretch>
                  <a:fillRect l="-86" t="-4959"/>
                </a:stretch>
              </a:blipFill>
            </p:spPr>
            <p:txBody>
              <a:bodyPr/>
              <a:lstStyle/>
              <a:p>
                <a:r>
                  <a:rPr lang="ru-RU">
                    <a:noFill/>
                  </a:rPr>
                  <a:t> </a:t>
                </a:r>
              </a:p>
            </p:txBody>
          </p:sp>
        </mc:Fallback>
      </mc:AlternateContent>
    </p:spTree>
    <p:extLst>
      <p:ext uri="{BB962C8B-B14F-4D97-AF65-F5344CB8AC3E}">
        <p14:creationId xmlns:p14="http://schemas.microsoft.com/office/powerpoint/2010/main" val="114434459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rot="21047317">
            <a:off x="1501697" y="2799794"/>
            <a:ext cx="6602432" cy="857232"/>
          </a:xfrm>
        </p:spPr>
        <p:txBody>
          <a:bodyPr>
            <a:noAutofit/>
          </a:bodyPr>
          <a:lstStyle/>
          <a:p>
            <a:r>
              <a:rPr lang="ru-RU" sz="7200" b="1" cap="none"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Спасибо </a:t>
            </a:r>
            <a:br>
              <a:rPr lang="ru-RU" sz="7200" b="1" cap="none"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br>
            <a:r>
              <a:rPr lang="ru-RU" sz="7200" b="1" cap="none"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за </a:t>
            </a:r>
            <a:br>
              <a:rPr lang="ru-RU" sz="7200" b="1" cap="none"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br>
            <a:r>
              <a:rPr lang="ru-RU" sz="7200" b="1" cap="none"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внимание!</a:t>
            </a:r>
            <a:endParaRPr lang="ru-RU" sz="7200" b="1" cap="none"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Tree>
    <p:extLst>
      <p:ext uri="{BB962C8B-B14F-4D97-AF65-F5344CB8AC3E}">
        <p14:creationId xmlns:p14="http://schemas.microsoft.com/office/powerpoint/2010/main" val="3749694030"/>
      </p:ext>
    </p:extLst>
  </p:cSld>
  <p:clrMapOvr>
    <a:masterClrMapping/>
  </p:clrMapOvr>
</p:sld>
</file>

<file path=ppt/theme/theme1.xml><?xml version="1.0" encoding="utf-8"?>
<a:theme xmlns:a="http://schemas.openxmlformats.org/drawingml/2006/main" name="BlueMosaic 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Blank">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46690</TotalTime>
  <Words>772</Words>
  <Application>Microsoft Office PowerPoint</Application>
  <PresentationFormat>Экран (4:3)</PresentationFormat>
  <Paragraphs>81</Paragraphs>
  <Slides>15</Slides>
  <Notes>0</Notes>
  <HiddenSlides>0</HiddenSlides>
  <MMClips>0</MMClips>
  <ScaleCrop>false</ScaleCrop>
  <HeadingPairs>
    <vt:vector size="4" baseType="variant">
      <vt:variant>
        <vt:lpstr>Тема</vt:lpstr>
      </vt:variant>
      <vt:variant>
        <vt:i4>2</vt:i4>
      </vt:variant>
      <vt:variant>
        <vt:lpstr>Заголовки слайдов</vt:lpstr>
      </vt:variant>
      <vt:variant>
        <vt:i4>15</vt:i4>
      </vt:variant>
    </vt:vector>
  </HeadingPairs>
  <TitlesOfParts>
    <vt:vector size="17" baseType="lpstr">
      <vt:lpstr>BlueMosaic template</vt:lpstr>
      <vt:lpstr>Blank</vt:lpstr>
      <vt:lpstr> Модели оценки доходности банков на базе структуры панельных данных  </vt:lpstr>
      <vt:lpstr>Презентация PowerPoint</vt:lpstr>
      <vt:lpstr>Актуальность </vt:lpstr>
      <vt:lpstr>Презентация PowerPoint</vt:lpstr>
      <vt:lpstr>Кредитный портфель банка</vt:lpstr>
      <vt:lpstr>Построение модели</vt:lpstr>
      <vt:lpstr>Задания</vt:lpstr>
      <vt:lpstr>1. Простая модель панельных данных</vt:lpstr>
      <vt:lpstr>2. Модель с фиксированными эффектами</vt:lpstr>
      <vt:lpstr>3. Модель со случайными эффектами</vt:lpstr>
      <vt:lpstr>Тестирование на спецификации модели</vt:lpstr>
      <vt:lpstr>Презентация PowerPoint</vt:lpstr>
      <vt:lpstr>Презентация PowerPoint</vt:lpstr>
      <vt:lpstr>Выводы</vt:lpstr>
      <vt:lpstr>Спасибо  за  внимание!</vt:lpstr>
    </vt:vector>
  </TitlesOfParts>
  <Company>showeet.com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Blue MosaicTemplate</dc:title>
  <dc:creator>showeet.com</dc:creator>
  <dc:description>© Copyright Showeet.com</dc:description>
  <cp:lastModifiedBy>Asus</cp:lastModifiedBy>
  <cp:revision>27</cp:revision>
  <dcterms:created xsi:type="dcterms:W3CDTF">2011-05-09T14:18:21Z</dcterms:created>
  <dcterms:modified xsi:type="dcterms:W3CDTF">2016-03-11T18:13:10Z</dcterms:modified>
  <cp:category>Templates</cp:category>
</cp:coreProperties>
</file>