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492896"/>
            <a:ext cx="7851648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300" dirty="0" smtClean="0">
                <a:solidFill>
                  <a:schemeClr val="bg1"/>
                </a:solidFill>
              </a:rPr>
              <a:t>ЕКОНОМІКО-МАТЕМАТИЧНИЙ ІНСТРУМЕНТАРІЙ </a:t>
            </a:r>
            <a:r>
              <a:rPr lang="uk-UA" sz="3300" cap="all" dirty="0" smtClean="0">
                <a:solidFill>
                  <a:schemeClr val="bg1"/>
                </a:solidFill>
              </a:rPr>
              <a:t>технології</a:t>
            </a:r>
            <a:r>
              <a:rPr lang="uk-UA" sz="3300" dirty="0" smtClean="0">
                <a:solidFill>
                  <a:schemeClr val="bg1"/>
                </a:solidFill>
              </a:rPr>
              <a:t> ОЦІНЮВАННЯ ТА ВИЯВЛЕННЯ РЕЗЕРВІВ ЗАБЕЗПЕЧЕННЯ ФІНАНСОВОЇ СТІЙКОСТІ БАНКУ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293096"/>
            <a:ext cx="7854696" cy="1752600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Біляєва В.Ю.</a:t>
            </a:r>
            <a:endParaRPr lang="ru-RU" dirty="0" smtClean="0"/>
          </a:p>
          <a:p>
            <a:r>
              <a:rPr lang="uk-UA" dirty="0" smtClean="0"/>
              <a:t>аспірант кафедри банківської справи</a:t>
            </a:r>
            <a:endParaRPr lang="ru-RU" dirty="0" smtClean="0"/>
          </a:p>
          <a:p>
            <a:r>
              <a:rPr lang="uk-UA" dirty="0" smtClean="0"/>
              <a:t>фінансовий факультет</a:t>
            </a:r>
            <a:endParaRPr lang="ru-RU" dirty="0" smtClean="0"/>
          </a:p>
          <a:p>
            <a:r>
              <a:rPr lang="uk-UA" dirty="0" smtClean="0"/>
              <a:t>ХНЕУ ім. С.</a:t>
            </a:r>
            <a:r>
              <a:rPr lang="uk-UA" dirty="0" err="1" smtClean="0"/>
              <a:t>Кузнеця</a:t>
            </a:r>
            <a:endParaRPr lang="ru-RU" dirty="0" smtClean="0"/>
          </a:p>
          <a:p>
            <a:r>
              <a:rPr lang="uk-UA" dirty="0" smtClean="0"/>
              <a:t>Україна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mtClean="0"/>
              <a:t>   Сьогодні </a:t>
            </a:r>
            <a:r>
              <a:rPr lang="uk-UA" dirty="0" smtClean="0"/>
              <a:t>одним із першочергових завдань на шляху досягнення макроекономічної стабілізації є проведення структурних реформ у банківській системі України з метою відновлення її стійкого стану. У цьому контексті особливої важливості набувають питання </a:t>
            </a:r>
            <a:r>
              <a:rPr lang="uk-UA" b="1" dirty="0" smtClean="0"/>
              <a:t>визначення рівня фінансової стійкості банків та виявлення можливих резервів її зміцнення.</a:t>
            </a:r>
            <a:r>
              <a:rPr lang="uk-UA" dirty="0" smtClean="0"/>
              <a:t> Досягнення цього є можливим за рахунок сучасного </a:t>
            </a:r>
            <a:r>
              <a:rPr lang="uk-UA" b="1" dirty="0" smtClean="0"/>
              <a:t>інструментарію економіко-математичного моделювання.</a:t>
            </a:r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37312"/>
            <a:ext cx="7005464" cy="350912"/>
          </a:xfrm>
        </p:spPr>
        <p:txBody>
          <a:bodyPr>
            <a:normAutofit fontScale="90000"/>
          </a:bodyPr>
          <a:lstStyle/>
          <a:p>
            <a:r>
              <a:rPr lang="uk-UA" sz="2000" dirty="0" smtClean="0">
                <a:solidFill>
                  <a:schemeClr val="tx1"/>
                </a:solidFill>
              </a:rPr>
              <a:t>Рис. 1. Технологія оцінювання фінансової стійкості та виявлення резервів її забезпечення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9" y="87818"/>
            <a:ext cx="7128792" cy="5562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/>
        <p:txBody>
          <a:bodyPr>
            <a:normAutofit fontScale="97500" lnSpcReduction="10000"/>
          </a:bodyPr>
          <a:lstStyle/>
          <a:p>
            <a:pPr>
              <a:buNone/>
            </a:pPr>
            <a:endParaRPr lang="uk-UA" sz="2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uk-UA" sz="2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r>
              <a:rPr lang="uk-UA" sz="2000" dirty="0" smtClean="0">
                <a:solidFill>
                  <a:schemeClr val="tx1"/>
                </a:solidFill>
              </a:rPr>
              <a:t>     Продовження рис</a:t>
            </a:r>
            <a:r>
              <a:rPr lang="uk-UA" sz="2000" dirty="0" smtClean="0">
                <a:solidFill>
                  <a:schemeClr val="tx1"/>
                </a:solidFill>
              </a:rPr>
              <a:t>. </a:t>
            </a:r>
            <a:r>
              <a:rPr lang="uk-UA" sz="2000" dirty="0" smtClean="0">
                <a:solidFill>
                  <a:schemeClr val="tx1"/>
                </a:solidFill>
              </a:rPr>
              <a:t>1. </a:t>
            </a:r>
            <a:r>
              <a:rPr lang="uk-UA" sz="2000" dirty="0" smtClean="0">
                <a:solidFill>
                  <a:schemeClr val="tx1"/>
                </a:solidFill>
              </a:rPr>
              <a:t>Технологія оцінювання фінансової стійкості </a:t>
            </a:r>
            <a:r>
              <a:rPr lang="uk-UA" sz="2000" dirty="0" smtClean="0">
                <a:solidFill>
                  <a:schemeClr val="tx1"/>
                </a:solidFill>
              </a:rPr>
              <a:t>та виявлення </a:t>
            </a:r>
            <a:r>
              <a:rPr lang="uk-UA" sz="2000" dirty="0" smtClean="0">
                <a:solidFill>
                  <a:schemeClr val="tx1"/>
                </a:solidFill>
              </a:rPr>
              <a:t>резервів її забезпечення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764704"/>
            <a:ext cx="744426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Для </a:t>
            </a:r>
            <a:r>
              <a:rPr lang="uk-UA" sz="2000" dirty="0" smtClean="0"/>
              <a:t>визначення </a:t>
            </a:r>
            <a:r>
              <a:rPr lang="uk-UA" sz="2000" dirty="0" smtClean="0"/>
              <a:t>рівня фінансової стійкості доцільним </a:t>
            </a:r>
            <a:r>
              <a:rPr lang="uk-UA" sz="2000" dirty="0" smtClean="0"/>
              <a:t>є використання методу </a:t>
            </a:r>
            <a:r>
              <a:rPr lang="uk-UA" sz="2000" b="1" dirty="0" smtClean="0"/>
              <a:t>побудови інтегрального показника </a:t>
            </a:r>
            <a:r>
              <a:rPr lang="uk-UA" sz="2000" dirty="0" smtClean="0"/>
              <a:t>для скорочення інформаційного </a:t>
            </a:r>
            <a:r>
              <a:rPr lang="uk-UA" sz="2000" dirty="0" smtClean="0"/>
              <a:t>простору</a:t>
            </a:r>
          </a:p>
          <a:p>
            <a:r>
              <a:rPr lang="uk-UA" sz="2000" dirty="0" smtClean="0"/>
              <a:t>У якості методу </a:t>
            </a:r>
            <a:r>
              <a:rPr lang="uk-UA" sz="2000" dirty="0" err="1" smtClean="0"/>
              <a:t>кластеризації</a:t>
            </a:r>
            <a:r>
              <a:rPr lang="uk-UA" sz="2000" dirty="0" smtClean="0"/>
              <a:t> для групування банків слід обрати </a:t>
            </a:r>
            <a:r>
              <a:rPr lang="uk-UA" sz="2000" b="1" dirty="0" smtClean="0"/>
              <a:t>метод повного зв'язку</a:t>
            </a:r>
            <a:r>
              <a:rPr lang="uk-UA" sz="2000" dirty="0" smtClean="0"/>
              <a:t>, який здійснює оптимальне "розбиття" всього набору об'єктів на певну кількість кластерів та </a:t>
            </a:r>
            <a:r>
              <a:rPr lang="uk-UA" sz="2000" b="1" dirty="0" smtClean="0"/>
              <a:t>метод </a:t>
            </a:r>
            <a:r>
              <a:rPr lang="en-US" sz="2000" b="1" dirty="0" smtClean="0"/>
              <a:t>k</a:t>
            </a:r>
            <a:r>
              <a:rPr lang="uk-UA" sz="2000" b="1" dirty="0" err="1" smtClean="0"/>
              <a:t>-середніх</a:t>
            </a:r>
            <a:r>
              <a:rPr lang="uk-UA" sz="2000" dirty="0" smtClean="0"/>
              <a:t>, </a:t>
            </a:r>
            <a:r>
              <a:rPr lang="uk-UA" sz="2000" dirty="0" smtClean="0"/>
              <a:t>за допомогою якого можна виявити значимість факторів для </a:t>
            </a:r>
            <a:r>
              <a:rPr lang="uk-UA" sz="2000" dirty="0" err="1" smtClean="0"/>
              <a:t>кластеризації</a:t>
            </a:r>
            <a:endParaRPr lang="uk-UA" sz="2000" dirty="0" smtClean="0"/>
          </a:p>
          <a:p>
            <a:r>
              <a:rPr lang="uk-UA" sz="2000" b="1" dirty="0" smtClean="0"/>
              <a:t>Метод "центру ваги" </a:t>
            </a:r>
            <a:r>
              <a:rPr lang="uk-UA" sz="2000" dirty="0" smtClean="0"/>
              <a:t>дозволяє </a:t>
            </a:r>
            <a:r>
              <a:rPr lang="uk-UA" sz="2000" dirty="0" smtClean="0"/>
              <a:t>виокремити серед сукупності показників фінансової стійкості певний репрезентант, який несе на себе інформативне навантаження групи</a:t>
            </a:r>
            <a:r>
              <a:rPr lang="uk-UA" sz="2000" dirty="0" smtClean="0"/>
              <a:t>.</a:t>
            </a:r>
          </a:p>
          <a:p>
            <a:r>
              <a:rPr lang="uk-UA" sz="2000" b="1" dirty="0" smtClean="0"/>
              <a:t>Побудова </a:t>
            </a:r>
            <a:r>
              <a:rPr lang="uk-UA" sz="2000" b="1" dirty="0" err="1" smtClean="0"/>
              <a:t>кореляційно–регресійних</a:t>
            </a:r>
            <a:r>
              <a:rPr lang="uk-UA" sz="2000" b="1" dirty="0" smtClean="0"/>
              <a:t> моделей </a:t>
            </a:r>
            <a:r>
              <a:rPr lang="uk-UA" sz="2000" dirty="0" smtClean="0"/>
              <a:t>зв'язку показників за окремими операціями банку та репрезентантом фінансової стійкості у кожній групі банків дозволить визначити групи банківських операцій, які найбільшим чином впливають на рівень фінансової стійкості банку та представляють собою резерви її забезпечення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Виявлення думки експертів щодо пріоритетних напрямів інноваційної діяльності є можливим через проведення </a:t>
            </a:r>
            <a:r>
              <a:rPr lang="uk-UA" sz="2000" b="1" dirty="0" smtClean="0"/>
              <a:t>експертного опитування </a:t>
            </a:r>
            <a:r>
              <a:rPr lang="uk-UA" sz="2000" dirty="0" smtClean="0"/>
              <a:t>фахівців у цій </a:t>
            </a:r>
            <a:r>
              <a:rPr lang="uk-UA" sz="2000" dirty="0" smtClean="0"/>
              <a:t>сфері</a:t>
            </a:r>
          </a:p>
          <a:p>
            <a:endParaRPr lang="uk-UA" sz="2000" dirty="0" smtClean="0"/>
          </a:p>
          <a:p>
            <a:r>
              <a:rPr lang="uk-UA" sz="2000" dirty="0" smtClean="0"/>
              <a:t>Для обґрунтування вибору конкретних видів фінансових інновацій корисним є </a:t>
            </a:r>
            <a:r>
              <a:rPr lang="uk-UA" sz="2000" b="1" dirty="0" smtClean="0"/>
              <a:t>метод аналізу ієрархій</a:t>
            </a:r>
            <a:r>
              <a:rPr lang="uk-UA" sz="2000" dirty="0" smtClean="0"/>
              <a:t>, який передбачає декомпозицію проблеми на більш прості складові частини й обробку суджень </a:t>
            </a:r>
            <a:r>
              <a:rPr lang="uk-UA" sz="2000" dirty="0" smtClean="0"/>
              <a:t>експерта</a:t>
            </a:r>
          </a:p>
          <a:p>
            <a:endParaRPr lang="uk-UA" sz="2000" dirty="0" smtClean="0"/>
          </a:p>
          <a:p>
            <a:r>
              <a:rPr lang="uk-UA" sz="2000" dirty="0" smtClean="0"/>
              <a:t>Для визначення ефекту від запровадження фінансових інновацій слід побудувати різні сценарії розвитку подій за допомогою </a:t>
            </a:r>
            <a:r>
              <a:rPr lang="uk-UA" sz="2000" b="1" dirty="0" smtClean="0"/>
              <a:t>моделей системної динаміки</a:t>
            </a:r>
            <a:r>
              <a:rPr lang="uk-UA" sz="2000" dirty="0" smtClean="0"/>
              <a:t>, перевагою яких є можливість вивчення поведінки системи (у нашому випадку банку) на рівні агрегованих величин, без дослідження впливу окремих об'єктів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uk-UA" dirty="0" smtClean="0"/>
              <a:t>Література</a:t>
            </a:r>
            <a:endParaRPr lang="ru-RU" dirty="0" smtClean="0"/>
          </a:p>
          <a:p>
            <a:pPr lvl="0">
              <a:buNone/>
            </a:pPr>
            <a:r>
              <a:rPr lang="uk-UA" dirty="0" smtClean="0"/>
              <a:t>1. </a:t>
            </a:r>
            <a:r>
              <a:rPr lang="uk-UA" dirty="0" err="1" smtClean="0"/>
              <a:t>Похабов</a:t>
            </a:r>
            <a:r>
              <a:rPr lang="uk-UA" dirty="0" smtClean="0"/>
              <a:t> </a:t>
            </a:r>
            <a:r>
              <a:rPr lang="uk-UA" dirty="0" smtClean="0"/>
              <a:t>В.И. </a:t>
            </a:r>
            <a:r>
              <a:rPr lang="uk-UA" dirty="0" err="1" smtClean="0"/>
              <a:t>Экономико-математические</a:t>
            </a:r>
            <a:r>
              <a:rPr lang="uk-UA" dirty="0" smtClean="0"/>
              <a:t> </a:t>
            </a:r>
            <a:r>
              <a:rPr lang="uk-UA" dirty="0" err="1" smtClean="0"/>
              <a:t>методы</a:t>
            </a:r>
            <a:r>
              <a:rPr lang="uk-UA" dirty="0" smtClean="0"/>
              <a:t> и </a:t>
            </a:r>
            <a:r>
              <a:rPr lang="uk-UA" dirty="0" err="1" smtClean="0"/>
              <a:t>модели</a:t>
            </a:r>
            <a:r>
              <a:rPr lang="uk-UA" dirty="0" smtClean="0"/>
              <a:t> (практикум): </a:t>
            </a:r>
            <a:r>
              <a:rPr lang="uk-UA" dirty="0" err="1" smtClean="0"/>
              <a:t>учебное</a:t>
            </a:r>
            <a:r>
              <a:rPr lang="uk-UA" dirty="0" smtClean="0"/>
              <a:t> </a:t>
            </a:r>
            <a:r>
              <a:rPr lang="uk-UA" dirty="0" err="1" smtClean="0"/>
              <a:t>пособие</a:t>
            </a:r>
            <a:r>
              <a:rPr lang="uk-UA" dirty="0" smtClean="0"/>
              <a:t> для </a:t>
            </a:r>
            <a:r>
              <a:rPr lang="uk-UA" dirty="0" err="1" smtClean="0"/>
              <a:t>экономических</a:t>
            </a:r>
            <a:r>
              <a:rPr lang="uk-UA" dirty="0" smtClean="0"/>
              <a:t> </a:t>
            </a:r>
            <a:r>
              <a:rPr lang="uk-UA" dirty="0" err="1" smtClean="0"/>
              <a:t>специальностей</a:t>
            </a:r>
            <a:r>
              <a:rPr lang="uk-UA" dirty="0" smtClean="0"/>
              <a:t> / В.И. </a:t>
            </a:r>
            <a:r>
              <a:rPr lang="uk-UA" dirty="0" err="1" smtClean="0"/>
              <a:t>Похабов</a:t>
            </a:r>
            <a:r>
              <a:rPr lang="uk-UA" dirty="0" smtClean="0"/>
              <a:t>, Д.Г. Антипенко, М.Н. Гриневич ; </a:t>
            </a:r>
            <a:r>
              <a:rPr lang="uk-UA" dirty="0" err="1" smtClean="0"/>
              <a:t>кол</a:t>
            </a:r>
            <a:r>
              <a:rPr lang="uk-UA" dirty="0" smtClean="0"/>
              <a:t>. авт. </a:t>
            </a:r>
            <a:r>
              <a:rPr lang="uk-UA" dirty="0" err="1" smtClean="0"/>
              <a:t>Белорусский</a:t>
            </a:r>
            <a:r>
              <a:rPr lang="uk-UA" dirty="0" smtClean="0"/>
              <a:t> </a:t>
            </a:r>
            <a:r>
              <a:rPr lang="uk-UA" dirty="0" err="1" smtClean="0"/>
              <a:t>национальный</a:t>
            </a:r>
            <a:r>
              <a:rPr lang="uk-UA" dirty="0" smtClean="0"/>
              <a:t> </a:t>
            </a:r>
            <a:r>
              <a:rPr lang="uk-UA" dirty="0" err="1" smtClean="0"/>
              <a:t>технический</a:t>
            </a:r>
            <a:r>
              <a:rPr lang="uk-UA" dirty="0" smtClean="0"/>
              <a:t> </a:t>
            </a:r>
            <a:r>
              <a:rPr lang="uk-UA" dirty="0" err="1" smtClean="0"/>
              <a:t>университет</a:t>
            </a:r>
            <a:r>
              <a:rPr lang="uk-UA" dirty="0" smtClean="0"/>
              <a:t>, Кафедра "</a:t>
            </a:r>
            <a:r>
              <a:rPr lang="uk-UA" dirty="0" err="1" smtClean="0"/>
              <a:t>Экономика</a:t>
            </a:r>
            <a:r>
              <a:rPr lang="uk-UA" dirty="0" smtClean="0"/>
              <a:t> и </a:t>
            </a:r>
            <a:r>
              <a:rPr lang="uk-UA" dirty="0" err="1" smtClean="0"/>
              <a:t>организация</a:t>
            </a:r>
            <a:r>
              <a:rPr lang="uk-UA" dirty="0" smtClean="0"/>
              <a:t> </a:t>
            </a:r>
            <a:r>
              <a:rPr lang="uk-UA" dirty="0" err="1" smtClean="0"/>
              <a:t>машиностроительного</a:t>
            </a:r>
            <a:r>
              <a:rPr lang="uk-UA" dirty="0" smtClean="0"/>
              <a:t> </a:t>
            </a:r>
            <a:r>
              <a:rPr lang="uk-UA" dirty="0" err="1" smtClean="0"/>
              <a:t>производства</a:t>
            </a:r>
            <a:r>
              <a:rPr lang="uk-UA" dirty="0" smtClean="0"/>
              <a:t>". – </a:t>
            </a:r>
            <a:r>
              <a:rPr lang="uk-UA" dirty="0" err="1" smtClean="0"/>
              <a:t>Минск</a:t>
            </a:r>
            <a:r>
              <a:rPr lang="uk-UA" dirty="0" smtClean="0"/>
              <a:t> : БНТУ, 2003. – 129 с. </a:t>
            </a:r>
            <a:endParaRPr lang="ru-RU" dirty="0" smtClean="0"/>
          </a:p>
          <a:p>
            <a:pPr lvl="0">
              <a:buNone/>
            </a:pPr>
            <a:r>
              <a:rPr lang="uk-UA" dirty="0" smtClean="0"/>
              <a:t>2. </a:t>
            </a:r>
            <a:r>
              <a:rPr lang="uk-UA" dirty="0" err="1" smtClean="0"/>
              <a:t>Плюта</a:t>
            </a:r>
            <a:r>
              <a:rPr lang="uk-UA" dirty="0" smtClean="0"/>
              <a:t> </a:t>
            </a:r>
            <a:r>
              <a:rPr lang="uk-UA" dirty="0" smtClean="0"/>
              <a:t>В. </a:t>
            </a:r>
            <a:r>
              <a:rPr lang="uk-UA" dirty="0" err="1" smtClean="0"/>
              <a:t>Сравнительный</a:t>
            </a:r>
            <a:r>
              <a:rPr lang="uk-UA" dirty="0" smtClean="0"/>
              <a:t> </a:t>
            </a:r>
            <a:r>
              <a:rPr lang="uk-UA" dirty="0" err="1" smtClean="0"/>
              <a:t>многомерный</a:t>
            </a:r>
            <a:r>
              <a:rPr lang="uk-UA" dirty="0" smtClean="0"/>
              <a:t> </a:t>
            </a:r>
            <a:r>
              <a:rPr lang="uk-UA" dirty="0" err="1" smtClean="0"/>
              <a:t>анализ</a:t>
            </a:r>
            <a:r>
              <a:rPr lang="uk-UA" dirty="0" smtClean="0"/>
              <a:t> в </a:t>
            </a:r>
            <a:r>
              <a:rPr lang="uk-UA" dirty="0" err="1" smtClean="0"/>
              <a:t>экономических</a:t>
            </a:r>
            <a:r>
              <a:rPr lang="uk-UA" dirty="0" smtClean="0"/>
              <a:t> </a:t>
            </a:r>
            <a:r>
              <a:rPr lang="uk-UA" dirty="0" err="1" smtClean="0"/>
              <a:t>исследованиях</a:t>
            </a:r>
            <a:r>
              <a:rPr lang="uk-UA" dirty="0" smtClean="0"/>
              <a:t>: </a:t>
            </a:r>
            <a:r>
              <a:rPr lang="uk-UA" dirty="0" err="1" smtClean="0"/>
              <a:t>методы</a:t>
            </a:r>
            <a:r>
              <a:rPr lang="uk-UA" dirty="0" smtClean="0"/>
              <a:t> </a:t>
            </a:r>
            <a:r>
              <a:rPr lang="uk-UA" dirty="0" err="1" smtClean="0"/>
              <a:t>таксономии</a:t>
            </a:r>
            <a:r>
              <a:rPr lang="uk-UA" dirty="0" smtClean="0"/>
              <a:t> и факторного </a:t>
            </a:r>
            <a:r>
              <a:rPr lang="uk-UA" dirty="0" err="1" smtClean="0"/>
              <a:t>анализа</a:t>
            </a:r>
            <a:r>
              <a:rPr lang="uk-UA" dirty="0" smtClean="0"/>
              <a:t> / В. </a:t>
            </a:r>
            <a:r>
              <a:rPr lang="uk-UA" dirty="0" err="1" smtClean="0"/>
              <a:t>Плюта</a:t>
            </a:r>
            <a:r>
              <a:rPr lang="uk-UA" dirty="0" smtClean="0"/>
              <a:t>. – М.: Статистика, 1980. – 151 с.</a:t>
            </a:r>
            <a:endParaRPr lang="ru-RU" dirty="0" smtClean="0"/>
          </a:p>
          <a:p>
            <a:pPr lvl="0">
              <a:buNone/>
            </a:pPr>
            <a:r>
              <a:rPr lang="ru-RU" dirty="0" smtClean="0"/>
              <a:t>3. </a:t>
            </a:r>
            <a:r>
              <a:rPr lang="ru-RU" dirty="0" err="1" smtClean="0"/>
              <a:t>Саати</a:t>
            </a:r>
            <a:r>
              <a:rPr lang="ru-RU" dirty="0" smtClean="0"/>
              <a:t> </a:t>
            </a:r>
            <a:r>
              <a:rPr lang="ru-RU" dirty="0" smtClean="0"/>
              <a:t>Т. Принятие решений. Метод анализа иерархии / Т.</a:t>
            </a:r>
            <a:r>
              <a:rPr lang="uk-UA" dirty="0" smtClean="0"/>
              <a:t> </a:t>
            </a:r>
            <a:r>
              <a:rPr lang="ru-RU" dirty="0" err="1" smtClean="0"/>
              <a:t>Саати</a:t>
            </a:r>
            <a:r>
              <a:rPr lang="ru-RU" dirty="0" smtClean="0"/>
              <a:t>. – М. : Радио и связь, 1993. – 278 с.</a:t>
            </a:r>
          </a:p>
          <a:p>
            <a:pPr lvl="0">
              <a:buNone/>
            </a:pPr>
            <a:r>
              <a:rPr lang="uk-UA" dirty="0" smtClean="0"/>
              <a:t>4. Сидоренко </a:t>
            </a:r>
            <a:r>
              <a:rPr lang="uk-UA" dirty="0" smtClean="0"/>
              <a:t>В. Н. </a:t>
            </a:r>
            <a:r>
              <a:rPr lang="uk-UA" dirty="0" err="1" smtClean="0"/>
              <a:t>Имитационное</a:t>
            </a:r>
            <a:r>
              <a:rPr lang="uk-UA" dirty="0" smtClean="0"/>
              <a:t> </a:t>
            </a:r>
            <a:r>
              <a:rPr lang="uk-UA" dirty="0" err="1" smtClean="0"/>
              <a:t>моделирование</a:t>
            </a:r>
            <a:r>
              <a:rPr lang="uk-UA" dirty="0" smtClean="0"/>
              <a:t> в </a:t>
            </a:r>
            <a:r>
              <a:rPr lang="uk-UA" dirty="0" err="1" smtClean="0"/>
              <a:t>науке</a:t>
            </a:r>
            <a:r>
              <a:rPr lang="uk-UA" dirty="0" smtClean="0"/>
              <a:t> и </a:t>
            </a:r>
            <a:r>
              <a:rPr lang="uk-UA" dirty="0" err="1" smtClean="0"/>
              <a:t>бизнесе</a:t>
            </a:r>
            <a:r>
              <a:rPr lang="uk-UA" dirty="0" smtClean="0"/>
              <a:t>: </a:t>
            </a:r>
            <a:r>
              <a:rPr lang="uk-UA" dirty="0" err="1" smtClean="0"/>
              <a:t>подходы</a:t>
            </a:r>
            <a:r>
              <a:rPr lang="uk-UA" dirty="0" smtClean="0"/>
              <a:t>, </a:t>
            </a:r>
            <a:r>
              <a:rPr lang="uk-UA" dirty="0" err="1" smtClean="0"/>
              <a:t>инструменты</a:t>
            </a:r>
            <a:r>
              <a:rPr lang="uk-UA" dirty="0" smtClean="0"/>
              <a:t>, </a:t>
            </a:r>
            <a:r>
              <a:rPr lang="uk-UA" dirty="0" err="1" smtClean="0"/>
              <a:t>применение</a:t>
            </a:r>
            <a:r>
              <a:rPr lang="uk-UA" dirty="0" smtClean="0"/>
              <a:t> / В. Н. Сидоренко, А. С. </a:t>
            </a:r>
            <a:r>
              <a:rPr lang="uk-UA" dirty="0" err="1" smtClean="0"/>
              <a:t>Красноселький</a:t>
            </a:r>
            <a:r>
              <a:rPr lang="uk-UA" dirty="0" smtClean="0"/>
              <a:t> // </a:t>
            </a:r>
            <a:r>
              <a:rPr lang="uk-UA" dirty="0" err="1" smtClean="0"/>
              <a:t>Бизнес-информатика</a:t>
            </a:r>
            <a:r>
              <a:rPr lang="uk-UA" dirty="0" smtClean="0"/>
              <a:t>. — 2009. — № 2. — С. 52–57.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44824"/>
            <a:ext cx="7851648" cy="182880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Дякую за увагу!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422</Words>
  <Application>Microsoft Office PowerPoint</Application>
  <PresentationFormat>Экран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ЕКОНОМІКО-МАТЕМАТИЧНИЙ ІНСТРУМЕНТАРІЙ технології ОЦІНЮВАННЯ ТА ВИЯВЛЕННЯ РЕЗЕРВІВ ЗАБЕЗПЕЧЕННЯ ФІНАНСОВОЇ СТІЙКОСТІ БАНКУ </vt:lpstr>
      <vt:lpstr>Слайд 2</vt:lpstr>
      <vt:lpstr>Рис. 1. Технологія оцінювання фінансової стійкості та виявлення резервів її забезпечення </vt:lpstr>
      <vt:lpstr>Слайд 4</vt:lpstr>
      <vt:lpstr>Слайд 5</vt:lpstr>
      <vt:lpstr>Слайд 6</vt:lpstr>
      <vt:lpstr>Слайд 7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ЕКОНОМІКО-МАТЕМАТИЧНИЙ ІНСТРУМЕНТАРІЙ технології ОЦІНЮВАННЯ ТА ВИЯВЛЕННЯ РЕЗЕРВІВ ЗАБЕЗПЕЧЕННЯ ФІНАНСОВОЇ СТІЙКОСТІ БАНКУ </dc:title>
  <dc:creator>Виктория</dc:creator>
  <cp:lastModifiedBy>Виктория</cp:lastModifiedBy>
  <cp:revision>3</cp:revision>
  <dcterms:created xsi:type="dcterms:W3CDTF">2016-03-11T07:01:55Z</dcterms:created>
  <dcterms:modified xsi:type="dcterms:W3CDTF">2016-03-11T07:18:19Z</dcterms:modified>
</cp:coreProperties>
</file>