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Default Extension="png" ContentType="image/png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9"/>
  </p:notesMasterIdLst>
  <p:sldIdLst>
    <p:sldId id="256" r:id="rId2"/>
    <p:sldId id="257" r:id="rId3"/>
    <p:sldId id="280" r:id="rId4"/>
    <p:sldId id="279" r:id="rId5"/>
    <p:sldId id="284" r:id="rId6"/>
    <p:sldId id="283" r:id="rId7"/>
    <p:sldId id="281" r:id="rId8"/>
  </p:sldIdLst>
  <p:sldSz cx="9144000" cy="6858000" type="screen4x3"/>
  <p:notesSz cx="6858000" cy="9144000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D4D4D"/>
    <a:srgbClr val="B92D14"/>
    <a:srgbClr val="35759D"/>
    <a:srgbClr val="35B19D"/>
    <a:srgbClr val="000000"/>
    <a:srgbClr val="777777"/>
    <a:srgbClr val="969696"/>
    <a:srgbClr val="292929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547" autoAdjust="0"/>
    <p:restoredTop sz="95573" autoAdjust="0"/>
  </p:normalViewPr>
  <p:slideViewPr>
    <p:cSldViewPr>
      <p:cViewPr varScale="1">
        <p:scale>
          <a:sx n="70" d="100"/>
          <a:sy n="70" d="100"/>
        </p:scale>
        <p:origin x="-150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FB285EC1-7700-489D-B994-E2737BD0ECBB}" type="doc">
      <dgm:prSet loTypeId="urn:microsoft.com/office/officeart/2005/8/layout/cycle5" loCatId="cycle" qsTypeId="urn:microsoft.com/office/officeart/2005/8/quickstyle/simple4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10D63E07-78E2-4DED-8C21-4C7F5763CFF5}">
      <dgm:prSet phldrT="[Текст]"/>
      <dgm:spPr/>
      <dgm:t>
        <a:bodyPr/>
        <a:lstStyle/>
        <a:p>
          <a:r>
            <a:rPr lang="uk-UA" dirty="0" smtClean="0"/>
            <a:t>Стан «лихоманки» </a:t>
          </a:r>
          <a:br>
            <a:rPr lang="uk-UA" dirty="0" smtClean="0"/>
          </a:br>
          <a:r>
            <a:rPr lang="uk-UA" dirty="0" smtClean="0"/>
            <a:t>(40%)</a:t>
          </a:r>
          <a:endParaRPr lang="ru-RU" dirty="0"/>
        </a:p>
      </dgm:t>
    </dgm:pt>
    <dgm:pt modelId="{F17D7DBC-0644-4A31-9D52-0D01CC05ACC2}" type="parTrans" cxnId="{FC11898F-B991-44C4-B60E-FA73EE610AC1}">
      <dgm:prSet/>
      <dgm:spPr/>
      <dgm:t>
        <a:bodyPr/>
        <a:lstStyle/>
        <a:p>
          <a:endParaRPr lang="ru-RU"/>
        </a:p>
      </dgm:t>
    </dgm:pt>
    <dgm:pt modelId="{C039CBF5-6B7A-4AD3-9D7E-68F7562D8441}" type="sibTrans" cxnId="{FC11898F-B991-44C4-B60E-FA73EE610AC1}">
      <dgm:prSet/>
      <dgm:spPr/>
    </dgm:pt>
    <dgm:pt modelId="{5CA7D3FE-A7EB-4CED-9247-5F1DF82183E8}">
      <dgm:prSet phldrT="[Текст]"/>
      <dgm:spPr/>
      <dgm:t>
        <a:bodyPr/>
        <a:lstStyle/>
        <a:p>
          <a:r>
            <a:rPr lang="uk-UA" dirty="0" smtClean="0"/>
            <a:t>Стадія дефіциту </a:t>
          </a:r>
          <a:br>
            <a:rPr lang="uk-UA" dirty="0" smtClean="0"/>
          </a:br>
          <a:r>
            <a:rPr lang="uk-UA" dirty="0" smtClean="0"/>
            <a:t>(45%)</a:t>
          </a:r>
          <a:endParaRPr lang="ru-RU" dirty="0"/>
        </a:p>
      </dgm:t>
    </dgm:pt>
    <dgm:pt modelId="{69AA4CB6-D9A4-43DE-B79A-24AD77B3DA4F}" type="parTrans" cxnId="{57FB6729-BC54-4091-BE10-53ED23A1FA2F}">
      <dgm:prSet/>
      <dgm:spPr/>
      <dgm:t>
        <a:bodyPr/>
        <a:lstStyle/>
        <a:p>
          <a:endParaRPr lang="ru-RU"/>
        </a:p>
      </dgm:t>
    </dgm:pt>
    <dgm:pt modelId="{79163906-016A-4521-A84C-3E2D11EFF4A4}" type="sibTrans" cxnId="{57FB6729-BC54-4091-BE10-53ED23A1FA2F}">
      <dgm:prSet/>
      <dgm:spPr/>
    </dgm:pt>
    <dgm:pt modelId="{7991A0BC-A495-4BCE-A03C-FD62ED43D10E}">
      <dgm:prSet phldrT="[Текст]"/>
      <dgm:spPr/>
      <dgm:t>
        <a:bodyPr/>
        <a:lstStyle/>
        <a:p>
          <a:r>
            <a:rPr lang="uk-UA" dirty="0" smtClean="0"/>
            <a:t>«Інвестиційний бум» </a:t>
          </a:r>
          <a:br>
            <a:rPr lang="uk-UA" dirty="0" smtClean="0"/>
          </a:br>
          <a:r>
            <a:rPr lang="uk-UA" dirty="0" smtClean="0"/>
            <a:t>(40%)</a:t>
          </a:r>
          <a:endParaRPr lang="ru-RU" dirty="0"/>
        </a:p>
      </dgm:t>
    </dgm:pt>
    <dgm:pt modelId="{1AA9587C-3079-4F8B-80FB-F8FAD5715159}" type="parTrans" cxnId="{DE5C571D-DE5A-42B6-98E1-12666B325A28}">
      <dgm:prSet/>
      <dgm:spPr/>
      <dgm:t>
        <a:bodyPr/>
        <a:lstStyle/>
        <a:p>
          <a:endParaRPr lang="ru-RU"/>
        </a:p>
      </dgm:t>
    </dgm:pt>
    <dgm:pt modelId="{03220BB4-EA33-468A-920E-DC9BB58309A7}" type="sibTrans" cxnId="{DE5C571D-DE5A-42B6-98E1-12666B325A28}">
      <dgm:prSet/>
      <dgm:spPr/>
    </dgm:pt>
    <dgm:pt modelId="{38AC0184-78AD-426C-9296-F2B385FA2D50}">
      <dgm:prSet phldrT="[Текст]"/>
      <dgm:spPr/>
      <dgm:t>
        <a:bodyPr/>
        <a:lstStyle/>
        <a:p>
          <a:r>
            <a:rPr lang="uk-UA" dirty="0" smtClean="0"/>
            <a:t>Стадія затоварення</a:t>
          </a:r>
          <a:br>
            <a:rPr lang="uk-UA" dirty="0" smtClean="0"/>
          </a:br>
          <a:r>
            <a:rPr lang="uk-UA" dirty="0" smtClean="0"/>
            <a:t>(30%)</a:t>
          </a:r>
          <a:endParaRPr lang="ru-RU" dirty="0"/>
        </a:p>
      </dgm:t>
    </dgm:pt>
    <dgm:pt modelId="{21245961-7E2E-4FEF-AA0A-7E309BE015EE}" type="parTrans" cxnId="{F5C472D4-8D5C-4D2F-A649-B21555475F90}">
      <dgm:prSet/>
      <dgm:spPr/>
      <dgm:t>
        <a:bodyPr/>
        <a:lstStyle/>
        <a:p>
          <a:endParaRPr lang="ru-RU"/>
        </a:p>
      </dgm:t>
    </dgm:pt>
    <dgm:pt modelId="{14B3064D-7F11-44E1-A235-F55CD22DE19A}" type="sibTrans" cxnId="{F5C472D4-8D5C-4D2F-A649-B21555475F90}">
      <dgm:prSet/>
      <dgm:spPr/>
    </dgm:pt>
    <dgm:pt modelId="{D1F44C92-1F4A-4609-BA78-B5AB9362C9B5}" type="pres">
      <dgm:prSet presAssocID="{FB285EC1-7700-489D-B994-E2737BD0ECBB}" presName="cycle" presStyleCnt="0">
        <dgm:presLayoutVars>
          <dgm:dir/>
          <dgm:resizeHandles val="exact"/>
        </dgm:presLayoutVars>
      </dgm:prSet>
      <dgm:spPr/>
    </dgm:pt>
    <dgm:pt modelId="{87B9A017-76DA-45E1-B7B6-15129646C521}" type="pres">
      <dgm:prSet presAssocID="{10D63E07-78E2-4DED-8C21-4C7F5763CFF5}" presName="node" presStyleLbl="node1" presStyleIdx="0" presStyleCnt="4" custScaleX="132551" custScaleY="92215" custRadScaleRad="97742">
        <dgm:presLayoutVars>
          <dgm:bulletEnabled val="1"/>
        </dgm:presLayoutVars>
      </dgm:prSet>
      <dgm:spPr/>
    </dgm:pt>
    <dgm:pt modelId="{E5E457C5-9617-4D12-ABA0-A6CA4D4CC167}" type="pres">
      <dgm:prSet presAssocID="{10D63E07-78E2-4DED-8C21-4C7F5763CFF5}" presName="spNode" presStyleCnt="0"/>
      <dgm:spPr/>
    </dgm:pt>
    <dgm:pt modelId="{6F8B4D59-45B3-4BC1-91EC-D63ECCF6BE2E}" type="pres">
      <dgm:prSet presAssocID="{C039CBF5-6B7A-4AD3-9D7E-68F7562D8441}" presName="sibTrans" presStyleLbl="sibTrans1D1" presStyleIdx="0" presStyleCnt="4" custScaleX="2000000" custScaleY="2000000"/>
      <dgm:spPr/>
    </dgm:pt>
    <dgm:pt modelId="{53C417DA-2111-43FB-9C21-922C02040AB6}" type="pres">
      <dgm:prSet presAssocID="{5CA7D3FE-A7EB-4CED-9247-5F1DF82183E8}" presName="node" presStyleLbl="node1" presStyleIdx="1" presStyleCnt="4" custScaleX="132551" custScaleY="92215" custRadScaleRad="100029" custRadScaleInc="-4578">
        <dgm:presLayoutVars>
          <dgm:bulletEnabled val="1"/>
        </dgm:presLayoutVars>
      </dgm:prSet>
      <dgm:spPr/>
    </dgm:pt>
    <dgm:pt modelId="{80E1D4BB-2DBF-47DB-B360-181E7804E552}" type="pres">
      <dgm:prSet presAssocID="{5CA7D3FE-A7EB-4CED-9247-5F1DF82183E8}" presName="spNode" presStyleCnt="0"/>
      <dgm:spPr/>
    </dgm:pt>
    <dgm:pt modelId="{B0521144-F17E-4A25-884D-0E7088DA81A2}" type="pres">
      <dgm:prSet presAssocID="{79163906-016A-4521-A84C-3E2D11EFF4A4}" presName="sibTrans" presStyleLbl="sibTrans1D1" presStyleIdx="1" presStyleCnt="4" custScaleX="2000000" custScaleY="2000000"/>
      <dgm:spPr/>
    </dgm:pt>
    <dgm:pt modelId="{72C3C390-1BC4-4EDD-959D-B6F100959042}" type="pres">
      <dgm:prSet presAssocID="{7991A0BC-A495-4BCE-A03C-FD62ED43D10E}" presName="node" presStyleLbl="node1" presStyleIdx="2" presStyleCnt="4" custScaleX="132551" custScaleY="92215" custRadScaleRad="97602">
        <dgm:presLayoutVars>
          <dgm:bulletEnabled val="1"/>
        </dgm:presLayoutVars>
      </dgm:prSet>
      <dgm:spPr/>
    </dgm:pt>
    <dgm:pt modelId="{B113FA56-898E-43AF-BB68-9AAD70BB0FC7}" type="pres">
      <dgm:prSet presAssocID="{7991A0BC-A495-4BCE-A03C-FD62ED43D10E}" presName="spNode" presStyleCnt="0"/>
      <dgm:spPr/>
    </dgm:pt>
    <dgm:pt modelId="{B4536C2F-C088-4E90-AEDA-F4EA6765E534}" type="pres">
      <dgm:prSet presAssocID="{03220BB4-EA33-468A-920E-DC9BB58309A7}" presName="sibTrans" presStyleLbl="sibTrans1D1" presStyleIdx="2" presStyleCnt="4" custScaleX="2000000" custScaleY="2000000"/>
      <dgm:spPr/>
    </dgm:pt>
    <dgm:pt modelId="{87CC58B4-A8BE-4FBB-8D19-8B42C4960A2A}" type="pres">
      <dgm:prSet presAssocID="{38AC0184-78AD-426C-9296-F2B385FA2D50}" presName="node" presStyleLbl="node1" presStyleIdx="3" presStyleCnt="4" custScaleX="132551" custScaleY="92215" custRadScaleRad="100029" custRadScaleInc="4578">
        <dgm:presLayoutVars>
          <dgm:bulletEnabled val="1"/>
        </dgm:presLayoutVars>
      </dgm:prSet>
      <dgm:spPr/>
    </dgm:pt>
    <dgm:pt modelId="{EF6721CE-83E5-42EC-8942-B3C3B8F388A7}" type="pres">
      <dgm:prSet presAssocID="{38AC0184-78AD-426C-9296-F2B385FA2D50}" presName="spNode" presStyleCnt="0"/>
      <dgm:spPr/>
    </dgm:pt>
    <dgm:pt modelId="{D347CF9C-9006-458B-BD90-8E7E5B8B89CC}" type="pres">
      <dgm:prSet presAssocID="{14B3064D-7F11-44E1-A235-F55CD22DE19A}" presName="sibTrans" presStyleLbl="sibTrans1D1" presStyleIdx="3" presStyleCnt="4" custScaleX="2000000" custScaleY="2000000"/>
      <dgm:spPr/>
    </dgm:pt>
  </dgm:ptLst>
  <dgm:cxnLst>
    <dgm:cxn modelId="{57FB6729-BC54-4091-BE10-53ED23A1FA2F}" srcId="{FB285EC1-7700-489D-B994-E2737BD0ECBB}" destId="{5CA7D3FE-A7EB-4CED-9247-5F1DF82183E8}" srcOrd="1" destOrd="0" parTransId="{69AA4CB6-D9A4-43DE-B79A-24AD77B3DA4F}" sibTransId="{79163906-016A-4521-A84C-3E2D11EFF4A4}"/>
    <dgm:cxn modelId="{71F5EA41-9A4A-4797-8A16-F802624F19BB}" type="presOf" srcId="{7991A0BC-A495-4BCE-A03C-FD62ED43D10E}" destId="{72C3C390-1BC4-4EDD-959D-B6F100959042}" srcOrd="0" destOrd="0" presId="urn:microsoft.com/office/officeart/2005/8/layout/cycle5"/>
    <dgm:cxn modelId="{130BFAA3-5062-425A-AE09-DD541DCCAAD6}" type="presOf" srcId="{03220BB4-EA33-468A-920E-DC9BB58309A7}" destId="{B4536C2F-C088-4E90-AEDA-F4EA6765E534}" srcOrd="0" destOrd="0" presId="urn:microsoft.com/office/officeart/2005/8/layout/cycle5"/>
    <dgm:cxn modelId="{DE5C571D-DE5A-42B6-98E1-12666B325A28}" srcId="{FB285EC1-7700-489D-B994-E2737BD0ECBB}" destId="{7991A0BC-A495-4BCE-A03C-FD62ED43D10E}" srcOrd="2" destOrd="0" parTransId="{1AA9587C-3079-4F8B-80FB-F8FAD5715159}" sibTransId="{03220BB4-EA33-468A-920E-DC9BB58309A7}"/>
    <dgm:cxn modelId="{F5C472D4-8D5C-4D2F-A649-B21555475F90}" srcId="{FB285EC1-7700-489D-B994-E2737BD0ECBB}" destId="{38AC0184-78AD-426C-9296-F2B385FA2D50}" srcOrd="3" destOrd="0" parTransId="{21245961-7E2E-4FEF-AA0A-7E309BE015EE}" sibTransId="{14B3064D-7F11-44E1-A235-F55CD22DE19A}"/>
    <dgm:cxn modelId="{309FB30B-4F9A-4971-8708-AE359E455965}" type="presOf" srcId="{FB285EC1-7700-489D-B994-E2737BD0ECBB}" destId="{D1F44C92-1F4A-4609-BA78-B5AB9362C9B5}" srcOrd="0" destOrd="0" presId="urn:microsoft.com/office/officeart/2005/8/layout/cycle5"/>
    <dgm:cxn modelId="{F3E766F9-C6F7-4CD2-B618-4B737F5A2987}" type="presOf" srcId="{C039CBF5-6B7A-4AD3-9D7E-68F7562D8441}" destId="{6F8B4D59-45B3-4BC1-91EC-D63ECCF6BE2E}" srcOrd="0" destOrd="0" presId="urn:microsoft.com/office/officeart/2005/8/layout/cycle5"/>
    <dgm:cxn modelId="{E08A61CB-F959-4D89-A824-01021B7F99B2}" type="presOf" srcId="{14B3064D-7F11-44E1-A235-F55CD22DE19A}" destId="{D347CF9C-9006-458B-BD90-8E7E5B8B89CC}" srcOrd="0" destOrd="0" presId="urn:microsoft.com/office/officeart/2005/8/layout/cycle5"/>
    <dgm:cxn modelId="{FC11898F-B991-44C4-B60E-FA73EE610AC1}" srcId="{FB285EC1-7700-489D-B994-E2737BD0ECBB}" destId="{10D63E07-78E2-4DED-8C21-4C7F5763CFF5}" srcOrd="0" destOrd="0" parTransId="{F17D7DBC-0644-4A31-9D52-0D01CC05ACC2}" sibTransId="{C039CBF5-6B7A-4AD3-9D7E-68F7562D8441}"/>
    <dgm:cxn modelId="{C4937FE2-7870-480C-85C4-CE2799CE762A}" type="presOf" srcId="{38AC0184-78AD-426C-9296-F2B385FA2D50}" destId="{87CC58B4-A8BE-4FBB-8D19-8B42C4960A2A}" srcOrd="0" destOrd="0" presId="urn:microsoft.com/office/officeart/2005/8/layout/cycle5"/>
    <dgm:cxn modelId="{43C79BA9-44AA-41AD-BEFE-0CADE978332B}" type="presOf" srcId="{79163906-016A-4521-A84C-3E2D11EFF4A4}" destId="{B0521144-F17E-4A25-884D-0E7088DA81A2}" srcOrd="0" destOrd="0" presId="urn:microsoft.com/office/officeart/2005/8/layout/cycle5"/>
    <dgm:cxn modelId="{FA61EAD1-8F4A-4C04-B5C1-99CE979796E8}" type="presOf" srcId="{10D63E07-78E2-4DED-8C21-4C7F5763CFF5}" destId="{87B9A017-76DA-45E1-B7B6-15129646C521}" srcOrd="0" destOrd="0" presId="urn:microsoft.com/office/officeart/2005/8/layout/cycle5"/>
    <dgm:cxn modelId="{C867B611-2B48-4F09-B8FF-0D5C645FBA2E}" type="presOf" srcId="{5CA7D3FE-A7EB-4CED-9247-5F1DF82183E8}" destId="{53C417DA-2111-43FB-9C21-922C02040AB6}" srcOrd="0" destOrd="0" presId="urn:microsoft.com/office/officeart/2005/8/layout/cycle5"/>
    <dgm:cxn modelId="{9E14BD2F-D51F-4C0E-B32D-2DB83B60AC54}" type="presParOf" srcId="{D1F44C92-1F4A-4609-BA78-B5AB9362C9B5}" destId="{87B9A017-76DA-45E1-B7B6-15129646C521}" srcOrd="0" destOrd="0" presId="urn:microsoft.com/office/officeart/2005/8/layout/cycle5"/>
    <dgm:cxn modelId="{8A6737BA-A45C-4BF9-9824-2432AE750C4D}" type="presParOf" srcId="{D1F44C92-1F4A-4609-BA78-B5AB9362C9B5}" destId="{E5E457C5-9617-4D12-ABA0-A6CA4D4CC167}" srcOrd="1" destOrd="0" presId="urn:microsoft.com/office/officeart/2005/8/layout/cycle5"/>
    <dgm:cxn modelId="{BA25600B-701E-4F03-A0F3-DF73867CE28B}" type="presParOf" srcId="{D1F44C92-1F4A-4609-BA78-B5AB9362C9B5}" destId="{6F8B4D59-45B3-4BC1-91EC-D63ECCF6BE2E}" srcOrd="2" destOrd="0" presId="urn:microsoft.com/office/officeart/2005/8/layout/cycle5"/>
    <dgm:cxn modelId="{9EE192F5-F94F-4F7D-8B48-4EAEAFC43849}" type="presParOf" srcId="{D1F44C92-1F4A-4609-BA78-B5AB9362C9B5}" destId="{53C417DA-2111-43FB-9C21-922C02040AB6}" srcOrd="3" destOrd="0" presId="urn:microsoft.com/office/officeart/2005/8/layout/cycle5"/>
    <dgm:cxn modelId="{3901DC35-4B4E-4C76-A330-E190F3B52EFD}" type="presParOf" srcId="{D1F44C92-1F4A-4609-BA78-B5AB9362C9B5}" destId="{80E1D4BB-2DBF-47DB-B360-181E7804E552}" srcOrd="4" destOrd="0" presId="urn:microsoft.com/office/officeart/2005/8/layout/cycle5"/>
    <dgm:cxn modelId="{45493B2C-117B-403D-AAEE-AE1D4693646C}" type="presParOf" srcId="{D1F44C92-1F4A-4609-BA78-B5AB9362C9B5}" destId="{B0521144-F17E-4A25-884D-0E7088DA81A2}" srcOrd="5" destOrd="0" presId="urn:microsoft.com/office/officeart/2005/8/layout/cycle5"/>
    <dgm:cxn modelId="{2191630D-8285-480B-AB1B-4C02E919B9B4}" type="presParOf" srcId="{D1F44C92-1F4A-4609-BA78-B5AB9362C9B5}" destId="{72C3C390-1BC4-4EDD-959D-B6F100959042}" srcOrd="6" destOrd="0" presId="urn:microsoft.com/office/officeart/2005/8/layout/cycle5"/>
    <dgm:cxn modelId="{81E64545-46B7-48F9-A1FD-C7C5C77EA14C}" type="presParOf" srcId="{D1F44C92-1F4A-4609-BA78-B5AB9362C9B5}" destId="{B113FA56-898E-43AF-BB68-9AAD70BB0FC7}" srcOrd="7" destOrd="0" presId="urn:microsoft.com/office/officeart/2005/8/layout/cycle5"/>
    <dgm:cxn modelId="{4C39DAE1-901E-460B-866C-BCBA8781D0E0}" type="presParOf" srcId="{D1F44C92-1F4A-4609-BA78-B5AB9362C9B5}" destId="{B4536C2F-C088-4E90-AEDA-F4EA6765E534}" srcOrd="8" destOrd="0" presId="urn:microsoft.com/office/officeart/2005/8/layout/cycle5"/>
    <dgm:cxn modelId="{26719B07-398B-40F9-8A70-A05FB87920F4}" type="presParOf" srcId="{D1F44C92-1F4A-4609-BA78-B5AB9362C9B5}" destId="{87CC58B4-A8BE-4FBB-8D19-8B42C4960A2A}" srcOrd="9" destOrd="0" presId="urn:microsoft.com/office/officeart/2005/8/layout/cycle5"/>
    <dgm:cxn modelId="{15F4968E-0109-4F20-9E99-6E3F9AC17128}" type="presParOf" srcId="{D1F44C92-1F4A-4609-BA78-B5AB9362C9B5}" destId="{EF6721CE-83E5-42EC-8942-B3C3B8F388A7}" srcOrd="10" destOrd="0" presId="urn:microsoft.com/office/officeart/2005/8/layout/cycle5"/>
    <dgm:cxn modelId="{BCF2F361-2EF0-4920-9AF4-A2A72EA9EDF7}" type="presParOf" srcId="{D1F44C92-1F4A-4609-BA78-B5AB9362C9B5}" destId="{D347CF9C-9006-458B-BD90-8E7E5B8B89CC}" srcOrd="11" destOrd="0" presId="urn:microsoft.com/office/officeart/2005/8/layout/cycle5"/>
  </dgm:cxnLst>
  <dgm:bg/>
  <dgm:whole/>
  <dgm:extLst>
    <a:ext uri="http://schemas.microsoft.com/office/drawing/2008/diagram">
      <dsp:dataModelExt xmlns:dsp="http://schemas.microsoft.com/office/drawing/2008/diagram" xmlns="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87B9A017-76DA-45E1-B7B6-15129646C521}">
      <dsp:nvSpPr>
        <dsp:cNvPr id="0" name=""/>
        <dsp:cNvSpPr/>
      </dsp:nvSpPr>
      <dsp:spPr>
        <a:xfrm>
          <a:off x="2662716" y="72010"/>
          <a:ext cx="1910862" cy="864094"/>
        </a:xfrm>
        <a:prstGeom prst="round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4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Стан «лихоманки» </a:t>
          </a:r>
          <a:br>
            <a:rPr lang="uk-UA" sz="1600" kern="1200" dirty="0" smtClean="0"/>
          </a:br>
          <a:r>
            <a:rPr lang="uk-UA" sz="1600" kern="1200" dirty="0" smtClean="0"/>
            <a:t>(40%)</a:t>
          </a:r>
          <a:endParaRPr lang="ru-RU" sz="1600" kern="1200" dirty="0"/>
        </a:p>
      </dsp:txBody>
      <dsp:txXfrm>
        <a:off x="2662716" y="72010"/>
        <a:ext cx="1910862" cy="864094"/>
      </dsp:txXfrm>
    </dsp:sp>
    <dsp:sp modelId="{6F8B4D59-45B3-4BC1-91EC-D63ECCF6BE2E}">
      <dsp:nvSpPr>
        <dsp:cNvPr id="0" name=""/>
        <dsp:cNvSpPr/>
      </dsp:nvSpPr>
      <dsp:spPr>
        <a:xfrm>
          <a:off x="2092418" y="530340"/>
          <a:ext cx="3094199" cy="3094199"/>
        </a:xfrm>
        <a:custGeom>
          <a:avLst/>
          <a:gdLst/>
          <a:ahLst/>
          <a:cxnLst/>
          <a:rect l="0" t="0" r="0" b="0"/>
          <a:pathLst>
            <a:path>
              <a:moveTo>
                <a:pt x="2614249" y="426961"/>
              </a:moveTo>
              <a:arcTo wR="1547099" hR="1547099" stAng="18816735" swAng="1191990"/>
            </a:path>
          </a:pathLst>
        </a:custGeom>
        <a:noFill/>
        <a:ln w="9525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3C417DA-2111-43FB-9C21-922C02040AB6}">
      <dsp:nvSpPr>
        <dsp:cNvPr id="0" name=""/>
        <dsp:cNvSpPr/>
      </dsp:nvSpPr>
      <dsp:spPr>
        <a:xfrm>
          <a:off x="4209820" y="1547084"/>
          <a:ext cx="1910862" cy="864094"/>
        </a:xfrm>
        <a:prstGeom prst="roundRect">
          <a:avLst/>
        </a:prstGeom>
        <a:gradFill rotWithShape="0">
          <a:gsLst>
            <a:gs pos="0">
              <a:schemeClr val="accent4">
                <a:hueOff val="5691421"/>
                <a:satOff val="23333"/>
                <a:lumOff val="12680"/>
                <a:alphaOff val="0"/>
                <a:shade val="51000"/>
                <a:satMod val="130000"/>
              </a:schemeClr>
            </a:gs>
            <a:gs pos="80000">
              <a:schemeClr val="accent4">
                <a:hueOff val="5691421"/>
                <a:satOff val="23333"/>
                <a:lumOff val="12680"/>
                <a:alphaOff val="0"/>
                <a:shade val="93000"/>
                <a:satMod val="130000"/>
              </a:schemeClr>
            </a:gs>
            <a:gs pos="100000">
              <a:schemeClr val="accent4">
                <a:hueOff val="5691421"/>
                <a:satOff val="23333"/>
                <a:lumOff val="1268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Стадія дефіциту </a:t>
          </a:r>
          <a:br>
            <a:rPr lang="uk-UA" sz="1600" kern="1200" dirty="0" smtClean="0"/>
          </a:br>
          <a:r>
            <a:rPr lang="uk-UA" sz="1600" kern="1200" dirty="0" smtClean="0"/>
            <a:t>(45%)</a:t>
          </a:r>
          <a:endParaRPr lang="ru-RU" sz="1600" kern="1200" dirty="0"/>
        </a:p>
      </dsp:txBody>
      <dsp:txXfrm>
        <a:off x="4209820" y="1547084"/>
        <a:ext cx="1910862" cy="864094"/>
      </dsp:txXfrm>
    </dsp:sp>
    <dsp:sp modelId="{B0521144-F17E-4A25-884D-0E7088DA81A2}">
      <dsp:nvSpPr>
        <dsp:cNvPr id="0" name=""/>
        <dsp:cNvSpPr/>
      </dsp:nvSpPr>
      <dsp:spPr>
        <a:xfrm>
          <a:off x="2089120" y="407616"/>
          <a:ext cx="3094199" cy="3094199"/>
        </a:xfrm>
        <a:custGeom>
          <a:avLst/>
          <a:gdLst/>
          <a:ahLst/>
          <a:cxnLst/>
          <a:rect l="0" t="0" r="0" b="0"/>
          <a:pathLst>
            <a:path>
              <a:moveTo>
                <a:pt x="2958724" y="2180213"/>
              </a:moveTo>
              <a:arcTo wR="1547099" hR="1547099" stAng="1449374" swAng="1293327"/>
            </a:path>
          </a:pathLst>
        </a:custGeom>
        <a:noFill/>
        <a:ln w="9525" cap="flat" cmpd="sng" algn="ctr">
          <a:solidFill>
            <a:schemeClr val="accent4">
              <a:hueOff val="5691421"/>
              <a:satOff val="23333"/>
              <a:lumOff val="12680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C3C390-1BC4-4EDD-959D-B6F100959042}">
      <dsp:nvSpPr>
        <dsp:cNvPr id="0" name=""/>
        <dsp:cNvSpPr/>
      </dsp:nvSpPr>
      <dsp:spPr>
        <a:xfrm>
          <a:off x="2662716" y="3094176"/>
          <a:ext cx="1910862" cy="864094"/>
        </a:xfrm>
        <a:prstGeom prst="roundRect">
          <a:avLst/>
        </a:prstGeom>
        <a:gradFill rotWithShape="0">
          <a:gsLst>
            <a:gs pos="0">
              <a:schemeClr val="accent4">
                <a:hueOff val="11382842"/>
                <a:satOff val="46667"/>
                <a:lumOff val="25359"/>
                <a:alphaOff val="0"/>
                <a:shade val="51000"/>
                <a:satMod val="130000"/>
              </a:schemeClr>
            </a:gs>
            <a:gs pos="80000">
              <a:schemeClr val="accent4">
                <a:hueOff val="11382842"/>
                <a:satOff val="46667"/>
                <a:lumOff val="25359"/>
                <a:alphaOff val="0"/>
                <a:shade val="93000"/>
                <a:satMod val="130000"/>
              </a:schemeClr>
            </a:gs>
            <a:gs pos="100000">
              <a:schemeClr val="accent4">
                <a:hueOff val="11382842"/>
                <a:satOff val="46667"/>
                <a:lumOff val="2535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«Інвестиційний бум» </a:t>
          </a:r>
          <a:br>
            <a:rPr lang="uk-UA" sz="1600" kern="1200" dirty="0" smtClean="0"/>
          </a:br>
          <a:r>
            <a:rPr lang="uk-UA" sz="1600" kern="1200" dirty="0" smtClean="0"/>
            <a:t>(40%)</a:t>
          </a:r>
          <a:endParaRPr lang="ru-RU" sz="1600" kern="1200" dirty="0"/>
        </a:p>
      </dsp:txBody>
      <dsp:txXfrm>
        <a:off x="2662716" y="3094176"/>
        <a:ext cx="1910862" cy="864094"/>
      </dsp:txXfrm>
    </dsp:sp>
    <dsp:sp modelId="{B4536C2F-C088-4E90-AEDA-F4EA6765E534}">
      <dsp:nvSpPr>
        <dsp:cNvPr id="0" name=""/>
        <dsp:cNvSpPr/>
      </dsp:nvSpPr>
      <dsp:spPr>
        <a:xfrm>
          <a:off x="2052975" y="407616"/>
          <a:ext cx="3094199" cy="3094199"/>
        </a:xfrm>
        <a:custGeom>
          <a:avLst/>
          <a:gdLst/>
          <a:ahLst/>
          <a:cxnLst/>
          <a:rect l="0" t="0" r="0" b="0"/>
          <a:pathLst>
            <a:path>
              <a:moveTo>
                <a:pt x="466807" y="2654567"/>
              </a:moveTo>
              <a:arcTo wR="1547099" hR="1547099" stAng="8057299" swAng="1293327"/>
            </a:path>
          </a:pathLst>
        </a:custGeom>
        <a:noFill/>
        <a:ln w="9525" cap="flat" cmpd="sng" algn="ctr">
          <a:solidFill>
            <a:schemeClr val="accent4">
              <a:hueOff val="11382842"/>
              <a:satOff val="46667"/>
              <a:lumOff val="2535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7CC58B4-A8BE-4FBB-8D19-8B42C4960A2A}">
      <dsp:nvSpPr>
        <dsp:cNvPr id="0" name=""/>
        <dsp:cNvSpPr/>
      </dsp:nvSpPr>
      <dsp:spPr>
        <a:xfrm>
          <a:off x="1115612" y="1547084"/>
          <a:ext cx="1910862" cy="864094"/>
        </a:xfrm>
        <a:prstGeom prst="roundRect">
          <a:avLst/>
        </a:prstGeom>
        <a:gradFill rotWithShape="0">
          <a:gsLst>
            <a:gs pos="0">
              <a:schemeClr val="accent4">
                <a:hueOff val="17074263"/>
                <a:satOff val="70000"/>
                <a:lumOff val="38039"/>
                <a:alphaOff val="0"/>
                <a:shade val="51000"/>
                <a:satMod val="130000"/>
              </a:schemeClr>
            </a:gs>
            <a:gs pos="80000">
              <a:schemeClr val="accent4">
                <a:hueOff val="17074263"/>
                <a:satOff val="70000"/>
                <a:lumOff val="38039"/>
                <a:alphaOff val="0"/>
                <a:shade val="93000"/>
                <a:satMod val="130000"/>
              </a:schemeClr>
            </a:gs>
            <a:gs pos="100000">
              <a:schemeClr val="accent4">
                <a:hueOff val="17074263"/>
                <a:satOff val="70000"/>
                <a:lumOff val="38039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0">
          <a:scrgbClr r="0" g="0" b="0"/>
        </a:lnRef>
        <a:fillRef idx="3">
          <a:scrgbClr r="0" g="0" b="0"/>
        </a:fillRef>
        <a:effectRef idx="2">
          <a:scrgbClr r="0" g="0" b="0"/>
        </a:effectRef>
        <a:fontRef idx="minor">
          <a:schemeClr val="lt1"/>
        </a:fontRef>
      </dsp:style>
      <dsp:txBody>
        <a:bodyPr spcFirstLastPara="0" vert="horz" wrap="square" lIns="60960" tIns="60960" rIns="60960" bIns="6096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uk-UA" sz="1600" kern="1200" dirty="0" smtClean="0"/>
            <a:t>Стадія затоварення</a:t>
          </a:r>
          <a:br>
            <a:rPr lang="uk-UA" sz="1600" kern="1200" dirty="0" smtClean="0"/>
          </a:br>
          <a:r>
            <a:rPr lang="uk-UA" sz="1600" kern="1200" dirty="0" smtClean="0"/>
            <a:t>(30%)</a:t>
          </a:r>
          <a:endParaRPr lang="ru-RU" sz="1600" kern="1200" dirty="0"/>
        </a:p>
      </dsp:txBody>
      <dsp:txXfrm>
        <a:off x="1115612" y="1547084"/>
        <a:ext cx="1910862" cy="864094"/>
      </dsp:txXfrm>
    </dsp:sp>
    <dsp:sp modelId="{D347CF9C-9006-458B-BD90-8E7E5B8B89CC}">
      <dsp:nvSpPr>
        <dsp:cNvPr id="0" name=""/>
        <dsp:cNvSpPr/>
      </dsp:nvSpPr>
      <dsp:spPr>
        <a:xfrm>
          <a:off x="2049678" y="530340"/>
          <a:ext cx="3094199" cy="3094199"/>
        </a:xfrm>
        <a:custGeom>
          <a:avLst/>
          <a:gdLst/>
          <a:ahLst/>
          <a:cxnLst/>
          <a:rect l="0" t="0" r="0" b="0"/>
          <a:pathLst>
            <a:path>
              <a:moveTo>
                <a:pt x="162803" y="856273"/>
              </a:moveTo>
              <a:arcTo wR="1547099" hR="1547099" stAng="12391275" swAng="1191990"/>
            </a:path>
          </a:pathLst>
        </a:custGeom>
        <a:noFill/>
        <a:ln w="9525" cap="flat" cmpd="sng" algn="ctr">
          <a:solidFill>
            <a:schemeClr val="accent4">
              <a:hueOff val="17074263"/>
              <a:satOff val="70000"/>
              <a:lumOff val="38039"/>
              <a:alphaOff val="0"/>
            </a:schemeClr>
          </a:solidFill>
          <a:prstDash val="solid"/>
          <a:tailEnd type="arrow"/>
        </a:ln>
        <a:effectLst/>
      </dsp:spPr>
      <dsp:style>
        <a:lnRef idx="1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cycle5">
  <dgm:title val=""/>
  <dgm:desc val=""/>
  <dgm:catLst>
    <dgm:cat type="cycle" pri="3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  <dgm:cxn modelId="10" srcId="0" destId="5" srcOrd="4" destOrd="0"/>
      </dgm:cxnLst>
      <dgm:bg/>
      <dgm:whole/>
    </dgm:dataModel>
  </dgm:sampData>
  <dgm:styleData>
    <dgm:dataModel>
      <dgm:ptLst>
        <dgm:pt modelId="0" type="doc"/>
        <dgm:pt modelId="1"/>
        <dgm:pt modelId="2"/>
        <dgm:pt modelId="3"/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  <dgm:pt modelId="5"/>
        <dgm:pt modelId="6"/>
      </dgm:ptLst>
      <dgm:cxnLst>
        <dgm:cxn modelId="7" srcId="0" destId="1" srcOrd="0" destOrd="0"/>
        <dgm:cxn modelId="8" srcId="0" destId="2" srcOrd="1" destOrd="0"/>
        <dgm:cxn modelId="9" srcId="0" destId="3" srcOrd="2" destOrd="0"/>
        <dgm:cxn modelId="10" srcId="0" destId="4" srcOrd="3" destOrd="0"/>
        <dgm:cxn modelId="11" srcId="0" destId="5" srcOrd="4" destOrd="0"/>
        <dgm:cxn modelId="12" srcId="0" destId="6" srcOrd="5" destOrd="0"/>
      </dgm:cxnLst>
      <dgm:bg/>
      <dgm:whole/>
    </dgm:dataModel>
  </dgm:clrData>
  <dgm:layoutNode name="cycle">
    <dgm:varLst>
      <dgm:dir/>
      <dgm:resizeHandles val="exact"/>
    </dgm:varLst>
    <dgm:choose name="Name0">
      <dgm:if name="Name1" func="var" arg="dir" op="equ" val="norm">
        <dgm:choose name="Name2">
          <dgm:if name="Name3" axis="ch" ptType="node" func="cnt" op="gt" val="2">
            <dgm:alg type="cycle">
              <dgm:param type="stAng" val="0"/>
              <dgm:param type="spanAng" val="360"/>
            </dgm:alg>
          </dgm:if>
          <dgm:else name="Name4">
            <dgm:alg type="cycle">
              <dgm:param type="stAng" val="-90"/>
              <dgm:param type="spanAng" val="360"/>
            </dgm:alg>
          </dgm:else>
        </dgm:choose>
      </dgm:if>
      <dgm:else name="Name5">
        <dgm:choose name="Name6">
          <dgm:if name="Name7" axis="ch" ptType="node" func="cnt" op="gt" val="2">
            <dgm:alg type="cycle">
              <dgm:param type="stAng" val="0"/>
              <dgm:param type="spanAng" val="-360"/>
            </dgm:alg>
          </dgm:if>
          <dgm:else name="Name8">
            <dgm:alg type="cycle">
              <dgm:param type="stAng" val="90"/>
              <dgm:param type="spanAng" val="-360"/>
            </dgm:alg>
          </dgm:else>
        </dgm:choose>
      </dgm:else>
    </dgm:choose>
    <dgm:shape xmlns:r="http://schemas.openxmlformats.org/officeDocument/2006/relationships" r:blip="">
      <dgm:adjLst/>
    </dgm:shape>
    <dgm:presOf/>
    <dgm:choose name="Name9">
      <dgm:if name="Name10" func="var" arg="dir" op="equ" val="norm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op="equ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if>
      <dgm:else name="Name11">
        <dgm:constrLst>
          <dgm:constr type="w" for="ch" forName="node" refType="w"/>
          <dgm:constr type="w" for="ch" ptType="sibTrans" refType="w" refFor="ch" refForName="node" op="equ" fact="0.3"/>
          <dgm:constr type="diam" for="ch" ptType="sibTrans" refType="diam" fact="-1"/>
          <dgm:constr type="diam" for="ch" refType="diam" op="equ" fact="-1"/>
          <dgm:constr type="sibSp" refType="w" refFor="ch" refForName="node" op="equ" fact="0.15"/>
          <dgm:constr type="w" for="ch" forName="spNode" refType="sibSp" fact="1.6"/>
          <dgm:constr type="primFontSz" for="ch" forName="node" op="equ" val="65"/>
        </dgm:constrLst>
      </dgm:else>
    </dgm:choose>
    <dgm:ruleLst/>
    <dgm:forEach name="Name12" axis="ch" ptType="node">
      <dgm:layoutNode name="node">
        <dgm:varLst>
          <dgm:bulletEnabled val="1"/>
        </dgm:varLst>
        <dgm:alg type="tx"/>
        <dgm:shape xmlns:r="http://schemas.openxmlformats.org/officeDocument/2006/relationships" type="roundRect" r:blip="">
          <dgm:adjLst/>
        </dgm:shape>
        <dgm:presOf axis="desOrSelf" ptType="node"/>
        <dgm:constrLst>
          <dgm:constr type="h" refType="w" fact="0.65"/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primFontSz" val="5" fact="NaN" max="NaN"/>
        </dgm:ruleLst>
      </dgm:layoutNode>
      <dgm:choose name="Name13">
        <dgm:if name="Name14" axis="par ch" ptType="doc node" func="cnt" op="gt" val="1">
          <dgm:layoutNode name="spNode">
            <dgm:alg type="sp"/>
            <dgm:shape xmlns:r="http://schemas.openxmlformats.org/officeDocument/2006/relationships" r:blip="">
              <dgm:adjLst/>
            </dgm:shape>
            <dgm:presOf/>
            <dgm:constrLst>
              <dgm:constr type="h" refType="w"/>
            </dgm:constrLst>
            <dgm:ruleLst/>
          </dgm:layoutNode>
          <dgm:forEach name="Name15" axis="followSib" ptType="sibTrans" hideLastTrans="0" cnt="1">
            <dgm:layoutNode name="sibTrans">
              <dgm:alg type="conn">
                <dgm:param type="dim" val="1D"/>
                <dgm:param type="connRout" val="curve"/>
                <dgm:param type="begPts" val="radial"/>
                <dgm:param type="endPts" val="radial"/>
              </dgm:alg>
              <dgm:shape xmlns:r="http://schemas.openxmlformats.org/officeDocument/2006/relationships" type="conn" r:blip="">
                <dgm:adjLst/>
              </dgm:shape>
              <dgm:presOf axis="self"/>
              <dgm:constrLst>
                <dgm:constr type="h" refType="w" fact="0.65"/>
                <dgm:constr type="connDist"/>
                <dgm:constr type="begPad" refType="connDist" fact="0.2"/>
                <dgm:constr type="endPad" refType="connDist" fact="0.2"/>
              </dgm:constrLst>
              <dgm:ruleLst/>
            </dgm:layoutNode>
          </dgm:forEach>
        </dgm:if>
        <dgm:else name="Name16"/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4">
  <dgm:title val=""/>
  <dgm:desc val=""/>
  <dgm:catLst>
    <dgm:cat type="simple" pri="104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2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22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3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124" name="Rectangle 4"/>
          <p:cNvSpPr>
            <a:spLocks noRo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1925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</a:p>
        </p:txBody>
      </p:sp>
      <p:sp>
        <p:nvSpPr>
          <p:cNvPr id="81926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smtClean="0"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81927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smtClean="0"/>
            </a:lvl1pPr>
          </a:lstStyle>
          <a:p>
            <a:pPr>
              <a:defRPr/>
            </a:pPr>
            <a:fld id="{7BCA93A4-AC12-4EDC-B1D6-FE8644E70D6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4AF54599-2E63-4A07-AB36-B1D6C5308CE5}" type="slidenum">
              <a:rPr lang="en-US"/>
              <a:pPr/>
              <a:t>1</a:t>
            </a:fld>
            <a:endParaRPr lang="en-US"/>
          </a:p>
        </p:txBody>
      </p:sp>
      <p:sp>
        <p:nvSpPr>
          <p:cNvPr id="6147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148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17F4C851-0032-4F39-BDED-53B63EC49686}" type="slidenum">
              <a:rPr lang="en-US"/>
              <a:pPr/>
              <a:t>2</a:t>
            </a:fld>
            <a:endParaRPr lang="en-US"/>
          </a:p>
        </p:txBody>
      </p:sp>
      <p:sp>
        <p:nvSpPr>
          <p:cNvPr id="7171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7172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8F28E34-C2F3-4484-9440-3890B678E8A3}" type="slidenum">
              <a:rPr lang="en-US"/>
              <a:pPr/>
              <a:t>4</a:t>
            </a:fld>
            <a:endParaRPr lang="en-US"/>
          </a:p>
        </p:txBody>
      </p:sp>
      <p:sp>
        <p:nvSpPr>
          <p:cNvPr id="8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>
            <a:miter lim="800000"/>
            <a:headEnd/>
            <a:tailEnd/>
          </a:ln>
        </p:spPr>
        <p:txBody>
          <a:bodyPr/>
          <a:lstStyle/>
          <a:p>
            <a:fld id="{78F28E34-C2F3-4484-9440-3890B678E8A3}" type="slidenum">
              <a:rPr lang="en-US"/>
              <a:pPr/>
              <a:t>5</a:t>
            </a:fld>
            <a:endParaRPr lang="en-US"/>
          </a:p>
        </p:txBody>
      </p:sp>
      <p:sp>
        <p:nvSpPr>
          <p:cNvPr id="8195" name="Rectangle 2"/>
          <p:cNvSpPr>
            <a:spLocks noRo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8196" name="Rectangle 3"/>
          <p:cNvSpPr>
            <a:spLocks noGrp="1" noChangeArrowheads="1"/>
          </p:cNvSpPr>
          <p:nvPr>
            <p:ph type="body" idx="1"/>
          </p:nvPr>
        </p:nvSpPr>
        <p:spPr>
          <a:noFill/>
        </p:spPr>
        <p:txBody>
          <a:bodyPr/>
          <a:lstStyle/>
          <a:p>
            <a:pPr eaLnBrk="1" hangingPunct="1"/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ctrTitle"/>
          </p:nvPr>
        </p:nvSpPr>
        <p:spPr>
          <a:xfrm>
            <a:off x="990600" y="5334000"/>
            <a:ext cx="7772400" cy="704850"/>
          </a:xfrm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algn="r">
              <a:defRPr sz="36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заголовка</a:t>
            </a:r>
            <a:endParaRPr lang="en-US" noProof="0" smtClean="0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990600" y="5867400"/>
            <a:ext cx="7772400" cy="533400"/>
          </a:xfrm>
          <a:extLst>
            <a:ext uri="{AF507438-7753-43E0-B8FC-AC1667EBCBE1}">
              <a14:hiddenEffects xmlns:a14="http://schemas.microsoft.com/office/drawing/2010/main" xmlns="">
                <a:effectLst>
                  <a:outerShdw dist="17961" dir="2700000" algn="ctr" rotWithShape="0">
                    <a:schemeClr val="tx1"/>
                  </a:outerShdw>
                </a:effectLst>
              </a14:hiddenEffects>
            </a:ext>
          </a:extLst>
        </p:spPr>
        <p:txBody>
          <a:bodyPr/>
          <a:lstStyle>
            <a:lvl1pPr marL="0" indent="0" algn="r">
              <a:buFontTx/>
              <a:buNone/>
              <a:defRPr sz="2400">
                <a:solidFill>
                  <a:schemeClr val="bg1"/>
                </a:solidFill>
              </a:defRPr>
            </a:lvl1pPr>
          </a:lstStyle>
          <a:p>
            <a:pPr lvl="0"/>
            <a:r>
              <a:rPr lang="ru-RU" noProof="0" smtClean="0"/>
              <a:t>Образец подзаголовка</a:t>
            </a:r>
            <a:endParaRPr lang="en-US" noProof="0" smtClean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914400" y="2438400"/>
            <a:ext cx="35814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2438400"/>
            <a:ext cx="3581400" cy="41910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ru-RU" noProof="0" smtClean="0"/>
              <a:t>Вставка рисунка</a:t>
            </a:r>
            <a:endParaRPr lang="en-US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400800" y="1417638"/>
            <a:ext cx="1828800" cy="5211762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1417638"/>
            <a:ext cx="5334000" cy="5211762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914400" y="1417638"/>
            <a:ext cx="7315200" cy="71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  <a:endParaRPr lang="en-US" smtClean="0"/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4400" y="2438400"/>
            <a:ext cx="7315200" cy="4191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en-US" smtClean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Microsoft Sans Serif" pitchFamily="34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4.jpe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5.png"/><Relationship Id="rId9" Type="http://schemas.microsoft.com/office/2007/relationships/diagramDrawing" Target="../diagrams/drawing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9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5"/>
          <p:cNvSpPr>
            <a:spLocks noGrp="1" noChangeArrowheads="1"/>
          </p:cNvSpPr>
          <p:nvPr>
            <p:ph type="ctrTitle"/>
          </p:nvPr>
        </p:nvSpPr>
        <p:spPr>
          <a:xfrm>
            <a:off x="2915816" y="620688"/>
            <a:ext cx="6164560" cy="2132856"/>
          </a:xfrm>
        </p:spPr>
        <p:txBody>
          <a:bodyPr/>
          <a:lstStyle/>
          <a:p>
            <a:r>
              <a:rPr lang="uk-UA" sz="3200" dirty="0" smtClean="0">
                <a:solidFill>
                  <a:schemeClr val="accent5">
                    <a:lumMod val="50000"/>
                  </a:schemeClr>
                </a:solidFill>
              </a:rPr>
              <a:t>МОДЕЛЮВАННЯ РОЗВИТКУ ГАЛУЗЕВИХ ДИСБАЛАНСІВ НА ОСНОВІ НЕПЕРЕРВНИХ ЛАНЦЮГІВ МАРКОВА</a:t>
            </a:r>
            <a:endParaRPr lang="ru-RU" sz="3200" dirty="0">
              <a:solidFill>
                <a:schemeClr val="accent5">
                  <a:lumMod val="50000"/>
                </a:schemeClr>
              </a:solidFill>
            </a:endParaRPr>
          </a:p>
        </p:txBody>
      </p:sp>
      <p:sp>
        <p:nvSpPr>
          <p:cNvPr id="2051" name="Rectangle 8"/>
          <p:cNvSpPr>
            <a:spLocks noGrp="1" noChangeArrowheads="1"/>
          </p:cNvSpPr>
          <p:nvPr>
            <p:ph type="subTitle" idx="1"/>
          </p:nvPr>
        </p:nvSpPr>
        <p:spPr>
          <a:xfrm>
            <a:off x="4916760" y="2924944"/>
            <a:ext cx="4119736" cy="1224136"/>
          </a:xfrm>
        </p:spPr>
        <p:txBody>
          <a:bodyPr/>
          <a:lstStyle/>
          <a:p>
            <a:r>
              <a:rPr lang="uk-UA" sz="1600" dirty="0" smtClean="0">
                <a:solidFill>
                  <a:schemeClr val="tx1"/>
                </a:solidFill>
              </a:rPr>
              <a:t>Морозова К.А.,</a:t>
            </a:r>
            <a:endParaRPr lang="ru-RU" sz="1600" dirty="0" smtClean="0">
              <a:solidFill>
                <a:schemeClr val="tx1"/>
              </a:solidFill>
            </a:endParaRPr>
          </a:p>
          <a:p>
            <a:r>
              <a:rPr lang="uk-UA" sz="1600" dirty="0" smtClean="0">
                <a:solidFill>
                  <a:schemeClr val="tx1"/>
                </a:solidFill>
              </a:rPr>
              <a:t>студент </a:t>
            </a:r>
            <a:r>
              <a:rPr lang="uk-UA" sz="1600" dirty="0" smtClean="0">
                <a:solidFill>
                  <a:schemeClr val="tx1"/>
                </a:solidFill>
              </a:rPr>
              <a:t>3 курсу, групи 6.04.04.13.01</a:t>
            </a:r>
            <a:endParaRPr lang="ru-RU" sz="1600" dirty="0" smtClean="0">
              <a:solidFill>
                <a:schemeClr val="tx1"/>
              </a:solidFill>
            </a:endParaRPr>
          </a:p>
          <a:p>
            <a:r>
              <a:rPr lang="uk-UA" sz="1600" dirty="0" smtClean="0">
                <a:solidFill>
                  <a:schemeClr val="tx1"/>
                </a:solidFill>
              </a:rPr>
              <a:t>факультету економічної інформатики</a:t>
            </a:r>
            <a:endParaRPr lang="ru-RU" sz="1600" dirty="0" smtClean="0">
              <a:solidFill>
                <a:schemeClr val="tx1"/>
              </a:solidFill>
            </a:endParaRPr>
          </a:p>
          <a:p>
            <a:r>
              <a:rPr lang="uk-UA" sz="1600" dirty="0" smtClean="0">
                <a:solidFill>
                  <a:schemeClr val="tx1"/>
                </a:solidFill>
              </a:rPr>
              <a:t>ХНЕУ ім. С. </a:t>
            </a:r>
            <a:r>
              <a:rPr lang="uk-UA" sz="1600" dirty="0" err="1" smtClean="0">
                <a:solidFill>
                  <a:schemeClr val="tx1"/>
                </a:solidFill>
              </a:rPr>
              <a:t>Кузнеця</a:t>
            </a:r>
            <a:r>
              <a:rPr lang="uk-UA" sz="1600" dirty="0" smtClean="0">
                <a:solidFill>
                  <a:schemeClr val="tx1"/>
                </a:solidFill>
              </a:rPr>
              <a:t>, Україна</a:t>
            </a:r>
            <a:endParaRPr lang="ru-RU" sz="1600" dirty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1066800" y="908720"/>
            <a:ext cx="7315200" cy="587970"/>
          </a:xfrm>
        </p:spPr>
        <p:txBody>
          <a:bodyPr/>
          <a:lstStyle/>
          <a:p>
            <a:pPr algn="ctr" eaLnBrk="1" hangingPunct="1"/>
            <a:r>
              <a:rPr lang="uk-UA" dirty="0" smtClean="0">
                <a:solidFill>
                  <a:srgbClr val="4D4D4D"/>
                </a:solidFill>
              </a:rPr>
              <a:t>Актуальність проблеми</a:t>
            </a:r>
            <a:endParaRPr lang="ru-RU" dirty="0" smtClean="0">
              <a:solidFill>
                <a:srgbClr val="4D4D4D"/>
              </a:solidFill>
            </a:endParaRPr>
          </a:p>
        </p:txBody>
      </p:sp>
      <p:sp>
        <p:nvSpPr>
          <p:cNvPr id="3075" name="Rectangle 5"/>
          <p:cNvSpPr>
            <a:spLocks noGrp="1" noChangeArrowheads="1"/>
          </p:cNvSpPr>
          <p:nvPr>
            <p:ph type="body" idx="1"/>
          </p:nvPr>
        </p:nvSpPr>
        <p:spPr>
          <a:xfrm>
            <a:off x="755576" y="1909936"/>
            <a:ext cx="7776864" cy="4471392"/>
          </a:xfrm>
        </p:spPr>
        <p:txBody>
          <a:bodyPr/>
          <a:lstStyle/>
          <a:p>
            <a:pPr algn="just"/>
            <a:r>
              <a:rPr lang="uk-UA" sz="2000" dirty="0" smtClean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Тематика макроекономічної нестабільності посідає одне з основних місць у сучасній макроекономіці. Адже розуміння її причин і природи в ринковій економіці є необхідною умовою для розроблення економічної політики, спрямованої на ліквідацію макроекономічних дисбалансів, тобто досягнення стабілізації рівня цін і виробництва, що відповідає повній зайнятості.</a:t>
            </a:r>
            <a:endParaRPr lang="ru-RU" sz="2000" dirty="0" smtClean="0">
              <a:solidFill>
                <a:schemeClr val="tx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  <a:p>
            <a:pPr algn="just"/>
            <a:r>
              <a:rPr lang="uk-UA" sz="2000" dirty="0" smtClean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З розвитком прикладних галузей економічної науки стає можливим використання деяких економіко-математичних методів для вирішення питань щодо моделювання та прогнозування макроекономічних дисбалансів. Одне з центральних місць в дослідженні динаміки розвитку економічних систем займають моделі, засновані на теорії </a:t>
            </a:r>
            <a:r>
              <a:rPr lang="uk-UA" sz="2000" dirty="0" err="1" smtClean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марківського</a:t>
            </a:r>
            <a:r>
              <a:rPr lang="uk-UA" sz="2000" dirty="0" smtClean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 випадкового процесу. </a:t>
            </a:r>
            <a:endParaRPr lang="ru-RU" sz="2000" dirty="0" smtClean="0">
              <a:solidFill>
                <a:schemeClr val="tx1">
                  <a:lumMod val="50000"/>
                </a:schemeClr>
              </a:solidFill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001216" y="840830"/>
            <a:ext cx="7315200" cy="715962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4D4D4D"/>
                </a:solidFill>
              </a:rPr>
              <a:t>Мета роботи</a:t>
            </a:r>
            <a:endParaRPr lang="ru-RU" dirty="0">
              <a:solidFill>
                <a:srgbClr val="4D4D4D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251520" y="1700808"/>
            <a:ext cx="5112568" cy="4712568"/>
          </a:xfrm>
        </p:spPr>
        <p:txBody>
          <a:bodyPr/>
          <a:lstStyle/>
          <a:p>
            <a:pPr algn="just"/>
            <a:r>
              <a:rPr lang="uk-UA" dirty="0" smtClean="0">
                <a:solidFill>
                  <a:schemeClr val="tx1">
                    <a:lumMod val="50000"/>
                  </a:schemeClr>
                </a:solidFill>
                <a:latin typeface="+mn-lt"/>
                <a:ea typeface="+mn-ea"/>
                <a:cs typeface="+mn-cs"/>
              </a:rPr>
              <a:t>Мета роботи полягає в оцінці можливостей застосування моделі безперервного ланцюга Маркова для дослідження динаміки економічного розвитку країни, що знаходиться в умовах галузевого дисбалансу. </a:t>
            </a:r>
            <a:endParaRPr lang="ru-RU" dirty="0" smtClean="0">
              <a:solidFill>
                <a:schemeClr val="tx1">
                  <a:lumMod val="50000"/>
                </a:schemeClr>
              </a:solidFill>
            </a:endParaRPr>
          </a:p>
          <a:p>
            <a:pPr algn="just"/>
            <a:endParaRPr lang="ru-RU" dirty="0">
              <a:solidFill>
                <a:schemeClr val="tx1">
                  <a:lumMod val="50000"/>
                </a:schemeClr>
              </a:solidFill>
            </a:endParaRPr>
          </a:p>
        </p:txBody>
      </p:sp>
      <p:pic>
        <p:nvPicPr>
          <p:cNvPr id="10244" name="Picture 4" descr="K_celi.jpg (489×604)"/>
          <p:cNvPicPr>
            <a:picLocks noChangeAspect="1" noChangeArrowheads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292080" y="2127590"/>
            <a:ext cx="3851921" cy="475779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81200" y="476672"/>
            <a:ext cx="6934200" cy="715963"/>
          </a:xfrm>
        </p:spPr>
        <p:txBody>
          <a:bodyPr/>
          <a:lstStyle/>
          <a:p>
            <a:pPr algn="ctr" eaLnBrk="1" hangingPunct="1"/>
            <a:r>
              <a:rPr lang="uk-UA" sz="4000" dirty="0" smtClean="0">
                <a:solidFill>
                  <a:srgbClr val="4D4D4D"/>
                </a:solidFill>
              </a:rPr>
              <a:t>Галузеві дисбаланси</a:t>
            </a:r>
            <a:endParaRPr lang="en-US" sz="4000" dirty="0" smtClean="0">
              <a:solidFill>
                <a:srgbClr val="4D4D4D"/>
              </a:solidFill>
            </a:endParaRPr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1907704" y="1196752"/>
            <a:ext cx="7056784" cy="5517232"/>
          </a:xfrm>
        </p:spPr>
        <p:txBody>
          <a:bodyPr/>
          <a:lstStyle/>
          <a:p>
            <a:pPr algn="just"/>
            <a:r>
              <a:rPr lang="uk-UA" sz="1800" dirty="0" smtClean="0">
                <a:solidFill>
                  <a:srgbClr val="4D4D4D"/>
                </a:solidFill>
                <a:latin typeface="+mn-lt"/>
                <a:ea typeface="+mn-ea"/>
                <a:cs typeface="+mn-cs"/>
              </a:rPr>
              <a:t>Галузеві дисбаланси утворюються в ході циклу </a:t>
            </a:r>
            <a:r>
              <a:rPr lang="uk-UA" sz="1800" i="1" dirty="0" smtClean="0">
                <a:solidFill>
                  <a:srgbClr val="4D4D4D"/>
                </a:solidFill>
                <a:latin typeface="+mn-lt"/>
                <a:ea typeface="+mn-ea"/>
                <a:cs typeface="+mn-cs"/>
              </a:rPr>
              <a:t>«лихоманка-дефіцит-інвестиційний бум-затоварення». </a:t>
            </a:r>
            <a:r>
              <a:rPr lang="uk-UA" sz="1800" dirty="0" smtClean="0">
                <a:solidFill>
                  <a:srgbClr val="4D4D4D"/>
                </a:solidFill>
                <a:latin typeface="+mn-lt"/>
                <a:ea typeface="+mn-ea"/>
                <a:cs typeface="+mn-cs"/>
              </a:rPr>
              <a:t>Вони знаходять особливу значимість для економіки в цілому, коли галузь, в якій спостерігається лихоманка, стає рушійною силою загальноекономічного розвитку.</a:t>
            </a:r>
            <a:endParaRPr lang="ru-RU" sz="1800" dirty="0" smtClean="0">
              <a:solidFill>
                <a:srgbClr val="4D4D4D"/>
              </a:solidFill>
              <a:latin typeface="+mn-lt"/>
              <a:ea typeface="+mn-ea"/>
              <a:cs typeface="+mn-cs"/>
            </a:endParaRPr>
          </a:p>
          <a:p>
            <a:pPr algn="just"/>
            <a:r>
              <a:rPr lang="uk-UA" sz="1800" dirty="0" smtClean="0">
                <a:solidFill>
                  <a:srgbClr val="4D4D4D"/>
                </a:solidFill>
                <a:latin typeface="+mn-lt"/>
                <a:ea typeface="+mn-ea"/>
                <a:cs typeface="+mn-cs"/>
              </a:rPr>
              <a:t> Перший дисбаланс, що виникає при лихоманці - дефіцит. Конкретні дефіцити зав'язані на особливостях технологічного процесу в галузі. Індикатором лихоманки і дефіциту продукції є коефіцієнт використання виробничих потужностей. Дефіцит товарів, послуг, потужностей тощо потребує збільшення розміру інвестицій задля подолання вузького </a:t>
            </a:r>
            <a:r>
              <a:rPr lang="uk-UA" sz="1800" dirty="0" smtClean="0">
                <a:solidFill>
                  <a:srgbClr val="4D4D4D"/>
                </a:solidFill>
                <a:latin typeface="+mn-lt"/>
                <a:ea typeface="+mn-ea"/>
                <a:cs typeface="+mn-cs"/>
              </a:rPr>
              <a:t>місця. </a:t>
            </a:r>
          </a:p>
          <a:p>
            <a:pPr algn="just"/>
            <a:r>
              <a:rPr lang="uk-UA" sz="1800" dirty="0" smtClean="0">
                <a:solidFill>
                  <a:srgbClr val="4D4D4D"/>
                </a:solidFill>
                <a:latin typeface="+mn-lt"/>
                <a:ea typeface="+mn-ea"/>
                <a:cs typeface="+mn-cs"/>
              </a:rPr>
              <a:t>Після </a:t>
            </a:r>
            <a:r>
              <a:rPr lang="uk-UA" sz="1800" dirty="0" smtClean="0">
                <a:solidFill>
                  <a:srgbClr val="4D4D4D"/>
                </a:solidFill>
                <a:latin typeface="+mn-lt"/>
                <a:ea typeface="+mn-ea"/>
                <a:cs typeface="+mn-cs"/>
              </a:rPr>
              <a:t>вкладення достатньої кількості капіталу досягається тимчасовий поріг насичення. Все одно здійснюється закупівля ресурсів у окремих галузях, що може спричинити безробіття в інших. Тому і виникає дисбаланс, оскільки кожна сторона прагне реалізувати власні цільові характеристики, пов'язані зі збільшенням власного потенціалу і ресурсів за рахунок іншої сторони</a:t>
            </a:r>
            <a:endParaRPr lang="en-US" sz="1800" dirty="0" smtClean="0">
              <a:solidFill>
                <a:srgbClr val="4D4D4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1979712" y="260648"/>
            <a:ext cx="6934200" cy="715963"/>
          </a:xfrm>
        </p:spPr>
        <p:txBody>
          <a:bodyPr/>
          <a:lstStyle/>
          <a:p>
            <a:pPr algn="ctr" eaLnBrk="1" hangingPunct="1"/>
            <a:r>
              <a:rPr lang="uk-UA" sz="3600" dirty="0" smtClean="0">
                <a:solidFill>
                  <a:srgbClr val="4D4D4D"/>
                </a:solidFill>
              </a:rPr>
              <a:t>Приклад та побудова моделі</a:t>
            </a:r>
            <a:endParaRPr lang="en-US" sz="3600" dirty="0" smtClean="0">
              <a:solidFill>
                <a:srgbClr val="4D4D4D"/>
              </a:solidFill>
            </a:endParaRPr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1800200" y="5277108"/>
            <a:ext cx="7308304" cy="600164"/>
          </a:xfrm>
          <a:prstGeom prst="rect">
            <a:avLst/>
          </a:prstGeom>
          <a:solidFill>
            <a:srgbClr val="FFFFFF">
              <a:alpha val="14999"/>
            </a:srgbClr>
          </a:solidFill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vert="horz" wrap="square" lIns="91440" tIns="45720" rIns="91440" bIns="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8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За таких умов матриця переходу від одного стану до іншого матиме вигляд:</a:t>
            </a:r>
            <a:r>
              <a:rPr kumimoji="0" lang="ru-RU" sz="1000" b="0" i="0" u="none" strike="noStrike" cap="none" normalizeH="0" baseline="0" dirty="0" smtClean="0">
                <a:ln>
                  <a:noFill/>
                </a:ln>
                <a:solidFill>
                  <a:srgbClr val="4D4D4D"/>
                </a:solidFill>
                <a:effectLst/>
                <a:latin typeface="Arial" pitchFamily="34" charset="0"/>
              </a:rPr>
              <a:t> </a:t>
            </a:r>
            <a:endParaRPr kumimoji="0" lang="ru-RU" sz="3200" b="0" i="0" u="none" strike="noStrike" cap="none" normalizeH="0" baseline="0" dirty="0" smtClean="0">
              <a:ln>
                <a:noFill/>
              </a:ln>
              <a:solidFill>
                <a:srgbClr val="4D4D4D"/>
              </a:solidFill>
              <a:effectLst/>
              <a:latin typeface="Arial" pitchFamily="34" charset="0"/>
            </a:endParaRPr>
          </a:p>
        </p:txBody>
      </p:sp>
      <p:sp>
        <p:nvSpPr>
          <p:cNvPr id="2457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 w="9525" cap="flat" cmpd="sng" algn="ctr">
            <a:noFill/>
            <a:prstDash val="solid"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24578" name="Picture 2"/>
          <p:cNvPicPr>
            <a:picLocks noChangeAspect="1" noChangeArrowheads="1"/>
          </p:cNvPicPr>
          <p:nvPr/>
        </p:nvPicPr>
        <p:blipFill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41243" y="5753819"/>
            <a:ext cx="2143125" cy="771525"/>
          </a:xfrm>
          <a:prstGeom prst="rect">
            <a:avLst/>
          </a:prstGeom>
          <a:noFill/>
        </p:spPr>
      </p:pic>
      <p:graphicFrame>
        <p:nvGraphicFramePr>
          <p:cNvPr id="7" name="Схема 6"/>
          <p:cNvGraphicFramePr/>
          <p:nvPr/>
        </p:nvGraphicFramePr>
        <p:xfrm>
          <a:off x="1907704" y="1124744"/>
          <a:ext cx="7236296" cy="403244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  <p:sp>
        <p:nvSpPr>
          <p:cNvPr id="9" name="TextBox 8"/>
          <p:cNvSpPr txBox="1"/>
          <p:nvPr/>
        </p:nvSpPr>
        <p:spPr>
          <a:xfrm rot="3266072">
            <a:off x="6536259" y="2002366"/>
            <a:ext cx="80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60%</a:t>
            </a:r>
            <a:endParaRPr lang="ru-RU" dirty="0"/>
          </a:p>
        </p:txBody>
      </p:sp>
      <p:sp>
        <p:nvSpPr>
          <p:cNvPr id="10" name="TextBox 9"/>
          <p:cNvSpPr txBox="1"/>
          <p:nvPr/>
        </p:nvSpPr>
        <p:spPr>
          <a:xfrm rot="18224356">
            <a:off x="6601939" y="3744684"/>
            <a:ext cx="80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55%</a:t>
            </a:r>
            <a:endParaRPr lang="ru-RU" dirty="0"/>
          </a:p>
        </p:txBody>
      </p:sp>
      <p:sp>
        <p:nvSpPr>
          <p:cNvPr id="11" name="TextBox 10"/>
          <p:cNvSpPr txBox="1"/>
          <p:nvPr/>
        </p:nvSpPr>
        <p:spPr>
          <a:xfrm rot="3179376">
            <a:off x="3732651" y="3891205"/>
            <a:ext cx="80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60%</a:t>
            </a:r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 rot="18160250">
            <a:off x="3760360" y="1943991"/>
            <a:ext cx="80182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dirty="0" smtClean="0"/>
              <a:t>70%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908720"/>
            <a:ext cx="7315200" cy="715962"/>
          </a:xfrm>
        </p:spPr>
        <p:txBody>
          <a:bodyPr/>
          <a:lstStyle/>
          <a:p>
            <a:pPr algn="ctr"/>
            <a:r>
              <a:rPr lang="uk-UA" dirty="0" smtClean="0">
                <a:solidFill>
                  <a:srgbClr val="4D4D4D"/>
                </a:solidFill>
              </a:rPr>
              <a:t>Висновки</a:t>
            </a:r>
            <a:endParaRPr lang="ru-RU" dirty="0">
              <a:solidFill>
                <a:srgbClr val="4D4D4D"/>
              </a:solidFill>
            </a:endParaRPr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683568" y="1830288"/>
            <a:ext cx="7690048" cy="4191000"/>
          </a:xfrm>
        </p:spPr>
        <p:txBody>
          <a:bodyPr/>
          <a:lstStyle/>
          <a:p>
            <a:pPr algn="just"/>
            <a:r>
              <a:rPr lang="uk-UA" sz="2800" dirty="0" smtClean="0">
                <a:solidFill>
                  <a:srgbClr val="4D4D4D"/>
                </a:solidFill>
                <a:latin typeface="+mn-lt"/>
                <a:ea typeface="+mn-ea"/>
                <a:cs typeface="+mn-cs"/>
              </a:rPr>
              <a:t>Таким чином, необхідний подальший розвиток постановки задачі, її розв’язання та оцінка результатів, отриманих при використанні даної моделі. </a:t>
            </a:r>
            <a:endParaRPr lang="uk-UA" sz="2800" dirty="0" smtClean="0">
              <a:solidFill>
                <a:srgbClr val="4D4D4D"/>
              </a:solidFill>
              <a:latin typeface="+mn-lt"/>
              <a:ea typeface="+mn-ea"/>
              <a:cs typeface="+mn-cs"/>
            </a:endParaRPr>
          </a:p>
          <a:p>
            <a:pPr algn="just"/>
            <a:r>
              <a:rPr lang="uk-UA" sz="2800" dirty="0" smtClean="0">
                <a:solidFill>
                  <a:srgbClr val="4D4D4D"/>
                </a:solidFill>
                <a:latin typeface="+mn-lt"/>
                <a:ea typeface="+mn-ea"/>
                <a:cs typeface="+mn-cs"/>
              </a:rPr>
              <a:t>Також </a:t>
            </a:r>
            <a:r>
              <a:rPr lang="uk-UA" sz="2800" dirty="0" smtClean="0">
                <a:solidFill>
                  <a:srgbClr val="4D4D4D"/>
                </a:solidFill>
                <a:latin typeface="+mn-lt"/>
                <a:ea typeface="+mn-ea"/>
                <a:cs typeface="+mn-cs"/>
              </a:rPr>
              <a:t>важливою є очікувана точність майбутніх прогнозів, інакше кажучи, чи будуть результати достовірними і чи варто братися за застосування моделі ланцюга Маркова для вирішення питань аналізу макроекономічних дисбалансів.</a:t>
            </a:r>
            <a:endParaRPr lang="ru-RU" sz="2800" dirty="0">
              <a:solidFill>
                <a:srgbClr val="4D4D4D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965920" y="4950494"/>
            <a:ext cx="5486400" cy="566738"/>
          </a:xfrm>
        </p:spPr>
        <p:txBody>
          <a:bodyPr/>
          <a:lstStyle/>
          <a:p>
            <a:pPr algn="ctr"/>
            <a:r>
              <a:rPr lang="uk-UA" sz="3600" dirty="0" smtClean="0">
                <a:solidFill>
                  <a:srgbClr val="4D4D4D"/>
                </a:solidFill>
              </a:rPr>
              <a:t>Дякую за увагу! </a:t>
            </a:r>
            <a:r>
              <a:rPr lang="uk-UA" sz="3600" dirty="0" smtClean="0">
                <a:solidFill>
                  <a:srgbClr val="4D4D4D"/>
                </a:solidFill>
                <a:sym typeface="Wingdings" pitchFamily="2" charset="2"/>
              </a:rPr>
              <a:t></a:t>
            </a:r>
            <a:endParaRPr lang="ru-RU" sz="3600" dirty="0">
              <a:solidFill>
                <a:srgbClr val="4D4D4D"/>
              </a:solidFill>
            </a:endParaRPr>
          </a:p>
        </p:txBody>
      </p:sp>
      <p:pic>
        <p:nvPicPr>
          <p:cNvPr id="22532" name="Picture 4" descr="99788219_1.png (494×699)"/>
          <p:cNvPicPr>
            <a:picLocks noChangeAspect="1" noChangeArrowheads="1"/>
          </p:cNvPicPr>
          <p:nvPr/>
        </p:nvPicPr>
        <p:blipFill>
          <a:blip r:embed="rId2" cstate="print"/>
          <a:srcRect t="14060" b="24293"/>
          <a:stretch>
            <a:fillRect/>
          </a:stretch>
        </p:blipFill>
        <p:spPr bwMode="auto">
          <a:xfrm>
            <a:off x="2242914" y="980728"/>
            <a:ext cx="4705350" cy="410445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powerpoint-template">
  <a:themeElements>
    <a:clrScheme name="">
      <a:dk1>
        <a:srgbClr val="808080"/>
      </a:dk1>
      <a:lt1>
        <a:srgbClr val="FFFFFF"/>
      </a:lt1>
      <a:dk2>
        <a:srgbClr val="FFFFFF"/>
      </a:dk2>
      <a:lt2>
        <a:srgbClr val="0120BD"/>
      </a:lt2>
      <a:accent1>
        <a:srgbClr val="C300E6"/>
      </a:accent1>
      <a:accent2>
        <a:srgbClr val="F96F1C"/>
      </a:accent2>
      <a:accent3>
        <a:srgbClr val="FFFFFF"/>
      </a:accent3>
      <a:accent4>
        <a:srgbClr val="6C6C6C"/>
      </a:accent4>
      <a:accent5>
        <a:srgbClr val="DEAAF0"/>
      </a:accent5>
      <a:accent6>
        <a:srgbClr val="E26418"/>
      </a:accent6>
      <a:hlink>
        <a:srgbClr val="FFBF07"/>
      </a:hlink>
      <a:folHlink>
        <a:srgbClr val="5F5F5F"/>
      </a:folHlink>
    </a:clrScheme>
    <a:fontScheme name="powerpoint-template-24">
      <a:majorFont>
        <a:latin typeface="Microsoft Sans Serif"/>
        <a:ea typeface=""/>
        <a:cs typeface=""/>
      </a:majorFont>
      <a:minorFont>
        <a:latin typeface="Microsoft Sans Serif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gradFill rotWithShape="1">
          <a:gsLst>
            <a:gs pos="0">
              <a:schemeClr val="bg2">
                <a:gamma/>
                <a:tint val="26667"/>
                <a:invGamma/>
              </a:schemeClr>
            </a:gs>
            <a:gs pos="100000">
              <a:schemeClr val="bg2">
                <a:alpha val="14999"/>
              </a:schemeClr>
            </a:gs>
          </a:gsLst>
          <a:lin ang="5400000" scaled="1"/>
        </a:gradFill>
        <a:ln>
          <a:noFill/>
        </a:ln>
        <a:effectLst/>
        <a:extLst>
          <a:ext uri="{91240B29-F687-4F45-9708-019B960494DF}">
            <a14:hiddenLine xmlns:a14="http://schemas.microsoft.com/office/drawing/2010/main" xmlns="" w="9525" cap="flat" cmpd="sng" algn="ctr">
              <a:solidFill>
                <a:schemeClr val="tx1"/>
              </a:solidFill>
              <a:prstDash val="solid"/>
              <a:round/>
              <a:headEnd type="none" w="med" len="med"/>
              <a:tailEnd type="none" w="med" len="med"/>
            </a14:hiddenLine>
          </a:ext>
          <a:ext uri="{AF507438-7753-43E0-B8FC-AC1667EBCBE1}">
            <a14:hiddenEffects xmlns:a14="http://schemas.microsoft.com/office/drawing/2010/main" xmlns="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none" lIns="91440" tIns="45720" rIns="91440" bIns="45720" numCol="1" anchor="ctr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24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powerpoint-template-24 1">
        <a:dk1>
          <a:srgbClr val="4D4D4D"/>
        </a:dk1>
        <a:lt1>
          <a:srgbClr val="FFFFFF"/>
        </a:lt1>
        <a:dk2>
          <a:srgbClr val="4D4D4D"/>
        </a:dk2>
        <a:lt2>
          <a:srgbClr val="CC0000"/>
        </a:lt2>
        <a:accent1>
          <a:srgbClr val="FF9933"/>
        </a:accent1>
        <a:accent2>
          <a:srgbClr val="009900"/>
        </a:accent2>
        <a:accent3>
          <a:srgbClr val="FFFFFF"/>
        </a:accent3>
        <a:accent4>
          <a:srgbClr val="404040"/>
        </a:accent4>
        <a:accent5>
          <a:srgbClr val="FFCAAD"/>
        </a:accent5>
        <a:accent6>
          <a:srgbClr val="008A00"/>
        </a:accent6>
        <a:hlink>
          <a:srgbClr val="3366FF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2">
        <a:dk1>
          <a:srgbClr val="4D4D4D"/>
        </a:dk1>
        <a:lt1>
          <a:srgbClr val="FFFFFF"/>
        </a:lt1>
        <a:dk2>
          <a:srgbClr val="4D4D4D"/>
        </a:dk2>
        <a:lt2>
          <a:srgbClr val="FBB240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3">
        <a:dk1>
          <a:srgbClr val="4D4D4D"/>
        </a:dk1>
        <a:lt1>
          <a:srgbClr val="FFFFFF"/>
        </a:lt1>
        <a:dk2>
          <a:srgbClr val="4D4D4D"/>
        </a:dk2>
        <a:lt2>
          <a:srgbClr val="FE564C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4">
        <a:dk1>
          <a:srgbClr val="4D4D4D"/>
        </a:dk1>
        <a:lt1>
          <a:srgbClr val="FFFFFF"/>
        </a:lt1>
        <a:dk2>
          <a:srgbClr val="4D4D4D"/>
        </a:dk2>
        <a:lt2>
          <a:srgbClr val="BB2A32"/>
        </a:lt2>
        <a:accent1>
          <a:srgbClr val="FFC842"/>
        </a:accent1>
        <a:accent2>
          <a:srgbClr val="FED06E"/>
        </a:accent2>
        <a:accent3>
          <a:srgbClr val="FFFFFF"/>
        </a:accent3>
        <a:accent4>
          <a:srgbClr val="404040"/>
        </a:accent4>
        <a:accent5>
          <a:srgbClr val="FFE0B0"/>
        </a:accent5>
        <a:accent6>
          <a:srgbClr val="E6BC63"/>
        </a:accent6>
        <a:hlink>
          <a:srgbClr val="FDDB9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5">
        <a:dk1>
          <a:srgbClr val="4D4D4D"/>
        </a:dk1>
        <a:lt1>
          <a:srgbClr val="FFFFFF"/>
        </a:lt1>
        <a:dk2>
          <a:srgbClr val="4D4D4D"/>
        </a:dk2>
        <a:lt2>
          <a:srgbClr val="E84A25"/>
        </a:lt2>
        <a:accent1>
          <a:srgbClr val="ED6A24"/>
        </a:accent1>
        <a:accent2>
          <a:srgbClr val="F99E1C"/>
        </a:accent2>
        <a:accent3>
          <a:srgbClr val="FFFFFF"/>
        </a:accent3>
        <a:accent4>
          <a:srgbClr val="404040"/>
        </a:accent4>
        <a:accent5>
          <a:srgbClr val="F4B9AC"/>
        </a:accent5>
        <a:accent6>
          <a:srgbClr val="E28F18"/>
        </a:accent6>
        <a:hlink>
          <a:srgbClr val="F1B545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6">
        <a:dk1>
          <a:srgbClr val="4D4D4D"/>
        </a:dk1>
        <a:lt1>
          <a:srgbClr val="FFFFFF"/>
        </a:lt1>
        <a:dk2>
          <a:srgbClr val="4D4D4D"/>
        </a:dk2>
        <a:lt2>
          <a:srgbClr val="B92D14"/>
        </a:lt2>
        <a:accent1>
          <a:srgbClr val="D34E13"/>
        </a:accent1>
        <a:accent2>
          <a:srgbClr val="DC9009"/>
        </a:accent2>
        <a:accent3>
          <a:srgbClr val="FFFFFF"/>
        </a:accent3>
        <a:accent4>
          <a:srgbClr val="404040"/>
        </a:accent4>
        <a:accent5>
          <a:srgbClr val="E6B2AA"/>
        </a:accent5>
        <a:accent6>
          <a:srgbClr val="C78207"/>
        </a:accent6>
        <a:hlink>
          <a:srgbClr val="EEC633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7">
        <a:dk1>
          <a:srgbClr val="4D4D4D"/>
        </a:dk1>
        <a:lt1>
          <a:srgbClr val="FFFFFF"/>
        </a:lt1>
        <a:dk2>
          <a:srgbClr val="4D4D4D"/>
        </a:dk2>
        <a:lt2>
          <a:srgbClr val="AE6310"/>
        </a:lt2>
        <a:accent1>
          <a:srgbClr val="E79613"/>
        </a:accent1>
        <a:accent2>
          <a:srgbClr val="E1720D"/>
        </a:accent2>
        <a:accent3>
          <a:srgbClr val="FFFFFF"/>
        </a:accent3>
        <a:accent4>
          <a:srgbClr val="404040"/>
        </a:accent4>
        <a:accent5>
          <a:srgbClr val="F1C9AA"/>
        </a:accent5>
        <a:accent6>
          <a:srgbClr val="CC670B"/>
        </a:accent6>
        <a:hlink>
          <a:srgbClr val="C6470A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8">
        <a:dk1>
          <a:srgbClr val="4D4D4D"/>
        </a:dk1>
        <a:lt1>
          <a:srgbClr val="FFFFFF"/>
        </a:lt1>
        <a:dk2>
          <a:srgbClr val="4D4D4D"/>
        </a:dk2>
        <a:lt2>
          <a:srgbClr val="AF5612"/>
        </a:lt2>
        <a:accent1>
          <a:srgbClr val="CB882F"/>
        </a:accent1>
        <a:accent2>
          <a:srgbClr val="E7C432"/>
        </a:accent2>
        <a:accent3>
          <a:srgbClr val="FFFFFF"/>
        </a:accent3>
        <a:accent4>
          <a:srgbClr val="404040"/>
        </a:accent4>
        <a:accent5>
          <a:srgbClr val="E2C3AD"/>
        </a:accent5>
        <a:accent6>
          <a:srgbClr val="D1B12C"/>
        </a:accent6>
        <a:hlink>
          <a:srgbClr val="EECA34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9">
        <a:dk1>
          <a:srgbClr val="4D4D4D"/>
        </a:dk1>
        <a:lt1>
          <a:srgbClr val="FFFFFF"/>
        </a:lt1>
        <a:dk2>
          <a:srgbClr val="4D4D4D"/>
        </a:dk2>
        <a:lt2>
          <a:srgbClr val="9A5E40"/>
        </a:lt2>
        <a:accent1>
          <a:srgbClr val="AE7750"/>
        </a:accent1>
        <a:accent2>
          <a:srgbClr val="C08D60"/>
        </a:accent2>
        <a:accent3>
          <a:srgbClr val="FFFFFF"/>
        </a:accent3>
        <a:accent4>
          <a:srgbClr val="404040"/>
        </a:accent4>
        <a:accent5>
          <a:srgbClr val="D3BDB3"/>
        </a:accent5>
        <a:accent6>
          <a:srgbClr val="AE7F56"/>
        </a:accent6>
        <a:hlink>
          <a:srgbClr val="CCA47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0">
        <a:dk1>
          <a:srgbClr val="4D4D4D"/>
        </a:dk1>
        <a:lt1>
          <a:srgbClr val="FFFFFF"/>
        </a:lt1>
        <a:dk2>
          <a:srgbClr val="4D4D4D"/>
        </a:dk2>
        <a:lt2>
          <a:srgbClr val="D1BB77"/>
        </a:lt2>
        <a:accent1>
          <a:srgbClr val="DBBA87"/>
        </a:accent1>
        <a:accent2>
          <a:srgbClr val="E0B265"/>
        </a:accent2>
        <a:accent3>
          <a:srgbClr val="FFFFFF"/>
        </a:accent3>
        <a:accent4>
          <a:srgbClr val="404040"/>
        </a:accent4>
        <a:accent5>
          <a:srgbClr val="EAD9C3"/>
        </a:accent5>
        <a:accent6>
          <a:srgbClr val="CBA15B"/>
        </a:accent6>
        <a:hlink>
          <a:srgbClr val="E9C277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1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DDDDD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2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3">
        <a:dk1>
          <a:srgbClr val="4D4D4D"/>
        </a:dk1>
        <a:lt1>
          <a:srgbClr val="FFFFFF"/>
        </a:lt1>
        <a:dk2>
          <a:srgbClr val="4D4D4D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404040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D3D3D3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4">
        <a:dk1>
          <a:srgbClr val="FFFFFF"/>
        </a:dk1>
        <a:lt1>
          <a:srgbClr val="FFFFFF"/>
        </a:lt1>
        <a:dk2>
          <a:srgbClr val="FFFFFF"/>
        </a:dk2>
        <a:lt2>
          <a:srgbClr val="45762A"/>
        </a:lt2>
        <a:accent1>
          <a:srgbClr val="42934C"/>
        </a:accent1>
        <a:accent2>
          <a:srgbClr val="34B66A"/>
        </a:accent2>
        <a:accent3>
          <a:srgbClr val="FFFFFF"/>
        </a:accent3>
        <a:accent4>
          <a:srgbClr val="DADADA"/>
        </a:accent4>
        <a:accent5>
          <a:srgbClr val="B0C8B2"/>
        </a:accent5>
        <a:accent6>
          <a:srgbClr val="2EA55F"/>
        </a:accent6>
        <a:hlink>
          <a:srgbClr val="34C8D1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5">
        <a:dk1>
          <a:srgbClr val="FFFFFF"/>
        </a:dk1>
        <a:lt1>
          <a:srgbClr val="FFFFFF"/>
        </a:lt1>
        <a:dk2>
          <a:srgbClr val="FFFFFF"/>
        </a:dk2>
        <a:lt2>
          <a:srgbClr val="55A6FE"/>
        </a:lt2>
        <a:accent1>
          <a:srgbClr val="71BBFF"/>
        </a:accent1>
        <a:accent2>
          <a:srgbClr val="74CCFF"/>
        </a:accent2>
        <a:accent3>
          <a:srgbClr val="FFFFFF"/>
        </a:accent3>
        <a:accent4>
          <a:srgbClr val="DADADA"/>
        </a:accent4>
        <a:accent5>
          <a:srgbClr val="BBDAFF"/>
        </a:accent5>
        <a:accent6>
          <a:srgbClr val="68B9E7"/>
        </a:accent6>
        <a:hlink>
          <a:srgbClr val="94D8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powerpoint-template-24 16">
        <a:dk1>
          <a:srgbClr val="FFFFFF"/>
        </a:dk1>
        <a:lt1>
          <a:srgbClr val="FFFFFF"/>
        </a:lt1>
        <a:dk2>
          <a:srgbClr val="FFFFFF"/>
        </a:dk2>
        <a:lt2>
          <a:srgbClr val="4BA1FF"/>
        </a:lt2>
        <a:accent1>
          <a:srgbClr val="5DB2FF"/>
        </a:accent1>
        <a:accent2>
          <a:srgbClr val="65C8FF"/>
        </a:accent2>
        <a:accent3>
          <a:srgbClr val="FFFFFF"/>
        </a:accent3>
        <a:accent4>
          <a:srgbClr val="DADADA"/>
        </a:accent4>
        <a:accent5>
          <a:srgbClr val="B6D5FF"/>
        </a:accent5>
        <a:accent6>
          <a:srgbClr val="5BB5E7"/>
        </a:accent6>
        <a:hlink>
          <a:srgbClr val="87E1FF"/>
        </a:hlink>
        <a:folHlink>
          <a:srgbClr val="FFFFF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powerpoint-template</Template>
  <TotalTime>46</TotalTime>
  <Words>389</Words>
  <Application>Microsoft Office PowerPoint</Application>
  <PresentationFormat>Экран (4:3)</PresentationFormat>
  <Paragraphs>36</Paragraphs>
  <Slides>7</Slides>
  <Notes>4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7</vt:i4>
      </vt:variant>
    </vt:vector>
  </HeadingPairs>
  <TitlesOfParts>
    <vt:vector size="12" baseType="lpstr">
      <vt:lpstr>Arial</vt:lpstr>
      <vt:lpstr>Microsoft Sans Serif</vt:lpstr>
      <vt:lpstr>Verdana</vt:lpstr>
      <vt:lpstr>굴림</vt:lpstr>
      <vt:lpstr>powerpoint-template</vt:lpstr>
      <vt:lpstr>МОДЕЛЮВАННЯ РОЗВИТКУ ГАЛУЗЕВИХ ДИСБАЛАНСІВ НА ОСНОВІ НЕПЕРЕРВНИХ ЛАНЦЮГІВ МАРКОВА</vt:lpstr>
      <vt:lpstr>Актуальність проблеми</vt:lpstr>
      <vt:lpstr>Мета роботи</vt:lpstr>
      <vt:lpstr>Галузеві дисбаланси</vt:lpstr>
      <vt:lpstr>Приклад та побудова моделі</vt:lpstr>
      <vt:lpstr>Висновки</vt:lpstr>
      <vt:lpstr>Дякую за увагу! 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Name of presentation</dc:title>
  <dc:creator>Admin</dc:creator>
  <cp:lastModifiedBy>Admin</cp:lastModifiedBy>
  <cp:revision>7</cp:revision>
  <dcterms:created xsi:type="dcterms:W3CDTF">2016-03-11T09:40:22Z</dcterms:created>
  <dcterms:modified xsi:type="dcterms:W3CDTF">2016-03-11T10:26:47Z</dcterms:modified>
</cp:coreProperties>
</file>