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6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115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025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448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381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47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38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68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711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498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64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379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69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6250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304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398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574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307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B4C1969-6B7B-44AB-AFB6-00A4C2C4E1BE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2543413-11BB-4CC6-8421-39C270ECA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728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4659" y="766119"/>
            <a:ext cx="9144000" cy="355261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Моделі формування тарифів на вантажоперевезення автомобільним</a:t>
            </a:r>
            <a:r>
              <a:rPr lang="ru-RU" dirty="0"/>
              <a:t/>
            </a:r>
            <a:br>
              <a:rPr lang="ru-RU" dirty="0"/>
            </a:br>
            <a:r>
              <a:rPr lang="uk-UA" dirty="0"/>
              <a:t>транспортом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318730"/>
            <a:ext cx="9605319" cy="1655762"/>
          </a:xfrm>
        </p:spPr>
        <p:txBody>
          <a:bodyPr>
            <a:normAutofit/>
          </a:bodyPr>
          <a:lstStyle/>
          <a:p>
            <a:pPr algn="r"/>
            <a:r>
              <a:rPr lang="uk-UA" dirty="0" err="1"/>
              <a:t>Бахтінов</a:t>
            </a:r>
            <a:r>
              <a:rPr lang="uk-UA" dirty="0"/>
              <a:t> Д.Д., студент 4 курсу</a:t>
            </a:r>
            <a:endParaRPr lang="ru-RU" dirty="0"/>
          </a:p>
          <a:p>
            <a:pPr algn="r"/>
            <a:r>
              <a:rPr lang="uk-UA" dirty="0"/>
              <a:t>                                                   </a:t>
            </a:r>
            <a:r>
              <a:rPr lang="uk-UA" dirty="0" smtClean="0"/>
              <a:t>факультету </a:t>
            </a:r>
            <a:r>
              <a:rPr lang="uk-UA" dirty="0"/>
              <a:t>економічної інформатики</a:t>
            </a:r>
            <a:endParaRPr lang="ru-RU" dirty="0"/>
          </a:p>
          <a:p>
            <a:pPr algn="r"/>
            <a:r>
              <a:rPr lang="uk-UA" dirty="0"/>
              <a:t>                                                                                         ХНЕУ ім. С. </a:t>
            </a:r>
            <a:r>
              <a:rPr lang="uk-UA" dirty="0" err="1"/>
              <a:t>Кузнеця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5599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4177" y="1146557"/>
            <a:ext cx="10018713" cy="44504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/>
              <a:t>Розвиток ринкової моделі економіки, введення вільних цін на вантажні перевезення, докорінно змінили умови функціонування автотранспортних організацій в Україні. Транспорту як найважливішої частини виробничої та громадської інфраструктури належить особливе місце в функціонуванні ринкової економіки. Вантажний автомобільний транспорт є тією галуззю, яка забезпечує функціонування і взаємодію виробничих, торгових та інших сфер діяльності, в значній мірі впливаючи на рівень цін на товари та послуги.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84971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3396" y="1215642"/>
            <a:ext cx="10018713" cy="42774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/>
              <a:t>Тарифи вантажного автомобільного транспорту є різновидом цін, а практика формування та застосування автотранспортних тарифів, безумовно, підкоряється загальним закономірностям ціноутворення в умовах ринку.</a:t>
            </a:r>
            <a:endParaRPr lang="ru-RU" sz="2800" dirty="0"/>
          </a:p>
          <a:p>
            <a:pPr marL="0" indent="0">
              <a:buNone/>
            </a:pPr>
            <a:endParaRPr lang="uk-UA" sz="2800" dirty="0" smtClean="0"/>
          </a:p>
          <a:p>
            <a:pPr marL="0" indent="0">
              <a:buNone/>
            </a:pPr>
            <a:r>
              <a:rPr lang="uk-UA" sz="2800" dirty="0" smtClean="0"/>
              <a:t>Тарифні </a:t>
            </a:r>
            <a:r>
              <a:rPr lang="uk-UA" sz="2800" dirty="0"/>
              <a:t>схеми розробляються відповідно до характеру послуг, що надаються і враховують комерційні та технологічні умови надання тієї чи іншої послуги.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99514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887964" y="0"/>
                <a:ext cx="10304036" cy="68580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uk-UA" dirty="0"/>
                  <a:t>Схема з оплатою перевезення вантажу (дана схема носить також назву відрядного тарифу) використовується перевізником зазвичай в тому випадку, якщо умови експлуатації забезпечують необхідну для рентабельної експлуатації ступінь завантаження рухомого складу</a:t>
                </a:r>
                <a:r>
                  <a:rPr lang="uk-UA" dirty="0" smtClean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𝑡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+Р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ткм</m:t>
                          </m:r>
                        </m:sub>
                      </m:sSub>
                    </m:oMath>
                  </m:oMathPara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uk-UA" dirty="0"/>
                  <a:t>де Т - тарифна ставка, грн .;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dirty="0"/>
                  <a:t> - тарифна ставка за замовлення, грн .;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t - час перебування автомобіля у клієнта, ч .;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dirty="0"/>
                  <a:t> - тарифна ставка плати за одну годину перебування під навантаженням або розвантаженням, грн/год;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Р - обсяг виконаної транспортної роботи, </a:t>
                </a:r>
                <a:r>
                  <a:rPr lang="uk-UA" dirty="0" err="1"/>
                  <a:t>т.км</a:t>
                </a:r>
                <a:r>
                  <a:rPr lang="uk-UA" dirty="0"/>
                  <a:t>;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ткм</m:t>
                        </m:r>
                      </m:sub>
                    </m:sSub>
                  </m:oMath>
                </a14:m>
                <a:r>
                  <a:rPr lang="ru-RU" dirty="0"/>
                  <a:t> </a:t>
                </a:r>
                <a:r>
                  <a:rPr lang="uk-UA" dirty="0"/>
                  <a:t>- тарифна ставка плати за один тонно-кілометр для вантажу даного класу, грн/</a:t>
                </a:r>
                <a:r>
                  <a:rPr lang="uk-UA" dirty="0" err="1"/>
                  <a:t>ткм</a:t>
                </a:r>
                <a:r>
                  <a:rPr lang="uk-UA" dirty="0"/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87964" y="0"/>
                <a:ext cx="10304036" cy="6858000"/>
              </a:xfrm>
              <a:blipFill rotWithShape="0">
                <a:blip r:embed="rId2"/>
                <a:stretch>
                  <a:fillRect l="-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7608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805586" y="1"/>
                <a:ext cx="10018713" cy="6858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dirty="0"/>
                  <a:t>Схема з оплатою використання рухомого складу фактично передбачає оплату </a:t>
                </a:r>
                <a:r>
                  <a:rPr lang="uk-UA" dirty="0" err="1"/>
                  <a:t>автомобіле</a:t>
                </a:r>
                <a:r>
                  <a:rPr lang="uk-UA" dirty="0"/>
                  <a:t>-годин роботи у споживача і застосовується в тих випадках, коли умови експлуатації не забезпечують достатнього комерційного завантаження </a:t>
                </a:r>
                <a:r>
                  <a:rPr lang="uk-UA" dirty="0" smtClean="0"/>
                  <a:t>рухомого                               складу.                                               </a:t>
                </a:r>
                <a:r>
                  <a:rPr lang="uk-UA" dirty="0"/>
                  <a:t>                </a:t>
                </a:r>
                <a:endParaRPr lang="uk-UA" dirty="0" smtClean="0"/>
              </a:p>
              <a:p>
                <a:pPr marL="0" indent="0" algn="ctr">
                  <a:buNone/>
                </a:pPr>
                <a:r>
                  <a:rPr lang="uk-UA" dirty="0"/>
                  <a:t> 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uk-UA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i="1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пр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авто</m:t>
                        </m:r>
                      </m:sup>
                    </m:sSubSup>
                    <m:r>
                      <a:rPr lang="uk-UA" i="1"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пр</m:t>
                        </m:r>
                      </m:sub>
                    </m:sSub>
                    <m:r>
                      <a:rPr lang="uk-UA" i="1">
                        <a:latin typeface="Cambria Math" panose="02040503050406030204" pitchFamily="18" charset="0"/>
                      </a:rPr>
                      <m:t>∗А+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аг</m:t>
                        </m:r>
                      </m:sub>
                    </m:sSub>
                  </m:oMath>
                </a14:m>
                <a:r>
                  <a:rPr lang="uk-UA" dirty="0"/>
                  <a:t>,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де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пр</m:t>
                        </m:r>
                      </m:sub>
                      <m:sup>
                        <m:r>
                          <a:rPr lang="ru-RU" i="1">
                            <a:latin typeface="Cambria Math" panose="02040503050406030204" pitchFamily="18" charset="0"/>
                          </a:rPr>
                          <m:t>авто</m:t>
                        </m:r>
                      </m:sup>
                    </m:sSubSup>
                  </m:oMath>
                </a14:m>
                <a:r>
                  <a:rPr lang="uk-UA" dirty="0"/>
                  <a:t> - наднормативний (перевищує середнє розрахункове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значення, пробіг автомобіля за зміну), км;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пр</m:t>
                        </m:r>
                      </m:sub>
                    </m:sSub>
                  </m:oMath>
                </a14:m>
                <a:r>
                  <a:rPr lang="uk-UA" dirty="0"/>
                  <a:t> - тарифна ставка плати за один кілометр наднормативного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пробігу, грн/км;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dirty="0"/>
                  <a:t>А - </a:t>
                </a:r>
                <a:r>
                  <a:rPr lang="uk-UA" dirty="0" err="1"/>
                  <a:t>автомобіле</a:t>
                </a:r>
                <a:r>
                  <a:rPr lang="uk-UA" dirty="0"/>
                  <a:t>-години роботи автомобіля у замовника, А.-ч .;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аг</m:t>
                        </m:r>
                      </m:sub>
                    </m:sSub>
                  </m:oMath>
                </a14:m>
                <a:r>
                  <a:rPr lang="ru-RU" dirty="0"/>
                  <a:t> </a:t>
                </a:r>
                <a:r>
                  <a:rPr lang="uk-UA" dirty="0"/>
                  <a:t> - тарифна ставка плати за одну автомобіль-годину, грн/А.-годину.</a:t>
                </a: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05586" y="1"/>
                <a:ext cx="10018713" cy="6858000"/>
              </a:xfrm>
              <a:blipFill rotWithShape="0">
                <a:blip r:embed="rId2"/>
                <a:stretch>
                  <a:fillRect l="-9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334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631092" y="1"/>
                <a:ext cx="10267348" cy="617837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uk-UA" sz="2800" dirty="0"/>
                  <a:t>Схема з оплатою умовних розрахункових одиниць транспортної роботи передбачає застосування за погодженням із замовником укрупнених і спрощених характерних вимірників транспортних послуг (поїздки, заїзди, доставлені контейнери і </a:t>
                </a:r>
                <a:r>
                  <a:rPr lang="uk-UA" sz="2800" dirty="0" err="1"/>
                  <a:t>т.д</a:t>
                </a:r>
                <a:r>
                  <a:rPr lang="uk-UA" sz="2800" dirty="0"/>
                  <a:t>.), за якими і здійснюється розрахунок тарифної плати. В основі застосування цієї схеми лежить облік середніх сформованих витрат перевізника</a:t>
                </a:r>
                <a:r>
                  <a:rPr lang="uk-UA" sz="2800" dirty="0" smtClean="0"/>
                  <a:t>.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ru-RU" sz="28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ru-RU" sz="2800" i="1">
                        <a:latin typeface="Cambria Math" panose="02040503050406030204" pitchFamily="18" charset="0"/>
                      </a:rPr>
                      <m:t>=С∗Р</m:t>
                    </m:r>
                  </m:oMath>
                </a14:m>
                <a:r>
                  <a:rPr lang="uk-UA" sz="2800" dirty="0"/>
                  <a:t>,</a:t>
                </a:r>
                <a:endParaRPr lang="ru-RU" sz="2800" dirty="0"/>
              </a:p>
              <a:p>
                <a:pPr marL="0" indent="0">
                  <a:buNone/>
                </a:pPr>
                <a:r>
                  <a:rPr lang="uk-UA" sz="2800" dirty="0"/>
                  <a:t>де Т - тарифна плата;</a:t>
                </a:r>
                <a:endParaRPr lang="ru-RU" sz="2800" dirty="0"/>
              </a:p>
              <a:p>
                <a:pPr marL="0" indent="0">
                  <a:buNone/>
                </a:pPr>
                <a:r>
                  <a:rPr lang="uk-UA" sz="2800" dirty="0"/>
                  <a:t>С - тарифна ставка плати за умовну розрахункову одиницю роботи;</a:t>
                </a:r>
                <a:endParaRPr lang="ru-RU" sz="2800" dirty="0"/>
              </a:p>
              <a:p>
                <a:pPr marL="0" indent="0">
                  <a:buNone/>
                </a:pPr>
                <a:r>
                  <a:rPr lang="uk-UA" sz="2800" dirty="0"/>
                  <a:t>Р - кількість виконаних за певний період умовних розрахункових одиниць роботи.</a:t>
                </a:r>
                <a:endParaRPr lang="ru-RU" sz="28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31092" y="1"/>
                <a:ext cx="10267348" cy="6178378"/>
              </a:xfrm>
              <a:blipFill rotWithShape="0">
                <a:blip r:embed="rId2"/>
                <a:stretch>
                  <a:fillRect l="-1247" r="-5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7041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3186" y="1554144"/>
            <a:ext cx="10018713" cy="4283676"/>
          </a:xfrm>
        </p:spPr>
        <p:txBody>
          <a:bodyPr/>
          <a:lstStyle/>
          <a:p>
            <a:pPr marL="0" indent="0">
              <a:buNone/>
            </a:pPr>
            <a:r>
              <a:rPr lang="uk-UA" sz="2800" dirty="0"/>
              <a:t>Формування і застосування тарифів є одним з центральних питань комерційної діяльності автотранспортного підприємства. В ході економічних реформ в Україні умова ціноутворення на автомобільному транспорті сильно змінилося. Основною тенденцією при цьому було максимальне прагнення до реалізації принципів вільного ринкового ціноутворення. </a:t>
            </a:r>
            <a:endParaRPr lang="uk-UA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663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3714" y="561109"/>
            <a:ext cx="10018713" cy="5807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/>
              <a:t>Таким чином можна сказати, що з одного боку, підвищення ціни на одиницю реалізованих послуг збільшує обсяг доходу підприємства, а з іншого боку, ціна визначає рівень попиту на послуги підприємства. Також завдяки тарифним ставкам, часу і відстані можливо сформувати і керувати управлінням ціноутворення тарифів. Завдяки формулам можна отримати результати, які є обґрунтуванням організаційно-економічних основ управління тарифами на автомобільні перевезення, що має істотне значення для розвитку економіки країни.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1018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5457" y="2514600"/>
            <a:ext cx="10018713" cy="1752599"/>
          </a:xfrm>
        </p:spPr>
        <p:txBody>
          <a:bodyPr>
            <a:normAutofit/>
          </a:bodyPr>
          <a:lstStyle/>
          <a:p>
            <a:r>
              <a:rPr lang="ru-RU" sz="7200" dirty="0" err="1" smtClean="0"/>
              <a:t>Дякую</a:t>
            </a:r>
            <a:r>
              <a:rPr lang="ru-RU" sz="7200" dirty="0" smtClean="0"/>
              <a:t> за </a:t>
            </a:r>
            <a:r>
              <a:rPr lang="ru-RU" sz="7200" dirty="0" err="1" smtClean="0"/>
              <a:t>увагу</a:t>
            </a:r>
            <a:r>
              <a:rPr lang="ru-RU" sz="7200" dirty="0" smtClean="0"/>
              <a:t>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1748590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16</TotalTime>
  <Words>405</Words>
  <Application>Microsoft Office PowerPoint</Application>
  <PresentationFormat>Широкоэкранный</PresentationFormat>
  <Paragraphs>32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Cambria Math</vt:lpstr>
      <vt:lpstr>Corbel</vt:lpstr>
      <vt:lpstr>Параллакс</vt:lpstr>
      <vt:lpstr>Моделі формування тарифів на вантажоперевезення автомобільним транспортом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Моделі формування тарифів на вантажоперевезення автомобільним транспортом</dc:title>
  <dc:creator>Денис Бахтинов</dc:creator>
  <cp:lastModifiedBy>Денис Бахтинов</cp:lastModifiedBy>
  <cp:revision>5</cp:revision>
  <dcterms:created xsi:type="dcterms:W3CDTF">2016-03-10T09:44:59Z</dcterms:created>
  <dcterms:modified xsi:type="dcterms:W3CDTF">2016-03-10T10:08:55Z</dcterms:modified>
</cp:coreProperties>
</file>