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D8C5F3C-1ED0-446C-ABBC-708709BFEED9}">
          <p14:sldIdLst>
            <p14:sldId id="256"/>
            <p14:sldId id="258"/>
            <p14:sldId id="259"/>
            <p14:sldId id="260"/>
            <p14:sldId id="261"/>
            <p14:sldId id="262"/>
            <p14:sldId id="264"/>
            <p14:sldId id="265"/>
            <p14:sldId id="267"/>
            <p14:sldId id="268"/>
            <p14:sldId id="269"/>
            <p14:sldId id="270"/>
            <p14:sldId id="271"/>
            <p14:sldId id="272"/>
            <p14:sldId id="27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EAA02"/>
    <a:srgbClr val="D68B1C"/>
    <a:srgbClr val="D09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-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1CBC7E-71D7-41A8-B0D2-1D10A8AF164C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291B2-69D3-4F69-AF89-7CF9A2F920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079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6260" y="3029865"/>
            <a:ext cx="7772400" cy="64440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6260" y="3663091"/>
            <a:ext cx="6400800" cy="626591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FFC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53819"/>
            <a:ext cx="8229600" cy="85725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1069"/>
            <a:ext cx="8229600" cy="2939102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196" y="166646"/>
            <a:ext cx="7329839" cy="85725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5196" y="1043545"/>
            <a:ext cx="7329839" cy="320680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853819"/>
            <a:ext cx="8229600" cy="85725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755766"/>
            <a:ext cx="4040188" cy="47982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228164"/>
            <a:ext cx="4040188" cy="2276294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1" y="1755766"/>
            <a:ext cx="4041775" cy="47982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1" y="2228164"/>
            <a:ext cx="4041775" cy="2276294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6259" y="2877160"/>
            <a:ext cx="8093365" cy="10689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Эконометрическая модель анализа инвестиционных проектов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4480" y="3946095"/>
            <a:ext cx="6400800" cy="626591"/>
          </a:xfrm>
        </p:spPr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Некрасова Ольга 6.04.04.13.01</a:t>
            </a:r>
            <a:endParaRPr 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6259" y="3793390"/>
            <a:ext cx="8704185" cy="106893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Цель работы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состоит в разработке эконометрической модели анализа инвестиционных проектов.</a:t>
            </a:r>
            <a:endParaRPr 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 descr="D:\Картинки для презентаций\142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6" b="32769"/>
          <a:stretch/>
        </p:blipFill>
        <p:spPr bwMode="auto">
          <a:xfrm>
            <a:off x="0" y="891995"/>
            <a:ext cx="9144000" cy="232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6260" y="1044700"/>
            <a:ext cx="4040188" cy="479822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Объект исследования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96260" y="1655520"/>
            <a:ext cx="4040188" cy="305410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Процессы инвестиционного анализа.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77410" y="1044700"/>
            <a:ext cx="4041775" cy="479822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Предмет исследования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877410" y="1655520"/>
            <a:ext cx="4041775" cy="305410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</a:rPr>
              <a:t>Эконометрические  методы и модели анализа инвестиционных проектов.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Картинки для презентаций\6a00d83452c78269e2010534db323e970b-800w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755" y="2760572"/>
            <a:ext cx="2591105" cy="194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Картинки для презентаций\sok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490" y="2192413"/>
            <a:ext cx="3318841" cy="2363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62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Картинки для презентаций\Инвестиции-в-золото-и-бриллиант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245" y="-15580"/>
            <a:ext cx="38100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Картинки для презентаций\0979fe7dfc404f6475cb29a62fa379f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843"/>
            <a:ext cx="2899870" cy="236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Картинки для презентаций\investici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541" y="8844"/>
            <a:ext cx="2594460" cy="235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2367" y="1771159"/>
            <a:ext cx="5344675" cy="640852"/>
          </a:xfrm>
          <a:prstGeom prst="roundRect">
            <a:avLst/>
          </a:prstGeom>
          <a:scene3d>
            <a:camera prst="obliqueTopLef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Практическое применение 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7080" y="2571750"/>
            <a:ext cx="7635250" cy="2460962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>         Данная </a:t>
            </a:r>
            <a:r>
              <a:rPr lang="ru-RU" sz="1600" dirty="0">
                <a:solidFill>
                  <a:schemeClr val="tx1"/>
                </a:solidFill>
              </a:rPr>
              <a:t>модель </a:t>
            </a:r>
            <a:r>
              <a:rPr lang="ru-RU" sz="1600" dirty="0" smtClean="0">
                <a:solidFill>
                  <a:schemeClr val="tx1"/>
                </a:solidFill>
              </a:rPr>
              <a:t>позволит определить наиболее вероятную величину инвестиций в зависимости от сферы реализации проекта и характеристик его окупаемости, </a:t>
            </a:r>
            <a:r>
              <a:rPr lang="ru-RU" sz="1600" dirty="0">
                <a:solidFill>
                  <a:schemeClr val="tx1"/>
                </a:solidFill>
              </a:rPr>
              <a:t>отображая рациональность вложения определенной суммы денег в конкретную отрасль на конкретный  период. </a:t>
            </a:r>
            <a:endParaRPr lang="ru-RU" sz="1600" dirty="0" smtClean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        В </a:t>
            </a:r>
            <a:r>
              <a:rPr lang="ru-RU" sz="1600" dirty="0">
                <a:solidFill>
                  <a:schemeClr val="tx1"/>
                </a:solidFill>
              </a:rPr>
              <a:t>современных условиях нестабильности валютного курса вложение капитала в определенную сферу деятельности подвергается большому количеству рисков, что увеличивает необходимость в построении подобного рода моделей. </a:t>
            </a:r>
          </a:p>
        </p:txBody>
      </p:sp>
    </p:spTree>
    <p:extLst>
      <p:ext uri="{BB962C8B-B14F-4D97-AF65-F5344CB8AC3E}">
        <p14:creationId xmlns:p14="http://schemas.microsoft.com/office/powerpoint/2010/main" val="174447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D:\Картинки для презентаций\depositphotos_26008437-finance-seamless-pattern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3" y="14068"/>
            <a:ext cx="4990795" cy="514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Картинки для презентаций\depositphotos_26008437-finance-seamless-pattern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7212"/>
          <a:stretch/>
        </p:blipFill>
        <p:spPr bwMode="auto">
          <a:xfrm>
            <a:off x="5012248" y="0"/>
            <a:ext cx="41317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8266" y="2724455"/>
            <a:ext cx="4581150" cy="91623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теоретические аспекты оценки эффективности инвестиционных проектов</a:t>
            </a:r>
            <a:endParaRPr lang="ru-RU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763745" y="103945"/>
            <a:ext cx="5029772" cy="510778"/>
          </a:xfrm>
          <a:prstGeom prst="round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В </a:t>
            </a:r>
            <a:r>
              <a:rPr lang="ru-RU" sz="2400" dirty="0" smtClean="0">
                <a:solidFill>
                  <a:schemeClr val="tx1"/>
                </a:solidFill>
              </a:rPr>
              <a:t>работе было </a:t>
            </a:r>
            <a:r>
              <a:rPr lang="ru-RU" sz="2400" dirty="0" smtClean="0">
                <a:solidFill>
                  <a:schemeClr val="tx1"/>
                </a:solidFill>
              </a:rPr>
              <a:t>рассмотрено: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883" y="614723"/>
            <a:ext cx="4542847" cy="4542847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826973" y="1044700"/>
            <a:ext cx="4572000" cy="132802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dirty="0" smtClean="0"/>
              <a:t>Методы </a:t>
            </a:r>
            <a:r>
              <a:rPr lang="ru-RU" dirty="0"/>
              <a:t>эконометрического моделирования (кусочно-линейная регрессия, фиктивные переменные, проверка на адекватность модели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078124" y="1285429"/>
            <a:ext cx="2043712" cy="194095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/>
              <a:t>построение </a:t>
            </a:r>
            <a:r>
              <a:rPr lang="ru-RU" dirty="0"/>
              <a:t>эконометрической модели анализа инвестиционных проектов.</a:t>
            </a:r>
          </a:p>
        </p:txBody>
      </p:sp>
    </p:spTree>
    <p:extLst>
      <p:ext uri="{BB962C8B-B14F-4D97-AF65-F5344CB8AC3E}">
        <p14:creationId xmlns:p14="http://schemas.microsoft.com/office/powerpoint/2010/main" val="279561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552" y="751442"/>
            <a:ext cx="4434762" cy="4434762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400945" y="2061192"/>
            <a:ext cx="254452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Собственные средства инвесторов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251755" y="836268"/>
            <a:ext cx="2748689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Привлеченные средства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-41837" y="4316105"/>
            <a:ext cx="254452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Заемные средства</a:t>
            </a:r>
            <a:endParaRPr lang="ru-RU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>
            <a:off x="4963801" y="4404210"/>
            <a:ext cx="348372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8432278" y="4316105"/>
            <a:ext cx="188259" cy="188259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H="1">
            <a:off x="760827" y="1960930"/>
            <a:ext cx="3483726" cy="0"/>
          </a:xfrm>
          <a:prstGeom prst="line">
            <a:avLst/>
          </a:prstGeom>
          <a:ln>
            <a:solidFill>
              <a:srgbClr val="00B9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Овал 22"/>
          <p:cNvSpPr/>
          <p:nvPr/>
        </p:nvSpPr>
        <p:spPr>
          <a:xfrm>
            <a:off x="600159" y="1866800"/>
            <a:ext cx="188259" cy="188259"/>
          </a:xfrm>
          <a:prstGeom prst="ellipse">
            <a:avLst/>
          </a:prstGeom>
          <a:solidFill>
            <a:srgbClr val="00B9CD"/>
          </a:solidFill>
          <a:ln>
            <a:solidFill>
              <a:srgbClr val="00CCFF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flipH="1">
            <a:off x="6301143" y="739290"/>
            <a:ext cx="2353895" cy="2849"/>
          </a:xfrm>
          <a:prstGeom prst="line">
            <a:avLst/>
          </a:prstGeom>
          <a:ln>
            <a:solidFill>
              <a:srgbClr val="B5B5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>
            <a:off x="180633" y="4249182"/>
            <a:ext cx="1952670" cy="0"/>
          </a:xfrm>
          <a:prstGeom prst="line">
            <a:avLst/>
          </a:prstGeom>
          <a:ln>
            <a:solidFill>
              <a:srgbClr val="5266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вал 25"/>
          <p:cNvSpPr/>
          <p:nvPr/>
        </p:nvSpPr>
        <p:spPr>
          <a:xfrm>
            <a:off x="8620537" y="648009"/>
            <a:ext cx="188259" cy="188259"/>
          </a:xfrm>
          <a:prstGeom prst="ellipse">
            <a:avLst/>
          </a:prstGeom>
          <a:solidFill>
            <a:srgbClr val="B5B5B3"/>
          </a:solidFill>
          <a:ln>
            <a:solidFill>
              <a:srgbClr val="B5B5B3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86503" y="4155052"/>
            <a:ext cx="188259" cy="188259"/>
          </a:xfrm>
          <a:prstGeom prst="ellipse">
            <a:avLst/>
          </a:prstGeom>
          <a:solidFill>
            <a:srgbClr val="526664"/>
          </a:solidFill>
          <a:ln>
            <a:solidFill>
              <a:srgbClr val="526664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5793640" y="3696980"/>
            <a:ext cx="2732767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Средства из бюджетных и внебюджетных фондов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448965" y="104152"/>
            <a:ext cx="4461491" cy="1464231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Инвестиции </a:t>
            </a:r>
            <a:r>
              <a:rPr lang="ru-RU" sz="1600" dirty="0" smtClean="0"/>
              <a:t>– это вложения, как в денежный, так и в реальный капитал. Они осуществляются в виде денежных средств, кредитов, ценных бумаг, а также, вложений в движимое и недвижимое имущество.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84662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4413" y="739290"/>
            <a:ext cx="5344675" cy="6108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Статические методы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51443" y="2026330"/>
            <a:ext cx="4275740" cy="282630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/>
              <a:t>          Этот </a:t>
            </a:r>
            <a:r>
              <a:rPr lang="ru-RU" sz="1600" dirty="0"/>
              <a:t>метод - один из самых простых и широко распространен в мировой практике, не предполагает временной упорядоченности денежных поступлений. Он состоит в вычислении количества лет, необходимых для полного возмещения первоначальных </a:t>
            </a:r>
            <a:r>
              <a:rPr lang="ru-RU" sz="1600" dirty="0" smtClean="0"/>
              <a:t>затрат.</a:t>
            </a:r>
          </a:p>
          <a:p>
            <a:pPr algn="ctr"/>
            <a:r>
              <a:rPr lang="ru-RU" sz="1600" i="1" dirty="0"/>
              <a:t>РР = n , при котором       </a:t>
            </a:r>
            <a:r>
              <a:rPr lang="ru-RU" sz="1600" i="1" dirty="0" err="1"/>
              <a:t>CF</a:t>
            </a:r>
            <a:r>
              <a:rPr lang="ru-RU" sz="1600" i="1" baseline="-25000" dirty="0" err="1"/>
              <a:t>t</a:t>
            </a:r>
            <a:r>
              <a:rPr lang="ru-RU" sz="1600" i="1" dirty="0"/>
              <a:t> &gt; IC,   </a:t>
            </a:r>
            <a:endParaRPr lang="ru-RU" sz="1600" i="1" dirty="0" smtClean="0"/>
          </a:p>
          <a:p>
            <a:pPr algn="ctr"/>
            <a:r>
              <a:rPr lang="ru-RU" sz="1600" i="1" dirty="0" smtClean="0"/>
              <a:t>где </a:t>
            </a:r>
            <a:r>
              <a:rPr lang="ru-RU" sz="1600" i="1" dirty="0" err="1" smtClean="0"/>
              <a:t>CF</a:t>
            </a:r>
            <a:r>
              <a:rPr lang="ru-RU" sz="1600" i="1" baseline="-25000" dirty="0" err="1" smtClean="0"/>
              <a:t>t</a:t>
            </a:r>
            <a:r>
              <a:rPr lang="ru-RU" sz="1600" i="1" dirty="0" smtClean="0"/>
              <a:t>  </a:t>
            </a:r>
            <a:r>
              <a:rPr lang="ru-RU" sz="1600" i="1" dirty="0"/>
              <a:t>- чистый денежный поток </a:t>
            </a:r>
            <a:r>
              <a:rPr lang="ru-RU" sz="1600" i="1" dirty="0" smtClean="0"/>
              <a:t>доходов</a:t>
            </a:r>
          </a:p>
          <a:p>
            <a:pPr algn="ctr"/>
            <a:r>
              <a:rPr lang="ru-RU" sz="1600" i="1" dirty="0" smtClean="0"/>
              <a:t>IC  </a:t>
            </a:r>
            <a:r>
              <a:rPr lang="ru-RU" sz="1600" i="1" dirty="0"/>
              <a:t>-  сумма денежных потоков затрат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4724705" y="2036624"/>
                <a:ext cx="4266590" cy="2673640"/>
              </a:xfrm>
              <a:prstGeom prst="round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ru-RU" sz="1600" dirty="0" smtClean="0"/>
                  <a:t>         При </a:t>
                </a:r>
                <a:r>
                  <a:rPr lang="ru-RU" sz="1600" dirty="0"/>
                  <a:t>использовании этого метода средняя за период жизни проекта чистая бухгалтерская прибыль сопоставляется со средними инвестициями (затратами основных и оборотных средств) в проект</a:t>
                </a:r>
                <a:r>
                  <a:rPr lang="ru-RU" sz="1600" dirty="0" smtClean="0"/>
                  <a:t>.</a:t>
                </a:r>
              </a:p>
              <a:p>
                <a:pPr algn="ctr"/>
                <a:r>
                  <a:rPr lang="ru-RU" sz="1600" i="1" dirty="0"/>
                  <a:t>ARR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ru-RU" sz="1600" i="1">
                                <a:latin typeface="Cambria Math"/>
                              </a:rPr>
                              <m:t>б</m:t>
                            </m:r>
                          </m:sub>
                        </m:sSub>
                      </m:num>
                      <m:den>
                        <m:r>
                          <a:rPr lang="en-US" sz="1600" i="1">
                            <a:latin typeface="Cambria Math"/>
                          </a:rPr>
                          <m:t>𝐼𝐶</m:t>
                        </m:r>
                      </m:den>
                    </m:f>
                  </m:oMath>
                </a14:m>
                <a:r>
                  <a:rPr lang="ru-RU" sz="1600" i="1" dirty="0"/>
                  <a:t>,    </a:t>
                </a:r>
                <a:endParaRPr lang="ru-RU" sz="1600" i="1" dirty="0" smtClean="0"/>
              </a:p>
              <a:p>
                <a:pPr algn="ctr"/>
                <a:r>
                  <a:rPr lang="ru-RU" sz="1600" i="1" dirty="0" smtClean="0"/>
                  <a:t>Где </a:t>
                </a:r>
                <a:r>
                  <a:rPr lang="ru-RU" sz="1600" i="1" dirty="0" err="1" smtClean="0"/>
                  <a:t>P</a:t>
                </a:r>
                <a:r>
                  <a:rPr lang="ru-RU" sz="1600" i="1" baseline="-25000" dirty="0" err="1" smtClean="0"/>
                  <a:t>б</a:t>
                </a:r>
                <a:r>
                  <a:rPr lang="ru-RU" sz="1600" i="1" dirty="0" smtClean="0"/>
                  <a:t>    </a:t>
                </a:r>
                <a:r>
                  <a:rPr lang="ru-RU" sz="1600" i="1" dirty="0"/>
                  <a:t>- чистая бухгалтерская прибыль от </a:t>
                </a:r>
                <a:r>
                  <a:rPr lang="ru-RU" sz="1600" i="1" dirty="0" smtClean="0"/>
                  <a:t>проекта </a:t>
                </a:r>
              </a:p>
              <a:p>
                <a:pPr algn="ctr"/>
                <a:r>
                  <a:rPr lang="ru-RU" sz="1600" i="1" dirty="0" smtClean="0"/>
                  <a:t>IC    </a:t>
                </a:r>
                <a:r>
                  <a:rPr lang="ru-RU" sz="1600" i="1" dirty="0"/>
                  <a:t>- инвестиции</a:t>
                </a: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705" y="2036624"/>
                <a:ext cx="4266590" cy="2673640"/>
              </a:xfrm>
              <a:prstGeom prst="round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91632" y="1488305"/>
            <a:ext cx="319536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Срок окупаемости инвестиций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260319" y="1488305"/>
            <a:ext cx="334457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Метод простой нормы прибыли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35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1871156" y="739290"/>
            <a:ext cx="5707097" cy="6108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Динамические методы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1066" y="1894883"/>
                <a:ext cx="4275740" cy="2815381"/>
              </a:xfrm>
              <a:prstGeom prst="round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ru-RU" sz="1600" dirty="0" smtClean="0"/>
                  <a:t>          </a:t>
                </a:r>
                <a:r>
                  <a:rPr lang="ru-RU" sz="1600" dirty="0"/>
                  <a:t>основан на сопоставлении величины инвести­ционных затрат (IC) и общей суммы скорректированных во времени будущих денежных поступлений, генерируемых ею в течение прогнозируемого </a:t>
                </a:r>
                <a:r>
                  <a:rPr lang="ru-RU" sz="1600" dirty="0" smtClean="0"/>
                  <a:t>срока:</a:t>
                </a:r>
              </a:p>
              <a:p>
                <a:r>
                  <a:rPr lang="ru-RU" sz="1600" i="1" dirty="0"/>
                  <a:t>NPV = PV - </a:t>
                </a:r>
                <a:r>
                  <a:rPr lang="ru-RU" sz="1600" i="1" dirty="0" err="1"/>
                  <a:t>Iо</a:t>
                </a:r>
                <a14:m>
                  <m:oMath xmlns:m="http://schemas.openxmlformats.org/officeDocument/2006/math">
                    <m:r>
                      <a:rPr lang="ru-RU" sz="1600" b="0" i="1" smtClean="0">
                        <a:latin typeface="Cambria Math"/>
                      </a:rPr>
                      <m:t>                 </m:t>
                    </m:r>
                    <m:r>
                      <a:rPr lang="en-US" sz="1600" i="1">
                        <a:latin typeface="Cambria Math"/>
                      </a:rPr>
                      <m:t>𝑃𝑉</m:t>
                    </m:r>
                    <m:r>
                      <a:rPr lang="en-US" sz="16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ru-RU" sz="1600" i="1">
                            <a:latin typeface="Cambria Math"/>
                          </a:rPr>
                        </m:ctrlPr>
                      </m:naryPr>
                      <m:sub>
                        <m:r>
                          <a:rPr lang="en-US" sz="1600" i="1">
                            <a:latin typeface="Cambria Math"/>
                          </a:rPr>
                          <m:t>𝑡</m:t>
                        </m:r>
                        <m:r>
                          <a:rPr lang="en-US" sz="16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1600" i="1">
                            <a:latin typeface="Cambria Math"/>
                          </a:rPr>
                          <m:t>𝑛</m:t>
                        </m:r>
                      </m:sup>
                      <m:e>
                        <m:f>
                          <m:fPr>
                            <m:ctrlPr>
                              <a:rPr lang="ru-RU" sz="1600" i="1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ru-RU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1600" i="1">
                                    <a:latin typeface="Cambria Math"/>
                                  </a:rPr>
                                  <m:t>𝐶𝐹</m:t>
                                </m:r>
                              </m:e>
                              <m:sub>
                                <m:r>
                                  <a:rPr lang="en-US" sz="1600" i="1"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</m:num>
                          <m:den>
                            <m:sSup>
                              <m:sSupPr>
                                <m:ctrlPr>
                                  <a:rPr lang="ru-RU" sz="1600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sz="1600" i="1">
                                    <a:latin typeface="Cambria Math"/>
                                  </a:rPr>
                                  <m:t>(1+</m:t>
                                </m:r>
                                <m:r>
                                  <a:rPr lang="en-US" sz="1600" i="1">
                                    <a:latin typeface="Cambria Math"/>
                                  </a:rPr>
                                  <m:t>𝑟</m:t>
                                </m:r>
                                <m:r>
                                  <a:rPr lang="en-US" sz="1600" i="1">
                                    <a:latin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1600" i="1">
                                    <a:latin typeface="Cambria Math"/>
                                  </a:rPr>
                                  <m:t>𝑡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ru-RU" sz="1600" i="1" dirty="0" smtClean="0"/>
              </a:p>
              <a:p>
                <a:r>
                  <a:rPr lang="ru-RU" sz="1600" i="1" dirty="0"/>
                  <a:t>r - норма дисконта</a:t>
                </a:r>
                <a:r>
                  <a:rPr lang="ru-RU" sz="1600" i="1" dirty="0" smtClean="0"/>
                  <a:t>; n </a:t>
                </a:r>
                <a:r>
                  <a:rPr lang="ru-RU" sz="1600" i="1" dirty="0"/>
                  <a:t>— число периодов реализации проек­та</a:t>
                </a:r>
                <a:r>
                  <a:rPr lang="ru-RU" sz="1600" i="1" dirty="0" smtClean="0"/>
                  <a:t>; </a:t>
                </a:r>
                <a:r>
                  <a:rPr lang="ru-RU" sz="1600" i="1" dirty="0" err="1" smtClean="0"/>
                  <a:t>CF</a:t>
                </a:r>
                <a:r>
                  <a:rPr lang="ru-RU" sz="1600" i="1" baseline="-25000" dirty="0" err="1" smtClean="0"/>
                  <a:t>t</a:t>
                </a:r>
                <a:r>
                  <a:rPr lang="ru-RU" sz="1600" i="1" dirty="0" smtClean="0"/>
                  <a:t> </a:t>
                </a:r>
                <a:r>
                  <a:rPr lang="ru-RU" sz="1600" i="1" dirty="0"/>
                  <a:t>— чистый поток платежей в периоде t.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066" y="1894883"/>
                <a:ext cx="4275740" cy="2815381"/>
              </a:xfrm>
              <a:prstGeom prst="round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572000" y="1911321"/>
                <a:ext cx="4266590" cy="1677480"/>
              </a:xfrm>
              <a:prstGeom prst="round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ru-RU" sz="1600" dirty="0" smtClean="0"/>
                  <a:t>         </a:t>
                </a:r>
                <a:r>
                  <a:rPr lang="ru-RU" sz="1600" dirty="0"/>
                  <a:t>Индекс рентабельности показывает, сколько единиц современной величины денежного потока приходится на единицу предполагаемых первоначальных затрат</a:t>
                </a:r>
                <a:r>
                  <a:rPr lang="ru-RU" sz="1600" dirty="0" smtClean="0"/>
                  <a:t>.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ru-RU" sz="1600" i="1">
                        <a:latin typeface="Cambria Math"/>
                      </a:rPr>
                      <m:t>𝑃𝐼</m:t>
                    </m:r>
                    <m:r>
                      <a:rPr lang="ru-RU" sz="1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1600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1600" i="1">
                            <a:latin typeface="Cambria Math"/>
                          </a:rPr>
                          <m:t>𝑃𝑉</m:t>
                        </m:r>
                      </m:num>
                      <m:den>
                        <m:sSub>
                          <m:sSubPr>
                            <m:ctrlPr>
                              <a:rPr lang="ru-RU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ru-RU" sz="1600" i="1">
                                <a:latin typeface="Cambria Math"/>
                              </a:rPr>
                              <m:t>𝐼</m:t>
                            </m:r>
                          </m:e>
                          <m:sub>
                            <m:r>
                              <a:rPr lang="ru-RU" sz="16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ru-RU" sz="1600" i="1" dirty="0"/>
                  <a:t> или  </a:t>
                </a:r>
                <a14:m>
                  <m:oMath xmlns:m="http://schemas.openxmlformats.org/officeDocument/2006/math">
                    <m:r>
                      <a:rPr lang="ru-RU" sz="1600" i="1">
                        <a:latin typeface="Cambria Math"/>
                      </a:rPr>
                      <m:t>𝑃𝐼</m:t>
                    </m:r>
                    <m:r>
                      <a:rPr lang="ru-RU" sz="1600" i="1"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supHide m:val="on"/>
                        <m:ctrlPr>
                          <a:rPr lang="ru-RU" sz="1600" i="1">
                            <a:latin typeface="Cambria Math"/>
                          </a:rPr>
                        </m:ctrlPr>
                      </m:naryPr>
                      <m:sub>
                        <m:r>
                          <a:rPr lang="ru-RU" sz="1600" i="1">
                            <a:latin typeface="Cambria Math"/>
                          </a:rPr>
                          <m:t>𝑡</m:t>
                        </m:r>
                      </m:sub>
                      <m:sup/>
                      <m:e>
                        <m:f>
                          <m:fPr>
                            <m:ctrlPr>
                              <a:rPr lang="ru-RU" sz="1600" i="1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ru-RU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ru-RU" sz="1600" i="1">
                                    <a:latin typeface="Cambria Math"/>
                                  </a:rPr>
                                  <m:t>𝐶𝐹</m:t>
                                </m:r>
                              </m:e>
                              <m:sub>
                                <m:r>
                                  <a:rPr lang="ru-RU" sz="1600" i="1"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</m:num>
                          <m:den>
                            <m:sSup>
                              <m:sSupPr>
                                <m:ctrlPr>
                                  <a:rPr lang="ru-RU" sz="1600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ru-RU" sz="1600" i="1">
                                    <a:latin typeface="Cambria Math"/>
                                  </a:rPr>
                                  <m:t>(1+</m:t>
                                </m:r>
                                <m:r>
                                  <a:rPr lang="ru-RU" sz="1600" i="1">
                                    <a:latin typeface="Cambria Math"/>
                                  </a:rPr>
                                  <m:t>𝑟</m:t>
                                </m:r>
                                <m:r>
                                  <a:rPr lang="ru-RU" sz="1600" i="1">
                                    <a:latin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ru-RU" sz="1600" i="1">
                                    <a:latin typeface="Cambria Math"/>
                                  </a:rPr>
                                  <m:t>𝑡</m:t>
                                </m:r>
                              </m:sup>
                            </m:sSup>
                          </m:den>
                        </m:f>
                        <m:r>
                          <a:rPr lang="ru-RU" sz="1600" i="1">
                            <a:latin typeface="Cambria Math"/>
                          </a:rPr>
                          <m:t>/</m:t>
                        </m:r>
                        <m:r>
                          <a:rPr lang="ru-RU" sz="1600" i="1">
                            <a:latin typeface="Cambria Math"/>
                          </a:rPr>
                          <m:t>𝐼𝐶</m:t>
                        </m:r>
                      </m:e>
                    </m:nary>
                  </m:oMath>
                </a14:m>
                <a:endParaRPr lang="ru-RU" sz="1600" i="1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1911321"/>
                <a:ext cx="4266590" cy="1677480"/>
              </a:xfrm>
              <a:prstGeom prst="roundRect">
                <a:avLst/>
              </a:prstGeom>
              <a:blipFill rotWithShape="1">
                <a:blip r:embed="rId3"/>
                <a:stretch>
                  <a:fillRect b="-200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91632" y="1488305"/>
            <a:ext cx="325460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Чистая приведенная стоимость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326859" y="1488305"/>
            <a:ext cx="254608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Индекс рентабельности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668858" y="3967948"/>
            <a:ext cx="4169731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Внутренняя норма прибыли инвестиций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170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80137" y="1197405"/>
                <a:ext cx="4886560" cy="3342325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Y</a:t>
                </a:r>
                <a:r>
                  <a:rPr lang="ru-RU" dirty="0"/>
                  <a:t>- стоимость инвестиционного проекта;</a:t>
                </a:r>
              </a:p>
              <a:p>
                <a:r>
                  <a:rPr lang="ru-RU" dirty="0"/>
                  <a:t>х</a:t>
                </a:r>
                <a:r>
                  <a:rPr lang="ru-RU" baseline="-25000" dirty="0" smtClean="0"/>
                  <a:t>1 </a:t>
                </a:r>
                <a:r>
                  <a:rPr lang="ru-RU" dirty="0"/>
                  <a:t>- срок окупаемости инвестиционного проекта;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</a:rPr>
                        <m:t>𝑑</m:t>
                      </m:r>
                      <m:r>
                        <a:rPr lang="ru-RU" b="0" i="1" smtClean="0">
                          <a:latin typeface="Cambria Math"/>
                        </a:rPr>
                        <m:t>1</m:t>
                      </m:r>
                      <m:r>
                        <a:rPr lang="uk-UA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1,  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сельское хозяйство</m:t>
                              </m:r>
                            </m:e>
                            <m:e>
                              <m:r>
                                <a:rPr lang="uk-UA" i="1">
                                  <a:latin typeface="Cambria Math"/>
                                </a:rPr>
                                <m:t>0,   другая сфера деятельности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</a:rPr>
                        <m:t>𝑑</m:t>
                      </m:r>
                      <m:r>
                        <a:rPr lang="ru-RU" b="0" i="1" smtClean="0">
                          <a:latin typeface="Cambria Math"/>
                        </a:rPr>
                        <m:t>2</m:t>
                      </m:r>
                      <m:r>
                        <a:rPr lang="uk-UA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1,  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строительство</m:t>
                              </m:r>
                            </m:e>
                            <m:e>
                              <m:r>
                                <a:rPr lang="uk-UA" i="1">
                                  <a:latin typeface="Cambria Math"/>
                                </a:rPr>
                                <m:t>0,   другая сфера деятельности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dirty="0"/>
              </a:p>
              <a:p>
                <a:pPr/>
                <a:endParaRPr lang="ru-RU" dirty="0"/>
              </a:p>
              <a:p>
                <a:endParaRPr lang="ru-RU" dirty="0" smtClean="0"/>
              </a:p>
              <a:p>
                <a:r>
                  <a:rPr lang="ru-RU" dirty="0" smtClean="0"/>
                  <a:t>При </a:t>
                </a:r>
                <a:r>
                  <a:rPr lang="ru-RU" dirty="0"/>
                  <a:t>этом необходимо отметить, что </a:t>
                </a:r>
                <a:r>
                  <a:rPr lang="en-US" dirty="0" smtClean="0"/>
                  <a:t>d</a:t>
                </a:r>
                <a:r>
                  <a:rPr lang="ru-RU" baseline="-25000" dirty="0"/>
                  <a:t>1</a:t>
                </a:r>
                <a:r>
                  <a:rPr lang="ru-RU" baseline="-25000" dirty="0" smtClean="0"/>
                  <a:t>, </a:t>
                </a:r>
                <a:r>
                  <a:rPr lang="en-US" dirty="0" smtClean="0"/>
                  <a:t>d</a:t>
                </a:r>
                <a:r>
                  <a:rPr lang="ru-RU" baseline="-25000" dirty="0" smtClean="0"/>
                  <a:t>2</a:t>
                </a:r>
                <a:r>
                  <a:rPr lang="ru-RU" dirty="0" smtClean="0"/>
                  <a:t> являются </a:t>
                </a:r>
                <a:r>
                  <a:rPr lang="ru-RU" dirty="0"/>
                  <a:t>фиктивными </a:t>
                </a:r>
                <a:r>
                  <a:rPr lang="ru-RU" dirty="0" smtClean="0"/>
                  <a:t>переменными. </a:t>
                </a:r>
                <a:endParaRPr lang="ru-RU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37" y="1197405"/>
                <a:ext cx="4886560" cy="3342325"/>
              </a:xfrm>
              <a:prstGeom prst="rect">
                <a:avLst/>
              </a:prstGeom>
              <a:blipFill rotWithShape="1">
                <a:blip r:embed="rId2"/>
                <a:stretch>
                  <a:fillRect l="-868" t="-5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5529089" y="2476666"/>
            <a:ext cx="3359510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/>
              <a:t>Фиктивная переменная</a:t>
            </a:r>
            <a:r>
              <a:rPr lang="ru-RU" dirty="0"/>
              <a:t> — качественная переменная, принимающая значения 0 и 1, включаемая в эконометрическую модель для учёта влияния качественных признаков и событий на объясняемую переменную. 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4724705" y="4240843"/>
            <a:ext cx="916230" cy="458115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758146" y="1203963"/>
            <a:ext cx="2901395" cy="91940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Определение переменных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892245" y="478912"/>
            <a:ext cx="2977747" cy="51077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Постановка задачи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94770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9785" y="128470"/>
            <a:ext cx="7024430" cy="61082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Исходные данные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78" r="75580" b="14714"/>
          <a:stretch/>
        </p:blipFill>
        <p:spPr bwMode="auto">
          <a:xfrm>
            <a:off x="296260" y="905873"/>
            <a:ext cx="2595985" cy="4184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4" t="7514" r="58005" b="51540"/>
          <a:stretch/>
        </p:blipFill>
        <p:spPr bwMode="auto">
          <a:xfrm>
            <a:off x="3503065" y="1197405"/>
            <a:ext cx="4827340" cy="2995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07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6260" y="1960930"/>
            <a:ext cx="3741273" cy="29013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100" dirty="0" smtClean="0">
                <a:solidFill>
                  <a:schemeClr val="tx1"/>
                </a:solidFill>
              </a:rPr>
              <a:t>В ходе исследования было установлено, что регрессионная модель является внутренне нелинейной – с точкой разрыва. Было принято решение о построении </a:t>
            </a:r>
            <a:r>
              <a:rPr lang="ru-RU" sz="2100" b="1" dirty="0" smtClean="0">
                <a:solidFill>
                  <a:schemeClr val="tx1"/>
                </a:solidFill>
              </a:rPr>
              <a:t>кусочно-линейной модели.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4601500" y="2419045"/>
            <a:ext cx="3581531" cy="24432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85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300" dirty="0">
                <a:solidFill>
                  <a:schemeClr val="tx1"/>
                </a:solidFill>
              </a:rPr>
              <a:t>Существование кусочно-линейной регрессии вызвано тем, что нередко вид зависимости между зависимой переменной и независимыми факторными неодинаков в различных областях значений независимых переменных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 rot="16200000">
            <a:off x="3894072" y="4251504"/>
            <a:ext cx="763525" cy="763526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1324495" y="1098031"/>
                <a:ext cx="7135439" cy="62049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ru-RU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119.93−7.33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∗</m:t>
                              </m:r>
                              <m:r>
                                <a:rPr lang="ru-RU" b="0" i="1" smtClean="0">
                                  <a:latin typeface="Cambria Math"/>
                                </a:rPr>
                                <m:t>х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1−4.85∗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𝑑</m:t>
                              </m:r>
                              <m:r>
                                <a:rPr lang="ru-RU" b="0" i="1" smtClean="0">
                                  <a:latin typeface="Cambria Math"/>
                                </a:rPr>
                                <m:t>1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+43.13∗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𝑑</m:t>
                              </m:r>
                              <m:r>
                                <a:rPr lang="ru-RU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,   </m:t>
                              </m:r>
                              <m:sSub>
                                <m:sSub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/>
                                </a:rPr>
                                <m:t>≤667.87</m:t>
                              </m:r>
                            </m:e>
                            <m:e>
                              <m:r>
                                <a:rPr lang="ru-RU" i="1">
                                  <a:latin typeface="Cambria Math"/>
                                </a:rPr>
                                <m:t>1769.56−8.54∗</m:t>
                              </m:r>
                              <m:r>
                                <a:rPr lang="ru-RU" b="0" i="1" smtClean="0">
                                  <a:latin typeface="Cambria Math"/>
                                </a:rPr>
                                <m:t>х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1+0.1∗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𝑑</m:t>
                              </m:r>
                              <m:r>
                                <a:rPr lang="ru-RU" b="0" i="1" smtClean="0">
                                  <a:latin typeface="Cambria Math"/>
                                </a:rPr>
                                <m:t>1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+247.6∗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𝑑</m:t>
                              </m:r>
                              <m:r>
                                <a:rPr lang="ru-RU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,  </m:t>
                              </m:r>
                              <m:sSub>
                                <m:sSub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/>
                                </a:rPr>
                                <m:t>≥667.87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495" y="1098031"/>
                <a:ext cx="7135439" cy="62049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281425" y="128470"/>
            <a:ext cx="4428445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Уравнение регрессии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04213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3310" y="281175"/>
            <a:ext cx="5650085" cy="122164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Проверка значимости нелинейной модели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6260" y="1647142"/>
            <a:ext cx="3301960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Основная гипотеза состоит в предположении о незначимости индекса детерминации, т.е. Н</a:t>
            </a:r>
            <a:r>
              <a:rPr lang="ru-RU" baseline="-25000" dirty="0"/>
              <a:t>0</a:t>
            </a:r>
            <a:r>
              <a:rPr lang="ru-RU" dirty="0"/>
              <a:t>: </a:t>
            </a:r>
            <a:r>
              <a:rPr lang="en-US" dirty="0"/>
              <a:t>R</a:t>
            </a:r>
            <a:r>
              <a:rPr lang="ru-RU" baseline="30000" dirty="0"/>
              <a:t>2</a:t>
            </a:r>
            <a:r>
              <a:rPr lang="ru-RU" dirty="0"/>
              <a:t>=0.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96261" y="3182570"/>
            <a:ext cx="3301960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Обратная или конкурирующая гипотеза состоит в предположении о значимости индекса детерминации, т.е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Н</a:t>
            </a:r>
            <a:r>
              <a:rPr lang="ru-RU" baseline="-25000" dirty="0"/>
              <a:t>1</a:t>
            </a:r>
            <a:r>
              <a:rPr lang="ru-RU" dirty="0"/>
              <a:t>: </a:t>
            </a:r>
            <a:r>
              <a:rPr lang="en-US" dirty="0"/>
              <a:t>R</a:t>
            </a:r>
            <a:r>
              <a:rPr lang="ru-RU" baseline="30000" dirty="0"/>
              <a:t>2</a:t>
            </a:r>
            <a:r>
              <a:rPr lang="ru-RU" dirty="0"/>
              <a:t>≠0.</a:t>
            </a:r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3808475" y="1666843"/>
                <a:ext cx="5002317" cy="103086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набл</m:t>
                          </m:r>
                        </m:sub>
                      </m:sSub>
                      <m:r>
                        <a:rPr lang="ru-RU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𝑅</m:t>
                              </m:r>
                            </m:e>
                            <m:sup>
                              <m:r>
                                <a:rPr lang="ru-RU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ru-RU" i="1">
                              <a:latin typeface="Cambria Math"/>
                            </a:rPr>
                            <m:t>(</m:t>
                          </m:r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  <m:r>
                            <a:rPr lang="ru-RU" i="1">
                              <a:latin typeface="Cambria Math"/>
                            </a:rPr>
                            <m:t>−1)</m:t>
                          </m:r>
                        </m:num>
                        <m:den>
                          <m:r>
                            <a:rPr lang="ru-RU" i="1">
                              <a:latin typeface="Cambria Math"/>
                            </a:rPr>
                            <m:t>(1−</m:t>
                          </m:r>
                          <m:sSup>
                            <m:sSup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𝑅</m:t>
                              </m:r>
                            </m:e>
                            <m:sup>
                              <m:r>
                                <a:rPr lang="ru-RU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ru-RU" i="1">
                              <a:latin typeface="Cambria Math"/>
                            </a:rPr>
                            <m:t>)(</m:t>
                          </m:r>
                          <m:r>
                            <a:rPr lang="ru-RU" i="1">
                              <a:latin typeface="Cambria Math"/>
                            </a:rPr>
                            <m:t>𝑙</m:t>
                          </m:r>
                          <m:r>
                            <a:rPr lang="ru-RU" i="1">
                              <a:latin typeface="Cambria Math"/>
                            </a:rPr>
                            <m:t>−1)</m:t>
                          </m:r>
                        </m:den>
                      </m:f>
                      <m:r>
                        <a:rPr lang="ru-RU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1">
                              <a:latin typeface="Cambria Math"/>
                            </a:rPr>
                            <m:t>0,684(40−1)</m:t>
                          </m:r>
                        </m:num>
                        <m:den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1−0,684</m:t>
                              </m:r>
                            </m:e>
                          </m:d>
                          <m:r>
                            <a:rPr lang="ru-RU" i="1">
                              <a:latin typeface="Cambria Math"/>
                            </a:rPr>
                            <m:t>∗(3−1)</m:t>
                          </m:r>
                        </m:den>
                      </m:f>
                      <m:r>
                        <a:rPr lang="ru-RU" i="1">
                          <a:latin typeface="Cambria Math"/>
                        </a:rPr>
                        <m:t>=42,21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8475" y="1666843"/>
                <a:ext cx="5002317" cy="103086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3796927" y="2814015"/>
                <a:ext cx="2700547" cy="39421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крит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0,05;2;37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=3,23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6927" y="2814015"/>
                <a:ext cx="2700547" cy="394210"/>
              </a:xfrm>
              <a:prstGeom prst="rect">
                <a:avLst/>
              </a:prstGeom>
              <a:blipFill rotWithShape="1">
                <a:blip r:embed="rId3"/>
                <a:stretch>
                  <a:fillRect b="-14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Прямоугольник 12"/>
          <p:cNvSpPr/>
          <p:nvPr/>
        </p:nvSpPr>
        <p:spPr>
          <a:xfrm>
            <a:off x="4499750" y="3468832"/>
            <a:ext cx="4572000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smtClean="0"/>
              <a:t>основная </a:t>
            </a:r>
            <a:r>
              <a:rPr lang="ru-RU" dirty="0"/>
              <a:t>гипотеза о незначимости индекса детерминации отвергается, и он признается значимым. Следовательно, полученная модель регрессии также признается </a:t>
            </a:r>
            <a:r>
              <a:rPr lang="ru-RU" dirty="0" smtClean="0"/>
              <a:t>значимой.</a:t>
            </a:r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6537796" y="2893442"/>
            <a:ext cx="763525" cy="629565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91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22982" t="13207" r="60400" b="17296"/>
          <a:stretch/>
        </p:blipFill>
        <p:spPr bwMode="auto">
          <a:xfrm>
            <a:off x="0" y="-21264"/>
            <a:ext cx="2281425" cy="51647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22806" t="13208" r="24158" b="16038"/>
          <a:stretch/>
        </p:blipFill>
        <p:spPr bwMode="auto">
          <a:xfrm>
            <a:off x="2281425" y="-21265"/>
            <a:ext cx="3657947" cy="2531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/>
          <a:srcRect l="18521" t="13994" r="29357" b="16327"/>
          <a:stretch/>
        </p:blipFill>
        <p:spPr bwMode="auto">
          <a:xfrm>
            <a:off x="5930222" y="-21265"/>
            <a:ext cx="3206805" cy="27248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5"/>
          <a:srcRect l="17865" t="13119" r="29031" b="16035"/>
          <a:stretch/>
        </p:blipFill>
        <p:spPr bwMode="auto">
          <a:xfrm>
            <a:off x="2281425" y="2520034"/>
            <a:ext cx="3664920" cy="26575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930222" y="2669932"/>
            <a:ext cx="3213778" cy="24735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О</a:t>
            </a:r>
            <a:r>
              <a:rPr lang="ru-RU" dirty="0" smtClean="0"/>
              <a:t>шибки </a:t>
            </a:r>
            <a:r>
              <a:rPr lang="ru-RU" dirty="0"/>
              <a:t>распределены по нормальному закону распределения, при этом теоретические значения имеют небольшое отклонения от фактических </a:t>
            </a:r>
            <a:r>
              <a:rPr lang="ru-RU" dirty="0" smtClean="0"/>
              <a:t>значений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692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07080" y="2113635"/>
            <a:ext cx="7635250" cy="183246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Таким образом, в работе была построена модель, позволяющая определить </a:t>
            </a:r>
            <a:r>
              <a:rPr lang="ru-RU" sz="2400" dirty="0">
                <a:solidFill>
                  <a:schemeClr val="tx1"/>
                </a:solidFill>
              </a:rPr>
              <a:t>наиболее вероятную величину инвестиций в зависимости от сферы реализации проекта и характеристик его окупаемости, отображая рациональность вложения определенной суммы денег в конкретную отрасль на конкретный  период. 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044950" y="1655520"/>
            <a:ext cx="3054100" cy="61082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Вывод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7688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7080" y="2113635"/>
            <a:ext cx="7772400" cy="1021556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24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1719</TotalTime>
  <Words>764</Words>
  <Application>Microsoft Office PowerPoint</Application>
  <PresentationFormat>Экран (16:9)</PresentationFormat>
  <Paragraphs>65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Эконометрическая модель анализа инвестиционных проектов</vt:lpstr>
      <vt:lpstr>Цель работы состоит в разработке эконометрической модели анализа инвестиционных проектов.</vt:lpstr>
      <vt:lpstr>Презентация PowerPoint</vt:lpstr>
      <vt:lpstr>Практическое применение </vt:lpstr>
      <vt:lpstr>Презентация PowerPoint</vt:lpstr>
      <vt:lpstr>Презентация PowerPoint</vt:lpstr>
      <vt:lpstr>Статические методы</vt:lpstr>
      <vt:lpstr>Динамические методы</vt:lpstr>
      <vt:lpstr>Презентация PowerPoint</vt:lpstr>
      <vt:lpstr>Исходные данные</vt:lpstr>
      <vt:lpstr>Презентация PowerPoint</vt:lpstr>
      <vt:lpstr>Проверка значимости нелинейной модели</vt:lpstr>
      <vt:lpstr>Презентация PowerPoint</vt:lpstr>
      <vt:lpstr>Презентация PowerPoint</vt:lpstr>
      <vt:lpstr>Спасибо за внимание!!!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Олечка</cp:lastModifiedBy>
  <cp:revision>46</cp:revision>
  <dcterms:created xsi:type="dcterms:W3CDTF">2013-08-21T19:17:07Z</dcterms:created>
  <dcterms:modified xsi:type="dcterms:W3CDTF">2016-03-12T20:02:27Z</dcterms:modified>
</cp:coreProperties>
</file>