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tables.finance.ua/ru/currency/cash/~/ua/usd/0#2:0" TargetMode="External"/><Relationship Id="rId2" Type="http://schemas.openxmlformats.org/officeDocument/2006/relationships/hyperlink" Target="http://www.bank.gov.ua/control/uk/publish/category?cat_id=578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nfin.gov.ua/" TargetMode="External"/><Relationship Id="rId4" Type="http://schemas.openxmlformats.org/officeDocument/2006/relationships/hyperlink" Target="http://www.treasury.gov.ua/main/uk/index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5013176"/>
            <a:ext cx="5076056" cy="1656184"/>
          </a:xfrm>
        </p:spPr>
        <p:txBody>
          <a:bodyPr>
            <a:normAutofit/>
          </a:bodyPr>
          <a:lstStyle/>
          <a:p>
            <a:r>
              <a:rPr lang="uk-UA" dirty="0"/>
              <a:t> Пархоменко </a:t>
            </a:r>
            <a:r>
              <a:rPr lang="uk-UA" dirty="0" smtClean="0"/>
              <a:t>Аліна Миколаївна,</a:t>
            </a:r>
            <a:endParaRPr lang="uk-UA" dirty="0"/>
          </a:p>
          <a:p>
            <a:r>
              <a:rPr lang="uk-UA" dirty="0"/>
              <a:t>с</a:t>
            </a:r>
            <a:r>
              <a:rPr lang="uk-UA" dirty="0" smtClean="0"/>
              <a:t>тудентка </a:t>
            </a:r>
            <a:r>
              <a:rPr lang="uk-UA" dirty="0"/>
              <a:t>4 </a:t>
            </a:r>
            <a:r>
              <a:rPr lang="uk-UA" dirty="0" smtClean="0"/>
              <a:t>курсу,</a:t>
            </a:r>
            <a:endParaRPr lang="uk-UA" dirty="0"/>
          </a:p>
          <a:p>
            <a:r>
              <a:rPr lang="uk-UA" dirty="0"/>
              <a:t>факультету економічної інформатики, ХНЕУ ім. С. </a:t>
            </a:r>
            <a:r>
              <a:rPr lang="uk-UA" dirty="0" err="1"/>
              <a:t>Кузнеця</a:t>
            </a:r>
            <a:r>
              <a:rPr lang="uk-UA" dirty="0"/>
              <a:t>, Україна</a:t>
            </a:r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7680960" cy="2438399"/>
          </a:xfrm>
        </p:spPr>
        <p:txBody>
          <a:bodyPr>
            <a:normAutofit fontScale="90000"/>
          </a:bodyPr>
          <a:lstStyle/>
          <a:p>
            <a:pPr marL="182880"/>
            <a:r>
              <a:rPr lang="uk-UA" dirty="0">
                <a:effectLst/>
              </a:rPr>
              <a:t>Імітаційна модель Державного бюджету </a:t>
            </a:r>
            <a:r>
              <a:rPr lang="uk-UA" dirty="0" smtClean="0">
                <a:effectLst/>
              </a:rPr>
              <a:t>України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8192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827584" y="1484784"/>
            <a:ext cx="7680960" cy="4724400"/>
          </a:xfrm>
        </p:spPr>
        <p:txBody>
          <a:bodyPr>
            <a:normAutofit lnSpcReduction="10000"/>
          </a:bodyPr>
          <a:lstStyle/>
          <a:p>
            <a:r>
              <a:rPr lang="uk-UA" sz="2800" dirty="0" smtClean="0"/>
              <a:t>	</a:t>
            </a:r>
            <a:r>
              <a:rPr lang="uk-UA" sz="2800" dirty="0" smtClean="0">
                <a:latin typeface="+mj-lt"/>
              </a:rPr>
              <a:t>В </a:t>
            </a:r>
            <a:r>
              <a:rPr lang="uk-UA" sz="2800" dirty="0">
                <a:latin typeface="+mj-lt"/>
              </a:rPr>
              <a:t>статі описаний Державний бюджет України, тобто його складові: спеціальний та загальний фонди, їх доходи та видатки. Також побудована імітаційна модель та проведений експеримент з даними за 2014 рік.</a:t>
            </a:r>
          </a:p>
          <a:p>
            <a:endParaRPr lang="uk-UA" sz="2800" dirty="0" smtClean="0">
              <a:latin typeface="+mj-lt"/>
            </a:endParaRPr>
          </a:p>
          <a:p>
            <a:r>
              <a:rPr lang="uk-UA" sz="2800" dirty="0" smtClean="0">
                <a:latin typeface="+mj-lt"/>
              </a:rPr>
              <a:t>	</a:t>
            </a:r>
            <a:r>
              <a:rPr lang="uk-UA" sz="2800" dirty="0" err="1" smtClean="0">
                <a:latin typeface="+mj-lt"/>
              </a:rPr>
              <a:t>The</a:t>
            </a:r>
            <a:r>
              <a:rPr lang="uk-UA" sz="2800" dirty="0" smtClean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article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described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the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State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Budget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of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Ukraine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and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its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components</a:t>
            </a:r>
            <a:r>
              <a:rPr lang="uk-UA" sz="2800" dirty="0">
                <a:latin typeface="+mj-lt"/>
              </a:rPr>
              <a:t>: </a:t>
            </a:r>
            <a:r>
              <a:rPr lang="uk-UA" sz="2800" dirty="0" err="1">
                <a:latin typeface="+mj-lt"/>
              </a:rPr>
              <a:t>general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and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special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funds</a:t>
            </a:r>
            <a:r>
              <a:rPr lang="uk-UA" sz="2800" dirty="0">
                <a:latin typeface="+mj-lt"/>
              </a:rPr>
              <a:t>, </a:t>
            </a:r>
            <a:r>
              <a:rPr lang="uk-UA" sz="2800" dirty="0" err="1">
                <a:latin typeface="+mj-lt"/>
              </a:rPr>
              <a:t>their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income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and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expenses</a:t>
            </a:r>
            <a:r>
              <a:rPr lang="uk-UA" sz="2800" dirty="0">
                <a:latin typeface="+mj-lt"/>
              </a:rPr>
              <a:t>. </a:t>
            </a:r>
            <a:r>
              <a:rPr lang="uk-UA" sz="2800" dirty="0" err="1">
                <a:latin typeface="+mj-lt"/>
              </a:rPr>
              <a:t>It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was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also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built</a:t>
            </a:r>
            <a:r>
              <a:rPr lang="uk-UA" sz="2800" dirty="0">
                <a:latin typeface="+mj-lt"/>
              </a:rPr>
              <a:t> a </a:t>
            </a:r>
            <a:r>
              <a:rPr lang="uk-UA" sz="2800" dirty="0" err="1">
                <a:latin typeface="+mj-lt"/>
              </a:rPr>
              <a:t>simulation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model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and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experiment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with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data</a:t>
            </a:r>
            <a:r>
              <a:rPr lang="uk-UA" sz="2800" dirty="0">
                <a:latin typeface="+mj-lt"/>
              </a:rPr>
              <a:t> </a:t>
            </a:r>
            <a:r>
              <a:rPr lang="uk-UA" sz="2800" dirty="0" err="1">
                <a:latin typeface="+mj-lt"/>
              </a:rPr>
              <a:t>for</a:t>
            </a:r>
            <a:r>
              <a:rPr lang="uk-UA" sz="2800" dirty="0">
                <a:latin typeface="+mj-lt"/>
              </a:rPr>
              <a:t> 2014</a:t>
            </a:r>
            <a:r>
              <a:rPr lang="uk-UA" sz="2800" dirty="0" smtClean="0">
                <a:latin typeface="+mj-lt"/>
              </a:rPr>
              <a:t>.</a:t>
            </a:r>
            <a:endParaRPr lang="uk-UA" sz="2800" dirty="0">
              <a:latin typeface="+mj-lt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1066800"/>
          </a:xfrm>
        </p:spPr>
        <p:txBody>
          <a:bodyPr/>
          <a:lstStyle/>
          <a:p>
            <a:pPr algn="ctr"/>
            <a:r>
              <a:rPr lang="uk-UA" i="1" dirty="0" err="1" smtClean="0"/>
              <a:t>Annotation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24099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83568" y="1124744"/>
            <a:ext cx="8280920" cy="5084440"/>
          </a:xfrm>
        </p:spPr>
        <p:txBody>
          <a:bodyPr>
            <a:normAutofit/>
          </a:bodyPr>
          <a:lstStyle/>
          <a:p>
            <a:r>
              <a:rPr lang="uk-UA" sz="2400" dirty="0" smtClean="0"/>
              <a:t>– </a:t>
            </a:r>
            <a:r>
              <a:rPr lang="uk-UA" sz="2400" dirty="0"/>
              <a:t>це план формування та використання фінансових ресурсів для забезпечення завдань і функцій, які здійснюються відповідно органами державної влади та органами місцевого самоврядування протягом бюджетного періоду.</a:t>
            </a:r>
          </a:p>
          <a:p>
            <a:pPr>
              <a:spcBef>
                <a:spcPts val="0"/>
              </a:spcBef>
            </a:pPr>
            <a:r>
              <a:rPr lang="uk-UA" sz="2400" b="1" u="sng" dirty="0"/>
              <a:t>Державний бюджет </a:t>
            </a:r>
            <a:r>
              <a:rPr lang="uk-UA" sz="2400" dirty="0"/>
              <a:t>поділяється на два основних фонди</a:t>
            </a:r>
            <a:r>
              <a:rPr lang="uk-UA" sz="2400" dirty="0" smtClean="0"/>
              <a:t>:</a:t>
            </a:r>
          </a:p>
          <a:p>
            <a:pPr algn="r">
              <a:spcBef>
                <a:spcPts val="0"/>
              </a:spcBef>
            </a:pPr>
            <a:r>
              <a:rPr lang="uk-UA" sz="2400" dirty="0" smtClean="0"/>
              <a:t> </a:t>
            </a:r>
            <a:r>
              <a:rPr lang="uk-UA" sz="2400" dirty="0"/>
              <a:t>спеціальний та загальний. </a:t>
            </a:r>
            <a:endParaRPr lang="uk-UA" sz="2400" dirty="0"/>
          </a:p>
          <a:p>
            <a:pPr algn="r">
              <a:spcBef>
                <a:spcPts val="0"/>
              </a:spcBef>
            </a:pPr>
            <a:r>
              <a:rPr lang="uk-UA" sz="2400" dirty="0" smtClean="0"/>
              <a:t>Відповідно </a:t>
            </a:r>
            <a:r>
              <a:rPr lang="uk-UA" sz="2400" dirty="0"/>
              <a:t>до цього вони </a:t>
            </a:r>
            <a:endParaRPr lang="uk-UA" sz="2400" dirty="0" smtClean="0"/>
          </a:p>
          <a:p>
            <a:pPr algn="r">
              <a:spcBef>
                <a:spcPts val="0"/>
              </a:spcBef>
            </a:pPr>
            <a:r>
              <a:rPr lang="uk-UA" sz="2400" dirty="0" smtClean="0"/>
              <a:t>виконають </a:t>
            </a:r>
            <a:r>
              <a:rPr lang="uk-UA" sz="2400" dirty="0"/>
              <a:t>різні фінансові </a:t>
            </a:r>
            <a:endParaRPr lang="uk-UA" sz="2400" dirty="0" smtClean="0"/>
          </a:p>
          <a:p>
            <a:pPr algn="r">
              <a:spcBef>
                <a:spcPts val="0"/>
              </a:spcBef>
            </a:pPr>
            <a:r>
              <a:rPr lang="uk-UA" sz="2400" dirty="0" smtClean="0"/>
              <a:t>операції</a:t>
            </a:r>
            <a:r>
              <a:rPr lang="uk-UA" sz="2400" dirty="0"/>
              <a:t>.</a:t>
            </a:r>
          </a:p>
          <a:p>
            <a:pPr>
              <a:spcBef>
                <a:spcPts val="0"/>
              </a:spcBef>
            </a:pPr>
            <a:endParaRPr lang="uk-UA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792088"/>
          </a:xfrm>
        </p:spPr>
        <p:txBody>
          <a:bodyPr/>
          <a:lstStyle/>
          <a:p>
            <a:pPr algn="ctr"/>
            <a:r>
              <a:rPr lang="uk-UA" dirty="0"/>
              <a:t>Б</a:t>
            </a:r>
            <a:r>
              <a:rPr lang="uk-UA" dirty="0" smtClean="0"/>
              <a:t>юджет</a:t>
            </a:r>
            <a:endParaRPr lang="uk-UA" dirty="0"/>
          </a:p>
        </p:txBody>
      </p:sp>
      <p:pic>
        <p:nvPicPr>
          <p:cNvPr id="1026" name="Picture 2" descr="E:\документы-универ\4 курс\статья\0013-013-Gosudarstvennyj-i-semejnyj-bjudzh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" y="3717032"/>
            <a:ext cx="5213822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824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747962" y="1916832"/>
            <a:ext cx="8396038" cy="47244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2400" dirty="0" smtClean="0"/>
              <a:t> </a:t>
            </a:r>
            <a:r>
              <a:rPr lang="uk-UA" sz="2400" dirty="0"/>
              <a:t>всі доходи бюджету, крім тих, що призначені для зарахування до спеціального фонду бюджету</a:t>
            </a:r>
            <a:r>
              <a:rPr lang="uk-UA" sz="2400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/>
              <a:t> </a:t>
            </a:r>
            <a:r>
              <a:rPr lang="uk-UA" sz="2400" dirty="0"/>
              <a:t>всі видатки бюджету, що здійснюються за рахунок надходжень загального фонду </a:t>
            </a:r>
            <a:r>
              <a:rPr lang="uk-UA" sz="2400" dirty="0" smtClean="0"/>
              <a:t>бюджету;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/>
              <a:t>кредитування </a:t>
            </a:r>
            <a:r>
              <a:rPr lang="uk-UA" sz="2400" dirty="0"/>
              <a:t>бюджету (повернення кредитів до бюджету без визначення цільового спрямування та надання кредитів з бюджету, що здійснюється за рахунок надходжень загального фонду бюджету</a:t>
            </a:r>
            <a:r>
              <a:rPr lang="uk-UA" sz="2400" dirty="0" smtClean="0"/>
              <a:t>);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/>
              <a:t>фінансування </a:t>
            </a:r>
            <a:r>
              <a:rPr lang="uk-UA" sz="2400" dirty="0"/>
              <a:t>загального фонду бюджету</a:t>
            </a:r>
            <a:r>
              <a:rPr lang="uk-UA" sz="2400" dirty="0" smtClean="0"/>
              <a:t>.</a:t>
            </a:r>
            <a:endParaRPr lang="uk-UA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332656"/>
            <a:ext cx="7680960" cy="1066800"/>
          </a:xfrm>
        </p:spPr>
        <p:txBody>
          <a:bodyPr/>
          <a:lstStyle/>
          <a:p>
            <a:pPr algn="ctr"/>
            <a:r>
              <a:rPr lang="uk-UA" dirty="0" smtClean="0"/>
              <a:t>Складові загального фонду: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28617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755576" y="1463040"/>
            <a:ext cx="8136904" cy="4990296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 </a:t>
            </a:r>
            <a:r>
              <a:rPr lang="uk-UA" sz="2400" dirty="0"/>
              <a:t>доходи бюджету (включаючи власні надходження бюджетних установ), які мають цільове </a:t>
            </a:r>
            <a:r>
              <a:rPr lang="uk-UA" sz="2400" dirty="0" smtClean="0"/>
              <a:t>спрямування;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видатки </a:t>
            </a:r>
            <a:r>
              <a:rPr lang="uk-UA" sz="2400" dirty="0"/>
              <a:t>бюджету, що здійснюються за рахунок конкретно визначених надходжень спеціального фонду бюджету (у тому числі власних надходжень бюджетних установ</a:t>
            </a:r>
            <a:r>
              <a:rPr lang="uk-UA" sz="2400" dirty="0" smtClean="0"/>
              <a:t>);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кредитування </a:t>
            </a:r>
            <a:r>
              <a:rPr lang="uk-UA" sz="2400" dirty="0"/>
              <a:t>бюджету (повернення кредитів до бюджету з визначенням цільового спрямування та надання кредитів з бюджету, що здійснюється за рахунок конкретно визначених надходжень спеціального фонду бюджету</a:t>
            </a:r>
            <a:r>
              <a:rPr lang="uk-UA" sz="2400" dirty="0" smtClean="0"/>
              <a:t>);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фінансування </a:t>
            </a:r>
            <a:r>
              <a:rPr lang="uk-UA" sz="2400" dirty="0"/>
              <a:t>спеціального фонду бюджету.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80960" cy="1066800"/>
          </a:xfrm>
        </p:spPr>
        <p:txBody>
          <a:bodyPr/>
          <a:lstStyle/>
          <a:p>
            <a:r>
              <a:rPr lang="uk-UA" dirty="0"/>
              <a:t>Складові </a:t>
            </a:r>
            <a:r>
              <a:rPr lang="uk-UA" dirty="0" smtClean="0"/>
              <a:t>спеціального </a:t>
            </a:r>
            <a:r>
              <a:rPr lang="uk-UA" dirty="0"/>
              <a:t>фонду:</a:t>
            </a:r>
          </a:p>
        </p:txBody>
      </p:sp>
    </p:spTree>
    <p:extLst>
      <p:ext uri="{BB962C8B-B14F-4D97-AF65-F5344CB8AC3E}">
        <p14:creationId xmlns:p14="http://schemas.microsoft.com/office/powerpoint/2010/main" val="138573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511827" y="1484784"/>
            <a:ext cx="7680960" cy="4724400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uk-UA" dirty="0" smtClean="0"/>
              <a:t>це </a:t>
            </a:r>
            <a:r>
              <a:rPr lang="uk-UA" dirty="0"/>
              <a:t>сума коштів, що мобілізується державою на забезпечення своєї діяльності. За рівнем їх розміщення вони поділяються на централізовані й децентралізовані. </a:t>
            </a:r>
            <a:endParaRPr lang="uk-UA" dirty="0" smtClean="0"/>
          </a:p>
          <a:p>
            <a:r>
              <a:rPr lang="uk-UA" dirty="0"/>
              <a:t>Доходи бюджету класифікуються за такими розділами: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податкові надходження;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неподаткові надходження;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доходи </a:t>
            </a:r>
            <a:r>
              <a:rPr lang="uk-UA" dirty="0"/>
              <a:t>від операцій з </a:t>
            </a:r>
            <a:r>
              <a:rPr lang="uk-UA" dirty="0" smtClean="0"/>
              <a:t>капіталом;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трансферти.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1066800"/>
          </a:xfrm>
        </p:spPr>
        <p:txBody>
          <a:bodyPr/>
          <a:lstStyle/>
          <a:p>
            <a:pPr algn="ctr"/>
            <a:r>
              <a:rPr lang="uk-UA" dirty="0"/>
              <a:t>Державні доходи </a:t>
            </a: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6" t="36119" r="30096" b="27111"/>
          <a:stretch/>
        </p:blipFill>
        <p:spPr bwMode="auto">
          <a:xfrm>
            <a:off x="4352307" y="3140968"/>
            <a:ext cx="4791693" cy="37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68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1259632" y="3272737"/>
            <a:ext cx="7501448" cy="3554406"/>
          </a:xfrm>
        </p:spPr>
        <p:txBody>
          <a:bodyPr/>
          <a:lstStyle/>
          <a:p>
            <a:r>
              <a:rPr lang="uk-UA" dirty="0"/>
              <a:t>— кошти, спрямовані на здійснення програм та заходів, передбачених відповідним бюджетом. </a:t>
            </a:r>
            <a:endParaRPr lang="uk-UA" dirty="0" smtClean="0"/>
          </a:p>
          <a:p>
            <a:r>
              <a:rPr lang="uk-UA" dirty="0"/>
              <a:t>Видатки та кредитування бюджету класифікуються за: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бюджетними </a:t>
            </a:r>
            <a:r>
              <a:rPr lang="uk-UA" dirty="0"/>
              <a:t>програмами (програмна класифікація видатків та кредитування бюджету</a:t>
            </a:r>
            <a:r>
              <a:rPr lang="uk-UA" dirty="0" smtClean="0"/>
              <a:t>);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ознакою </a:t>
            </a:r>
            <a:r>
              <a:rPr lang="uk-UA" dirty="0"/>
              <a:t>головного розпорядника бюджетних коштів (відомча класифікація видатків та кредитування бюджету</a:t>
            </a:r>
            <a:r>
              <a:rPr lang="uk-UA" dirty="0" smtClean="0"/>
              <a:t>);</a:t>
            </a:r>
          </a:p>
          <a:p>
            <a:pPr marL="342900" indent="-342900">
              <a:buFont typeface="+mj-lt"/>
              <a:buAutoNum type="arabicPeriod"/>
            </a:pPr>
            <a:r>
              <a:rPr lang="uk-UA" dirty="0" smtClean="0"/>
              <a:t>функціями</a:t>
            </a:r>
            <a:r>
              <a:rPr lang="uk-UA" dirty="0"/>
              <a:t>, з виконанням яких пов'язані видатки та кредитування бюджету (функціональна класифікація видатків та кредитування бюджету).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44008" y="908720"/>
            <a:ext cx="4368592" cy="864096"/>
          </a:xfrm>
        </p:spPr>
        <p:txBody>
          <a:bodyPr/>
          <a:lstStyle/>
          <a:p>
            <a:pPr algn="ctr"/>
            <a:r>
              <a:rPr lang="uk-UA" dirty="0"/>
              <a:t>Державні видатки </a:t>
            </a: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14" t="30159" r="31172" b="28788"/>
          <a:stretch/>
        </p:blipFill>
        <p:spPr bwMode="auto">
          <a:xfrm>
            <a:off x="0" y="1115"/>
            <a:ext cx="4427984" cy="296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549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11560" y="1484784"/>
            <a:ext cx="8108006" cy="4724400"/>
          </a:xfrm>
        </p:spPr>
        <p:txBody>
          <a:bodyPr/>
          <a:lstStyle/>
          <a:p>
            <a:r>
              <a:rPr lang="uk-UA" sz="2000" dirty="0" smtClean="0"/>
              <a:t>	Спираючись </a:t>
            </a:r>
            <a:r>
              <a:rPr lang="uk-UA" sz="2000" dirty="0"/>
              <a:t>на головні статті видатків та доходів державного бюджету було побудовано імітаційну модель Державного бюджету України, де використовувались дані за 2014 рік.</a:t>
            </a:r>
          </a:p>
          <a:p>
            <a:endParaRPr lang="uk-UA" dirty="0" smtClean="0"/>
          </a:p>
          <a:p>
            <a:pPr algn="ctr"/>
            <a:r>
              <a:rPr lang="uk-UA" sz="2000" b="1" dirty="0"/>
              <a:t>Діаграма причинно-наслідкових </a:t>
            </a:r>
            <a:r>
              <a:rPr lang="uk-UA" sz="2000" b="1" dirty="0" err="1"/>
              <a:t>зв’язків</a:t>
            </a:r>
            <a:r>
              <a:rPr lang="uk-UA" sz="2000" b="1" dirty="0"/>
              <a:t> Державного бюджету</a:t>
            </a:r>
            <a:endParaRPr lang="uk-UA" sz="2000" b="1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Імітаційна модель Державного </a:t>
            </a:r>
            <a:r>
              <a:rPr lang="uk-UA" dirty="0"/>
              <a:t>бюджету України</a:t>
            </a: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2198" t="30817" r="55096" b="38051"/>
          <a:stretch/>
        </p:blipFill>
        <p:spPr bwMode="auto">
          <a:xfrm>
            <a:off x="1691680" y="3645024"/>
            <a:ext cx="5976664" cy="273630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39228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260648"/>
            <a:ext cx="768096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Діаграма потоків моделі формування державного бюджету</a:t>
            </a:r>
            <a:endParaRPr lang="uk-UA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9095" t="37353" r="22778" b="12059"/>
          <a:stretch/>
        </p:blipFill>
        <p:spPr bwMode="auto">
          <a:xfrm>
            <a:off x="274351" y="1844824"/>
            <a:ext cx="8568952" cy="4719335"/>
          </a:xfrm>
          <a:prstGeom prst="rect">
            <a:avLst/>
          </a:prstGeom>
          <a:ln w="63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70382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1066800"/>
          </a:xfrm>
        </p:spPr>
        <p:txBody>
          <a:bodyPr>
            <a:normAutofit fontScale="90000"/>
          </a:bodyPr>
          <a:lstStyle/>
          <a:p>
            <a:r>
              <a:rPr lang="uk-UA" dirty="0"/>
              <a:t>Графік потоків </a:t>
            </a:r>
            <a:r>
              <a:rPr lang="ru-RU" dirty="0"/>
              <a:t>Д</a:t>
            </a:r>
            <a:r>
              <a:rPr lang="uk-UA" dirty="0" err="1"/>
              <a:t>ержавного</a:t>
            </a:r>
            <a:r>
              <a:rPr lang="uk-UA" dirty="0"/>
              <a:t> бюджету</a:t>
            </a:r>
            <a:endParaRPr lang="uk-UA" dirty="0"/>
          </a:p>
        </p:txBody>
      </p:sp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 rotWithShape="1">
          <a:blip r:embed="rId2"/>
          <a:srcRect l="6188" t="13208" r="52621" b="37735"/>
          <a:stretch/>
        </p:blipFill>
        <p:spPr bwMode="auto">
          <a:xfrm>
            <a:off x="611560" y="1916832"/>
            <a:ext cx="7992888" cy="460851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4284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83568" y="1412776"/>
            <a:ext cx="8136904" cy="472440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	</a:t>
            </a:r>
            <a:r>
              <a:rPr lang="ru-RU" sz="2800" dirty="0" err="1" smtClean="0"/>
              <a:t>Провівши</a:t>
            </a:r>
            <a:r>
              <a:rPr lang="ru-RU" sz="2800" dirty="0" smtClean="0"/>
              <a:t> </a:t>
            </a:r>
            <a:r>
              <a:rPr lang="ru-RU" sz="2800" dirty="0" err="1"/>
              <a:t>експеримент</a:t>
            </a:r>
            <a:r>
              <a:rPr lang="ru-RU" sz="2800" dirty="0"/>
              <a:t> з </a:t>
            </a:r>
            <a:r>
              <a:rPr lang="ru-RU" sz="2800" dirty="0" err="1"/>
              <a:t>даною</a:t>
            </a:r>
            <a:r>
              <a:rPr lang="uk-UA" sz="2800" dirty="0"/>
              <a:t> </a:t>
            </a:r>
            <a:r>
              <a:rPr lang="uk-UA" sz="2800" dirty="0" err="1"/>
              <a:t>модел</a:t>
            </a:r>
            <a:r>
              <a:rPr lang="ru-RU" sz="2800" dirty="0" err="1"/>
              <a:t>лю</a:t>
            </a:r>
            <a:r>
              <a:rPr lang="ru-RU" sz="2800" dirty="0"/>
              <a:t> </a:t>
            </a:r>
            <a:r>
              <a:rPr lang="uk-UA" sz="2800" dirty="0" err="1"/>
              <a:t>отрима</a:t>
            </a:r>
            <a:r>
              <a:rPr lang="ru-RU" sz="2800" dirty="0"/>
              <a:t>но </a:t>
            </a:r>
            <a:r>
              <a:rPr lang="uk-UA" sz="2800" dirty="0"/>
              <a:t>результат представлений на </a:t>
            </a:r>
            <a:r>
              <a:rPr lang="uk-UA" sz="2800" dirty="0"/>
              <a:t>г</a:t>
            </a:r>
            <a:r>
              <a:rPr lang="uk-UA" sz="2800" dirty="0" smtClean="0"/>
              <a:t>рафіку потоків. </a:t>
            </a:r>
            <a:r>
              <a:rPr lang="uk-UA" sz="2800" dirty="0"/>
              <a:t>На якому показано, що державний бюджет дійсно має дефіцит і потребує додаткових вкладів. </a:t>
            </a:r>
            <a:r>
              <a:rPr lang="ru-RU" sz="2800" dirty="0"/>
              <a:t>П</a:t>
            </a:r>
            <a:r>
              <a:rPr lang="uk-UA" sz="2800" dirty="0" err="1"/>
              <a:t>окриття</a:t>
            </a:r>
            <a:r>
              <a:rPr lang="uk-UA" sz="2800" dirty="0"/>
              <a:t> дефіциту здійсню</a:t>
            </a:r>
            <a:r>
              <a:rPr lang="ru-RU" sz="2800" dirty="0"/>
              <a:t>є</a:t>
            </a:r>
            <a:r>
              <a:rPr lang="uk-UA" sz="2800" dirty="0" err="1"/>
              <a:t>ться</a:t>
            </a:r>
            <a:r>
              <a:rPr lang="uk-UA" sz="2800" dirty="0"/>
              <a:t> за допомогою кредитування бюджету. Тенденція зростання дефіциту </a:t>
            </a:r>
            <a:r>
              <a:rPr lang="uk-UA" sz="2800" dirty="0" err="1"/>
              <a:t>спостерігяється</a:t>
            </a:r>
            <a:r>
              <a:rPr lang="uk-UA" sz="2800" dirty="0"/>
              <a:t> з 2002 року. Для того щоб зменшити дефіцит необхідно знайти додаткові джерела доходів та зменшити видатки, або ж переглянути повністю систему та змінити її.</a:t>
            </a:r>
          </a:p>
          <a:p>
            <a:endParaRPr lang="uk-UA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188640"/>
            <a:ext cx="7680960" cy="1066800"/>
          </a:xfrm>
        </p:spPr>
        <p:txBody>
          <a:bodyPr/>
          <a:lstStyle/>
          <a:p>
            <a:pPr algn="ctr"/>
            <a:r>
              <a:rPr lang="uk-UA" dirty="0" smtClean="0"/>
              <a:t>Висновок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80942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992888" cy="4896544"/>
          </a:xfrm>
        </p:spPr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uk-UA" sz="2000" dirty="0" smtClean="0"/>
              <a:t>Бюджетний </a:t>
            </a:r>
            <a:r>
              <a:rPr lang="uk-UA" sz="2000" dirty="0"/>
              <a:t>кодекс України: Кодекс України від </a:t>
            </a:r>
            <a:r>
              <a:rPr lang="uk-UA" sz="2000" dirty="0" smtClean="0"/>
              <a:t>08.07.2010 р. №</a:t>
            </a:r>
            <a:r>
              <a:rPr lang="uk-UA" sz="2000" dirty="0"/>
              <a:t> 2456-VI// Відомості Верховної Ради України. – 2010 -  № 50, / № 50-51 /, </a:t>
            </a:r>
            <a:r>
              <a:rPr lang="uk-UA" sz="2000" dirty="0" err="1"/>
              <a:t>стор</a:t>
            </a:r>
            <a:r>
              <a:rPr lang="uk-UA" sz="2000" dirty="0"/>
              <a:t>. 1778, стаття </a:t>
            </a:r>
            <a:r>
              <a:rPr lang="uk-UA" sz="2000" dirty="0" smtClean="0"/>
              <a:t>572.</a:t>
            </a:r>
            <a:endParaRPr lang="uk-UA" sz="2000" b="1" dirty="0"/>
          </a:p>
          <a:p>
            <a:pPr marL="342900" indent="-342900">
              <a:buFont typeface="+mj-lt"/>
              <a:buAutoNum type="arabicPeriod"/>
            </a:pPr>
            <a:r>
              <a:rPr lang="uk-UA" sz="2000" dirty="0" smtClean="0"/>
              <a:t>Національний </a:t>
            </a:r>
            <a:r>
              <a:rPr lang="uk-UA" sz="2000" dirty="0"/>
              <a:t>банк України </a:t>
            </a:r>
            <a:r>
              <a:rPr lang="ru-RU" sz="2000" dirty="0"/>
              <a:t>[</a:t>
            </a:r>
            <a:r>
              <a:rPr lang="uk-UA" sz="2000" dirty="0"/>
              <a:t>Електронний ресурс</a:t>
            </a:r>
            <a:r>
              <a:rPr lang="ru-RU" sz="2000" dirty="0"/>
              <a:t>]</a:t>
            </a:r>
            <a:r>
              <a:rPr lang="uk-UA" sz="2000" dirty="0"/>
              <a:t> – Режим </a:t>
            </a:r>
            <a:r>
              <a:rPr lang="uk-UA" sz="2000" dirty="0" smtClean="0"/>
              <a:t>доступу: </a:t>
            </a:r>
            <a:r>
              <a:rPr lang="uk-UA" sz="2000" dirty="0" smtClean="0">
                <a:hlinkClick r:id="rId2"/>
              </a:rPr>
              <a:t>http</a:t>
            </a:r>
            <a:r>
              <a:rPr lang="uk-UA" sz="2000" dirty="0">
                <a:hlinkClick r:id="rId2"/>
              </a:rPr>
              <a:t>://</a:t>
            </a:r>
            <a:r>
              <a:rPr lang="uk-UA" sz="2000" dirty="0" smtClean="0">
                <a:hlinkClick r:id="rId2"/>
              </a:rPr>
              <a:t>www.bank.gov.ua/control/uk/publish/category?cat_id=5789</a:t>
            </a:r>
            <a:endParaRPr lang="uk-UA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Finance</a:t>
            </a:r>
            <a:r>
              <a:rPr lang="ru-RU" sz="2000" dirty="0"/>
              <a:t>. </a:t>
            </a:r>
            <a:r>
              <a:rPr lang="en-US" sz="2000" dirty="0" err="1"/>
              <a:t>ua</a:t>
            </a:r>
            <a:r>
              <a:rPr lang="uk-UA" sz="2000" dirty="0"/>
              <a:t> про гроші/ валюта </a:t>
            </a:r>
            <a:r>
              <a:rPr lang="ru-RU" sz="2000" dirty="0"/>
              <a:t>[</a:t>
            </a:r>
            <a:r>
              <a:rPr lang="uk-UA" sz="2000" dirty="0"/>
              <a:t>Електронний ресурс</a:t>
            </a:r>
            <a:r>
              <a:rPr lang="ru-RU" sz="2000" dirty="0"/>
              <a:t>]</a:t>
            </a:r>
            <a:r>
              <a:rPr lang="uk-UA" sz="2000" dirty="0"/>
              <a:t> – Режим </a:t>
            </a:r>
            <a:r>
              <a:rPr lang="uk-UA" sz="2000" dirty="0" smtClean="0"/>
              <a:t>доступу: </a:t>
            </a:r>
            <a:r>
              <a:rPr lang="ru-RU" sz="2000" dirty="0" err="1" smtClean="0">
                <a:hlinkClick r:id="rId3"/>
              </a:rPr>
              <a:t>http</a:t>
            </a:r>
            <a:r>
              <a:rPr lang="uk-UA" sz="2000" dirty="0" smtClean="0">
                <a:hlinkClick r:id="rId3"/>
              </a:rPr>
              <a:t>://</a:t>
            </a:r>
            <a:r>
              <a:rPr lang="ru-RU" sz="2000" dirty="0" err="1" smtClean="0">
                <a:hlinkClick r:id="rId3"/>
              </a:rPr>
              <a:t>tables</a:t>
            </a:r>
            <a:r>
              <a:rPr lang="uk-UA" sz="2000" dirty="0" smtClean="0">
                <a:hlinkClick r:id="rId3"/>
              </a:rPr>
              <a:t>.</a:t>
            </a:r>
            <a:r>
              <a:rPr lang="ru-RU" sz="2000" dirty="0" err="1" smtClean="0">
                <a:hlinkClick r:id="rId3"/>
              </a:rPr>
              <a:t>finance</a:t>
            </a:r>
            <a:r>
              <a:rPr lang="uk-UA" sz="2000" dirty="0" smtClean="0">
                <a:hlinkClick r:id="rId3"/>
              </a:rPr>
              <a:t>.</a:t>
            </a:r>
            <a:r>
              <a:rPr lang="ru-RU" sz="2000" dirty="0" err="1" smtClean="0">
                <a:hlinkClick r:id="rId3"/>
              </a:rPr>
              <a:t>ua</a:t>
            </a:r>
            <a:r>
              <a:rPr lang="uk-UA" sz="2000" dirty="0" smtClean="0">
                <a:hlinkClick r:id="rId3"/>
              </a:rPr>
              <a:t>/</a:t>
            </a:r>
            <a:r>
              <a:rPr lang="ru-RU" sz="2000" dirty="0" err="1" smtClean="0">
                <a:hlinkClick r:id="rId3"/>
              </a:rPr>
              <a:t>ru</a:t>
            </a:r>
            <a:r>
              <a:rPr lang="uk-UA" sz="2000" dirty="0" smtClean="0">
                <a:hlinkClick r:id="rId3"/>
              </a:rPr>
              <a:t>/</a:t>
            </a:r>
            <a:r>
              <a:rPr lang="ru-RU" sz="2000" dirty="0" err="1" smtClean="0">
                <a:hlinkClick r:id="rId3"/>
              </a:rPr>
              <a:t>currency</a:t>
            </a:r>
            <a:r>
              <a:rPr lang="uk-UA" sz="2000" dirty="0" smtClean="0">
                <a:hlinkClick r:id="rId3"/>
              </a:rPr>
              <a:t>/</a:t>
            </a:r>
            <a:r>
              <a:rPr lang="ru-RU" sz="2000" dirty="0" err="1" smtClean="0">
                <a:hlinkClick r:id="rId3"/>
              </a:rPr>
              <a:t>cash</a:t>
            </a:r>
            <a:r>
              <a:rPr lang="uk-UA" sz="2000" dirty="0" smtClean="0">
                <a:hlinkClick r:id="rId3"/>
              </a:rPr>
              <a:t>/~/</a:t>
            </a:r>
            <a:r>
              <a:rPr lang="ru-RU" sz="2000" dirty="0" err="1" smtClean="0">
                <a:hlinkClick r:id="rId3"/>
              </a:rPr>
              <a:t>ua</a:t>
            </a:r>
            <a:r>
              <a:rPr lang="uk-UA" sz="2000" dirty="0" smtClean="0">
                <a:hlinkClick r:id="rId3"/>
              </a:rPr>
              <a:t>/</a:t>
            </a:r>
            <a:r>
              <a:rPr lang="ru-RU" sz="2000" dirty="0" err="1" smtClean="0">
                <a:hlinkClick r:id="rId3"/>
              </a:rPr>
              <a:t>usd</a:t>
            </a:r>
            <a:r>
              <a:rPr lang="uk-UA" sz="2000" dirty="0" smtClean="0">
                <a:hlinkClick r:id="rId3"/>
              </a:rPr>
              <a:t>/0#2:0</a:t>
            </a:r>
            <a:endParaRPr lang="uk-UA" sz="2000" dirty="0"/>
          </a:p>
          <a:p>
            <a:pPr marL="342900" indent="-342900">
              <a:buFont typeface="+mj-lt"/>
              <a:buAutoNum type="arabicPeriod"/>
            </a:pPr>
            <a:r>
              <a:rPr lang="uk-UA" sz="2000" dirty="0" smtClean="0"/>
              <a:t>Державна </a:t>
            </a:r>
            <a:r>
              <a:rPr lang="uk-UA" sz="2000" dirty="0"/>
              <a:t>казначейська служба України </a:t>
            </a:r>
            <a:r>
              <a:rPr lang="ru-RU" sz="2000" dirty="0"/>
              <a:t>[</a:t>
            </a:r>
            <a:r>
              <a:rPr lang="uk-UA" sz="2000" dirty="0"/>
              <a:t>Електронний ресурс</a:t>
            </a:r>
            <a:r>
              <a:rPr lang="ru-RU" sz="2000" dirty="0"/>
              <a:t>]</a:t>
            </a:r>
            <a:r>
              <a:rPr lang="uk-UA" sz="2000" dirty="0"/>
              <a:t> – Режим </a:t>
            </a:r>
            <a:r>
              <a:rPr lang="uk-UA" sz="2000" dirty="0" smtClean="0"/>
              <a:t>доступу: </a:t>
            </a:r>
            <a:r>
              <a:rPr lang="uk-UA" sz="2000" dirty="0" smtClean="0">
                <a:hlinkClick r:id="rId4"/>
              </a:rPr>
              <a:t>http</a:t>
            </a:r>
            <a:r>
              <a:rPr lang="uk-UA" sz="2000" dirty="0">
                <a:hlinkClick r:id="rId4"/>
              </a:rPr>
              <a:t>://</a:t>
            </a:r>
            <a:r>
              <a:rPr lang="uk-UA" sz="2000" dirty="0" smtClean="0">
                <a:hlinkClick r:id="rId4"/>
              </a:rPr>
              <a:t>www.treasury.gov.ua/main/uk/index</a:t>
            </a:r>
            <a:endParaRPr lang="uk-UA" sz="2000" dirty="0"/>
          </a:p>
          <a:p>
            <a:pPr marL="342900" indent="-342900">
              <a:buFont typeface="+mj-lt"/>
              <a:buAutoNum type="arabicPeriod"/>
            </a:pPr>
            <a:r>
              <a:rPr lang="uk-UA" sz="2000" dirty="0" smtClean="0"/>
              <a:t>Міністерство </a:t>
            </a:r>
            <a:r>
              <a:rPr lang="uk-UA" sz="2000" dirty="0"/>
              <a:t>фінансів України </a:t>
            </a:r>
            <a:r>
              <a:rPr lang="ru-RU" sz="2000" dirty="0"/>
              <a:t>[</a:t>
            </a:r>
            <a:r>
              <a:rPr lang="uk-UA" sz="2000" dirty="0"/>
              <a:t>Електронний ресурс</a:t>
            </a:r>
            <a:r>
              <a:rPr lang="ru-RU" sz="2000" dirty="0"/>
              <a:t>]</a:t>
            </a:r>
            <a:r>
              <a:rPr lang="uk-UA" sz="2000" dirty="0"/>
              <a:t> – Режим </a:t>
            </a:r>
            <a:r>
              <a:rPr lang="uk-UA" sz="2000" dirty="0" smtClean="0"/>
              <a:t>доступу: </a:t>
            </a:r>
            <a:r>
              <a:rPr lang="uk-UA" sz="2000" dirty="0" smtClean="0">
                <a:hlinkClick r:id="rId5"/>
              </a:rPr>
              <a:t>http://www.minfin.gov.ua/</a:t>
            </a:r>
            <a:endParaRPr lang="uk-UA" sz="2000" dirty="0" smtClean="0"/>
          </a:p>
          <a:p>
            <a:endParaRPr lang="uk-UA" sz="2000" dirty="0" smtClean="0"/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80960" cy="1066800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Література</a:t>
            </a:r>
            <a:r>
              <a:rPr lang="uk-UA" dirty="0" smtClean="0"/>
              <a:t>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66348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E:\документы-универ\4 курс\статья\завантаження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5" r="1845" b="12403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3835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TM01790491[[fn=Mylar]]</Template>
  <TotalTime>312</TotalTime>
  <Words>358</Words>
  <Application>Microsoft Office PowerPoint</Application>
  <PresentationFormat>Экран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Mylar</vt:lpstr>
      <vt:lpstr>Імітаційна модель Державного бюджету України</vt:lpstr>
      <vt:lpstr>Annotation</vt:lpstr>
      <vt:lpstr>Бюджет</vt:lpstr>
      <vt:lpstr>Складові загального фонду:</vt:lpstr>
      <vt:lpstr>Складові спеціального фонду:</vt:lpstr>
      <vt:lpstr>Державні доходи </vt:lpstr>
      <vt:lpstr>Державні видатки </vt:lpstr>
      <vt:lpstr>Імітаційна модель Державного бюджету України</vt:lpstr>
      <vt:lpstr>Діаграма потоків моделі формування державного бюджету</vt:lpstr>
      <vt:lpstr>Графік потоків Державного бюджету</vt:lpstr>
      <vt:lpstr>Висновок</vt:lpstr>
      <vt:lpstr>Література: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Алинка</dc:creator>
  <cp:lastModifiedBy>Алинка</cp:lastModifiedBy>
  <cp:revision>11</cp:revision>
  <dcterms:created xsi:type="dcterms:W3CDTF">2016-03-09T09:03:37Z</dcterms:created>
  <dcterms:modified xsi:type="dcterms:W3CDTF">2016-03-09T14:26:45Z</dcterms:modified>
</cp:coreProperties>
</file>