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3" r:id="rId10"/>
    <p:sldId id="273" r:id="rId11"/>
    <p:sldId id="274" r:id="rId12"/>
    <p:sldId id="27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754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a\Desktop\&#1051;&#1080;&#1089;&#1090;%20Microsoft%20Exce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ВВП и бюджетные</a:t>
            </a:r>
            <a:r>
              <a:rPr lang="ru-RU" baseline="0"/>
              <a:t> расходы</a:t>
            </a:r>
            <a:endParaRPr lang="ru-RU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Расходы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Лист2!$B$52:$B$72</c:f>
              <c:numCache>
                <c:formatCode>General</c:formatCode>
                <c:ptCount val="21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</c:numCache>
            </c:numRef>
          </c:xVal>
          <c:yVal>
            <c:numRef>
              <c:f>Лист2!$C$52:$C$72</c:f>
              <c:numCache>
                <c:formatCode>#,##0.00</c:formatCode>
                <c:ptCount val="21"/>
                <c:pt idx="0">
                  <c:v>23608</c:v>
                </c:pt>
                <c:pt idx="1">
                  <c:v>23099</c:v>
                </c:pt>
                <c:pt idx="2">
                  <c:v>18379.8</c:v>
                </c:pt>
                <c:pt idx="3">
                  <c:v>21947.5</c:v>
                </c:pt>
                <c:pt idx="4">
                  <c:v>35532.6</c:v>
                </c:pt>
                <c:pt idx="5">
                  <c:v>40407.1</c:v>
                </c:pt>
                <c:pt idx="6">
                  <c:v>44348.2</c:v>
                </c:pt>
                <c:pt idx="7">
                  <c:v>56120</c:v>
                </c:pt>
                <c:pt idx="8">
                  <c:v>79471.5</c:v>
                </c:pt>
                <c:pt idx="9">
                  <c:v>112830.8</c:v>
                </c:pt>
                <c:pt idx="10">
                  <c:v>137063</c:v>
                </c:pt>
                <c:pt idx="11">
                  <c:v>174236</c:v>
                </c:pt>
                <c:pt idx="12">
                  <c:v>241454.5</c:v>
                </c:pt>
                <c:pt idx="13">
                  <c:v>242437.2</c:v>
                </c:pt>
                <c:pt idx="14">
                  <c:v>303588.7</c:v>
                </c:pt>
                <c:pt idx="15">
                  <c:v>333459.5</c:v>
                </c:pt>
                <c:pt idx="16">
                  <c:v>395681.5</c:v>
                </c:pt>
                <c:pt idx="17">
                  <c:v>403403.2</c:v>
                </c:pt>
                <c:pt idx="18">
                  <c:v>430108.8</c:v>
                </c:pt>
                <c:pt idx="19">
                  <c:v>468741.34876207291</c:v>
                </c:pt>
                <c:pt idx="20">
                  <c:v>511353.68751114653</c:v>
                </c:pt>
              </c:numCache>
            </c:numRef>
          </c:yVal>
          <c:smooth val="0"/>
        </c:ser>
        <c:ser>
          <c:idx val="1"/>
          <c:order val="1"/>
          <c:tx>
            <c:v>ВВП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Лист2!$B$52:$B$72</c:f>
              <c:numCache>
                <c:formatCode>General</c:formatCode>
                <c:ptCount val="21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</c:numCache>
            </c:numRef>
          </c:xVal>
          <c:yVal>
            <c:numRef>
              <c:f>Лист2!$D$52:$D$72</c:f>
              <c:numCache>
                <c:formatCode>#,##0</c:formatCode>
                <c:ptCount val="21"/>
                <c:pt idx="0">
                  <c:v>81519</c:v>
                </c:pt>
                <c:pt idx="1">
                  <c:v>93365</c:v>
                </c:pt>
                <c:pt idx="2">
                  <c:v>102593</c:v>
                </c:pt>
                <c:pt idx="3">
                  <c:v>130442</c:v>
                </c:pt>
                <c:pt idx="4">
                  <c:v>170070</c:v>
                </c:pt>
                <c:pt idx="5">
                  <c:v>204190</c:v>
                </c:pt>
                <c:pt idx="6">
                  <c:v>225810</c:v>
                </c:pt>
                <c:pt idx="7">
                  <c:v>267344</c:v>
                </c:pt>
                <c:pt idx="8">
                  <c:v>345113</c:v>
                </c:pt>
                <c:pt idx="9">
                  <c:v>441452</c:v>
                </c:pt>
                <c:pt idx="10">
                  <c:v>544153</c:v>
                </c:pt>
                <c:pt idx="11">
                  <c:v>720731</c:v>
                </c:pt>
                <c:pt idx="12">
                  <c:v>948056</c:v>
                </c:pt>
                <c:pt idx="13">
                  <c:v>913345</c:v>
                </c:pt>
                <c:pt idx="14">
                  <c:v>1082569</c:v>
                </c:pt>
                <c:pt idx="15">
                  <c:v>1302079</c:v>
                </c:pt>
                <c:pt idx="16">
                  <c:v>1411238</c:v>
                </c:pt>
                <c:pt idx="17">
                  <c:v>1454931</c:v>
                </c:pt>
                <c:pt idx="18">
                  <c:v>1566728</c:v>
                </c:pt>
                <c:pt idx="19">
                  <c:v>1707489.4310822245</c:v>
                </c:pt>
                <c:pt idx="20">
                  <c:v>1857786.0692659526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05524368"/>
        <c:axId val="-1505521648"/>
      </c:scatterChart>
      <c:valAx>
        <c:axId val="-1505524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505521648"/>
        <c:crosses val="autoZero"/>
        <c:crossBetween val="midCat"/>
      </c:valAx>
      <c:valAx>
        <c:axId val="-150552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-150552436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787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544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451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642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024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31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29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901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043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771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66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A4338FE-DB00-40EC-9A3C-FE4517FEFE7E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2A9DD29-2967-4D15-8CB2-A2CC919D292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25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2959" y="1976582"/>
            <a:ext cx="7795491" cy="2413185"/>
          </a:xfrm>
        </p:spPr>
        <p:txBody>
          <a:bodyPr>
            <a:normAutofit/>
          </a:bodyPr>
          <a:lstStyle/>
          <a:p>
            <a:pPr algn="ctr"/>
            <a:r>
              <a:rPr lang="ru-RU" sz="6000" dirty="0"/>
              <a:t>Модель планирования бюджетных расходов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3780" y="4547984"/>
            <a:ext cx="7390015" cy="1143000"/>
          </a:xfrm>
        </p:spPr>
        <p:txBody>
          <a:bodyPr/>
          <a:lstStyle/>
          <a:p>
            <a:pPr algn="r"/>
            <a:r>
              <a:rPr lang="ru-RU" dirty="0" smtClean="0"/>
              <a:t>Польникова А. </a:t>
            </a:r>
          </a:p>
          <a:p>
            <a:pPr algn="r"/>
            <a:endParaRPr lang="ru-RU" dirty="0"/>
          </a:p>
        </p:txBody>
      </p:sp>
      <p:pic>
        <p:nvPicPr>
          <p:cNvPr id="1026" name="Picture 2" descr="http://my.plast.org.ua/evyshkil/files/2012/03/terez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48" y="1524000"/>
            <a:ext cx="3271246" cy="37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8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dirty="0"/>
              <a:t>Совершенствование процесса управления государственным бюджетом – это одно из главных направлений исследований по повышению эффективности функционирования государства, как объекта хозяйственной деятельности. Проблемы управления бюджетом обусловлены, прежде всего, наличием глубоких территориальных диспропорций, увеличением разрыва между ростом прав и задач на региональных уровнях в социально-экономической сфере и финансовых возможностях их реализации. Особенно остро проявляется данная проблема для так называемых "депрессивных регионов", для которых характерен дефицит бюджета. В целом в Украине около 85% регионов имеют постоянный дефицит бюджета.</a:t>
            </a:r>
          </a:p>
          <a:p>
            <a:r>
              <a:rPr lang="ru-RU" sz="2400" dirty="0"/>
              <a:t>Таким образом, возникает проблема управления бюджетом в условиях дефицита, которая состоит в поиске способов рационального выполнения дефицитного бюджета.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391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Цель, задачи, объект, предмет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Цель </a:t>
            </a:r>
            <a:r>
              <a:rPr lang="ru-RU" dirty="0" smtClean="0"/>
              <a:t>– </a:t>
            </a:r>
            <a:r>
              <a:rPr lang="ru-RU" dirty="0" smtClean="0"/>
              <a:t>разработка модели </a:t>
            </a:r>
            <a:r>
              <a:rPr lang="ru-RU" dirty="0"/>
              <a:t>краткосрочного прогнозирования расходной части бюджета.</a:t>
            </a:r>
            <a:endParaRPr lang="ru-RU" dirty="0"/>
          </a:p>
          <a:p>
            <a:r>
              <a:rPr lang="ru-RU" dirty="0" smtClean="0"/>
              <a:t>Для </a:t>
            </a:r>
            <a:r>
              <a:rPr lang="ru-RU" dirty="0"/>
              <a:t>обеспечения поставленной цели необходимо решение следующих </a:t>
            </a:r>
            <a:r>
              <a:rPr lang="ru-RU" b="1" dirty="0"/>
              <a:t>задач</a:t>
            </a:r>
            <a:r>
              <a:rPr lang="ru-RU" dirty="0"/>
              <a:t>:</a:t>
            </a:r>
          </a:p>
          <a:p>
            <a:r>
              <a:rPr lang="ru-RU" dirty="0"/>
              <a:t>− изучение основных понятий и определений, связанных с бюджетной системой Украины;</a:t>
            </a:r>
          </a:p>
          <a:p>
            <a:r>
              <a:rPr lang="ru-RU" dirty="0"/>
              <a:t>− исследование теоретических аспектов управления бюджетом государства;</a:t>
            </a:r>
          </a:p>
          <a:p>
            <a:r>
              <a:rPr lang="ru-RU" dirty="0"/>
              <a:t>− исследование государственного бюджета, как объекта программно-целевого управления;</a:t>
            </a:r>
          </a:p>
          <a:p>
            <a:r>
              <a:rPr lang="ru-RU" dirty="0"/>
              <a:t>− исследование существующих моделей планирования и прогнозирования бюджетных расходов;</a:t>
            </a:r>
          </a:p>
          <a:p>
            <a:r>
              <a:rPr lang="ru-RU" dirty="0"/>
              <a:t>− разработка модели бюджета, пригодной для дальнейшего применения.</a:t>
            </a:r>
          </a:p>
          <a:p>
            <a:r>
              <a:rPr lang="ru-RU" b="1" dirty="0"/>
              <a:t>Объект</a:t>
            </a:r>
            <a:r>
              <a:rPr lang="ru-RU" dirty="0"/>
              <a:t> исследования – процесс управления бюджетом Украины.</a:t>
            </a:r>
          </a:p>
          <a:p>
            <a:r>
              <a:rPr lang="ru-RU" b="1" dirty="0"/>
              <a:t>Предмет </a:t>
            </a:r>
            <a:r>
              <a:rPr lang="ru-RU" dirty="0"/>
              <a:t>исследования – модели бюджетного планирования и прогнозирования.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83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Бюджетная система Украины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5229629" cy="4023360"/>
          </a:xfrm>
        </p:spPr>
        <p:txBody>
          <a:bodyPr>
            <a:normAutofit/>
          </a:bodyPr>
          <a:lstStyle/>
          <a:p>
            <a:r>
              <a:rPr lang="ru-RU" dirty="0"/>
              <a:t>Бюджетная система Украины – это важнейшее звено финансовой системы страны, он является основой финансовых средств государства.</a:t>
            </a:r>
          </a:p>
          <a:p>
            <a:r>
              <a:rPr lang="ru-RU" dirty="0"/>
              <a:t>Составляющими бюджетной системы есть ее структура, принципы построения и организация функционирования. </a:t>
            </a:r>
          </a:p>
        </p:txBody>
      </p:sp>
      <p:pic>
        <p:nvPicPr>
          <p:cNvPr id="2050" name="Picture 2" descr="http://nf.dp.ua/wp-content/uploads/2015/05/budzh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866" y="2149841"/>
            <a:ext cx="3415145" cy="341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12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Бюджетная система Украины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/>
            <a:endParaRPr lang="ru-RU" dirty="0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2466110" y="2106381"/>
            <a:ext cx="6536892" cy="3115945"/>
            <a:chOff x="1284" y="6675"/>
            <a:chExt cx="9825" cy="4907"/>
          </a:xfrm>
        </p:grpSpPr>
        <p:grpSp>
          <p:nvGrpSpPr>
            <p:cNvPr id="5" name="Group 60"/>
            <p:cNvGrpSpPr>
              <a:grpSpLocks/>
            </p:cNvGrpSpPr>
            <p:nvPr/>
          </p:nvGrpSpPr>
          <p:grpSpPr bwMode="auto">
            <a:xfrm>
              <a:off x="2181" y="6675"/>
              <a:ext cx="8928" cy="4907"/>
              <a:chOff x="2181" y="10834"/>
              <a:chExt cx="8928" cy="4084"/>
            </a:xfrm>
          </p:grpSpPr>
          <p:sp>
            <p:nvSpPr>
              <p:cNvPr id="9" name="Rectangle 61"/>
              <p:cNvSpPr>
                <a:spLocks noChangeArrowheads="1"/>
              </p:cNvSpPr>
              <p:nvPr/>
            </p:nvSpPr>
            <p:spPr bwMode="auto">
              <a:xfrm>
                <a:off x="4053" y="10834"/>
                <a:ext cx="4464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just">
                  <a:lnSpc>
                    <a:spcPct val="130000"/>
                  </a:lnSpc>
                  <a:spcAft>
                    <a:spcPts val="800"/>
                  </a:spcAft>
                </a:pPr>
                <a:r>
                  <a:rPr lang="ru-RU" sz="1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БЮДЖЕТ УКРАИНЫ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Rectangle 62"/>
              <p:cNvSpPr>
                <a:spLocks noChangeArrowheads="1"/>
              </p:cNvSpPr>
              <p:nvPr/>
            </p:nvSpPr>
            <p:spPr bwMode="auto">
              <a:xfrm>
                <a:off x="2181" y="11698"/>
                <a:ext cx="3744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30000"/>
                  </a:lnSpc>
                  <a:spcAft>
                    <a:spcPts val="800"/>
                  </a:spcAft>
                </a:pPr>
                <a:r>
                  <a:rPr lang="ru-RU" sz="1300" b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Государственный бюджет Украины</a:t>
                </a:r>
                <a:endParaRPr lang="ru-RU" sz="14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Rectangle 63"/>
              <p:cNvSpPr>
                <a:spLocks noChangeArrowheads="1"/>
              </p:cNvSpPr>
              <p:nvPr/>
            </p:nvSpPr>
            <p:spPr bwMode="auto">
              <a:xfrm>
                <a:off x="6645" y="11698"/>
                <a:ext cx="3744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30000"/>
                  </a:lnSpc>
                  <a:spcAft>
                    <a:spcPts val="800"/>
                  </a:spcAft>
                </a:pPr>
                <a:r>
                  <a:rPr lang="ru-RU" sz="13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Местные бюджеты</a:t>
                </a:r>
                <a:endPara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Rectangle 64"/>
              <p:cNvSpPr>
                <a:spLocks noChangeArrowheads="1"/>
              </p:cNvSpPr>
              <p:nvPr/>
            </p:nvSpPr>
            <p:spPr bwMode="auto">
              <a:xfrm>
                <a:off x="3213" y="12562"/>
                <a:ext cx="2448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75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РеспублИканскиЙ бюджет автономноЙ республИки КрЫм</a:t>
                </a:r>
                <a:endParaRPr lang="ru-RU" sz="1200" b="1" i="1" cap="all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" name="Rectangle 65"/>
              <p:cNvSpPr>
                <a:spLocks noChangeArrowheads="1"/>
              </p:cNvSpPr>
              <p:nvPr/>
            </p:nvSpPr>
            <p:spPr bwMode="auto">
              <a:xfrm>
                <a:off x="5901" y="12562"/>
                <a:ext cx="204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 b="1" i="1" cap="all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ОбласТНЫЕ</a:t>
                </a:r>
                <a:r>
                  <a:rPr lang="ru-RU" sz="1000" b="1" i="1" cap="all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ru-RU" sz="1000" b="1" i="1" cap="all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бюджетЫ</a:t>
                </a:r>
                <a:endParaRPr lang="ru-RU" sz="1200" b="1" i="1" cap="al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" name="Rectangle 66"/>
              <p:cNvSpPr>
                <a:spLocks noChangeArrowheads="1"/>
              </p:cNvSpPr>
              <p:nvPr/>
            </p:nvSpPr>
            <p:spPr bwMode="auto">
              <a:xfrm>
                <a:off x="8061" y="12562"/>
                <a:ext cx="288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7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ГОРОДСКИЕ бюджетЫ ГОРОДОВ ГОСУДАРСТВЕННОГО ПОДЧИНЕНИЯ (г. Киев и </a:t>
                </a:r>
                <a:r>
                  <a:rPr lang="ru-RU" sz="8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г. Севастополь)</a:t>
                </a:r>
                <a:endParaRPr lang="ru-RU" sz="1200" b="1" i="1" cap="all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5" name="Rectangle 67"/>
              <p:cNvSpPr>
                <a:spLocks noChangeArrowheads="1"/>
              </p:cNvSpPr>
              <p:nvPr/>
            </p:nvSpPr>
            <p:spPr bwMode="auto">
              <a:xfrm>
                <a:off x="3189" y="13380"/>
                <a:ext cx="2448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2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РайонНЫЕ бюджеты</a:t>
                </a:r>
              </a:p>
            </p:txBody>
          </p:sp>
          <p:sp>
            <p:nvSpPr>
              <p:cNvPr id="16" name="Rectangle 68"/>
              <p:cNvSpPr>
                <a:spLocks noChangeArrowheads="1"/>
              </p:cNvSpPr>
              <p:nvPr/>
            </p:nvSpPr>
            <p:spPr bwMode="auto">
              <a:xfrm>
                <a:off x="5781" y="13380"/>
                <a:ext cx="2448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8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Городские бюджеты городов областного значения с районным делением</a:t>
                </a:r>
                <a:endParaRPr lang="ru-RU" sz="1200" b="1" i="1" cap="all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7" name="Rectangle 69"/>
              <p:cNvSpPr>
                <a:spLocks noChangeArrowheads="1"/>
              </p:cNvSpPr>
              <p:nvPr/>
            </p:nvSpPr>
            <p:spPr bwMode="auto">
              <a:xfrm>
                <a:off x="8373" y="13380"/>
                <a:ext cx="2448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8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Городские бюджеты городов областного значения без районного деления</a:t>
                </a:r>
                <a:endParaRPr lang="ru-RU" sz="1200" b="1" i="1" cap="all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30000"/>
                  </a:lnSpc>
                  <a:spcAft>
                    <a:spcPts val="800"/>
                  </a:spcAft>
                </a:pPr>
                <a:r>
                  <a:rPr lang="ru-RU" sz="140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18" name="Rectangle 70"/>
              <p:cNvSpPr>
                <a:spLocks noChangeArrowheads="1"/>
              </p:cNvSpPr>
              <p:nvPr/>
            </p:nvSpPr>
            <p:spPr bwMode="auto">
              <a:xfrm>
                <a:off x="3045" y="14198"/>
                <a:ext cx="1826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ru-RU" sz="800" b="1" i="1" cap="all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Бюджеты городов районного значения</a:t>
                </a:r>
                <a:endParaRPr lang="ru-RU" sz="1200" b="1" i="1" cap="al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9" name="Rectangle 71"/>
              <p:cNvSpPr>
                <a:spLocks noChangeArrowheads="1"/>
              </p:cNvSpPr>
              <p:nvPr/>
            </p:nvSpPr>
            <p:spPr bwMode="auto">
              <a:xfrm>
                <a:off x="5061" y="14198"/>
                <a:ext cx="1826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 b="1" i="1" cap="all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Бюджеты поселков</a:t>
                </a:r>
                <a:endParaRPr lang="ru-RU" sz="1200" b="1" i="1" cap="al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0" name="Rectangle 72"/>
              <p:cNvSpPr>
                <a:spLocks noChangeArrowheads="1"/>
              </p:cNvSpPr>
              <p:nvPr/>
            </p:nvSpPr>
            <p:spPr bwMode="auto">
              <a:xfrm>
                <a:off x="7077" y="14198"/>
                <a:ext cx="1826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000" b="1" i="1" cap="all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Бюджеты сел</a:t>
                </a:r>
                <a:endParaRPr lang="ru-RU" sz="1200" b="1" i="1" cap="all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21" name="Rectangle 73"/>
              <p:cNvSpPr>
                <a:spLocks noChangeArrowheads="1"/>
              </p:cNvSpPr>
              <p:nvPr/>
            </p:nvSpPr>
            <p:spPr bwMode="auto">
              <a:xfrm>
                <a:off x="9093" y="14198"/>
                <a:ext cx="1826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800" b="1" i="1" cap="all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Бюджеты районов в городах</a:t>
                </a:r>
                <a:endParaRPr lang="ru-RU" sz="1200" b="1" i="1" cap="all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cxnSp>
            <p:nvCxnSpPr>
              <p:cNvPr id="22" name="Line 74"/>
              <p:cNvCxnSpPr>
                <a:cxnSpLocks noChangeShapeType="1"/>
              </p:cNvCxnSpPr>
              <p:nvPr/>
            </p:nvCxnSpPr>
            <p:spPr bwMode="auto">
              <a:xfrm>
                <a:off x="4053" y="1155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" name="Line 75"/>
              <p:cNvCxnSpPr>
                <a:cxnSpLocks noChangeShapeType="1"/>
              </p:cNvCxnSpPr>
              <p:nvPr/>
            </p:nvCxnSpPr>
            <p:spPr bwMode="auto">
              <a:xfrm>
                <a:off x="8517" y="1155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4" name="Line 76"/>
              <p:cNvCxnSpPr>
                <a:cxnSpLocks noChangeShapeType="1"/>
              </p:cNvCxnSpPr>
              <p:nvPr/>
            </p:nvCxnSpPr>
            <p:spPr bwMode="auto">
              <a:xfrm>
                <a:off x="10389" y="11986"/>
                <a:ext cx="7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5" name="Line 77"/>
              <p:cNvCxnSpPr>
                <a:cxnSpLocks noChangeShapeType="1"/>
              </p:cNvCxnSpPr>
              <p:nvPr/>
            </p:nvCxnSpPr>
            <p:spPr bwMode="auto">
              <a:xfrm>
                <a:off x="11109" y="11986"/>
                <a:ext cx="0" cy="259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" name="Line 78"/>
              <p:cNvCxnSpPr>
                <a:cxnSpLocks noChangeShapeType="1"/>
              </p:cNvCxnSpPr>
              <p:nvPr/>
            </p:nvCxnSpPr>
            <p:spPr bwMode="auto">
              <a:xfrm>
                <a:off x="10821" y="13766"/>
                <a:ext cx="28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7" name="Line 79"/>
              <p:cNvCxnSpPr>
                <a:cxnSpLocks noChangeShapeType="1"/>
              </p:cNvCxnSpPr>
              <p:nvPr/>
            </p:nvCxnSpPr>
            <p:spPr bwMode="auto">
              <a:xfrm flipH="1">
                <a:off x="10965" y="14634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80"/>
              <p:cNvCxnSpPr>
                <a:cxnSpLocks noChangeShapeType="1"/>
              </p:cNvCxnSpPr>
              <p:nvPr/>
            </p:nvCxnSpPr>
            <p:spPr bwMode="auto">
              <a:xfrm>
                <a:off x="5661" y="12968"/>
                <a:ext cx="24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Line 81"/>
              <p:cNvCxnSpPr>
                <a:cxnSpLocks noChangeShapeType="1"/>
              </p:cNvCxnSpPr>
              <p:nvPr/>
            </p:nvCxnSpPr>
            <p:spPr bwMode="auto">
              <a:xfrm>
                <a:off x="7917" y="12948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Line 82"/>
              <p:cNvCxnSpPr>
                <a:cxnSpLocks noChangeShapeType="1"/>
              </p:cNvCxnSpPr>
              <p:nvPr/>
            </p:nvCxnSpPr>
            <p:spPr bwMode="auto">
              <a:xfrm>
                <a:off x="5637" y="13622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Line 83"/>
              <p:cNvCxnSpPr>
                <a:cxnSpLocks noChangeShapeType="1"/>
              </p:cNvCxnSpPr>
              <p:nvPr/>
            </p:nvCxnSpPr>
            <p:spPr bwMode="auto">
              <a:xfrm>
                <a:off x="8229" y="13622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Line 84"/>
              <p:cNvCxnSpPr>
                <a:cxnSpLocks noChangeShapeType="1"/>
              </p:cNvCxnSpPr>
              <p:nvPr/>
            </p:nvCxnSpPr>
            <p:spPr bwMode="auto">
              <a:xfrm>
                <a:off x="4917" y="14584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Line 85"/>
              <p:cNvCxnSpPr>
                <a:cxnSpLocks noChangeShapeType="1"/>
              </p:cNvCxnSpPr>
              <p:nvPr/>
            </p:nvCxnSpPr>
            <p:spPr bwMode="auto">
              <a:xfrm>
                <a:off x="6933" y="14584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4" name="Line 86"/>
              <p:cNvCxnSpPr>
                <a:cxnSpLocks noChangeShapeType="1"/>
              </p:cNvCxnSpPr>
              <p:nvPr/>
            </p:nvCxnSpPr>
            <p:spPr bwMode="auto">
              <a:xfrm>
                <a:off x="8949" y="14584"/>
                <a:ext cx="144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5" name="Line 87"/>
              <p:cNvCxnSpPr>
                <a:cxnSpLocks noChangeShapeType="1"/>
              </p:cNvCxnSpPr>
              <p:nvPr/>
            </p:nvCxnSpPr>
            <p:spPr bwMode="auto">
              <a:xfrm>
                <a:off x="10941" y="12968"/>
                <a:ext cx="1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" name="Text Box 88"/>
            <p:cNvSpPr txBox="1">
              <a:spLocks noChangeArrowheads="1"/>
            </p:cNvSpPr>
            <p:nvPr/>
          </p:nvSpPr>
          <p:spPr bwMode="auto">
            <a:xfrm>
              <a:off x="1284" y="8912"/>
              <a:ext cx="1382" cy="38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bg1">
                  <a:lumMod val="100000"/>
                  <a:lumOff val="0"/>
                </a:schemeClr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uk-UA" sz="1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1-й </a:t>
              </a:r>
              <a:r>
                <a:rPr lang="ru-RU" sz="1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уровень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90"/>
            <p:cNvSpPr txBox="1">
              <a:spLocks noChangeArrowheads="1"/>
            </p:cNvSpPr>
            <p:nvPr/>
          </p:nvSpPr>
          <p:spPr bwMode="auto">
            <a:xfrm>
              <a:off x="1296" y="10912"/>
              <a:ext cx="1524" cy="44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just">
                <a:lnSpc>
                  <a:spcPct val="130000"/>
                </a:lnSpc>
                <a:spcAft>
                  <a:spcPts val="800"/>
                </a:spcAft>
              </a:pPr>
              <a:r>
                <a:rPr lang="ru-RU" sz="1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3-й уровень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89"/>
            <p:cNvSpPr txBox="1">
              <a:spLocks noChangeArrowheads="1"/>
            </p:cNvSpPr>
            <p:nvPr/>
          </p:nvSpPr>
          <p:spPr bwMode="auto">
            <a:xfrm>
              <a:off x="1284" y="9906"/>
              <a:ext cx="1584" cy="3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just">
                <a:lnSpc>
                  <a:spcPct val="130000"/>
                </a:lnSpc>
                <a:spcAft>
                  <a:spcPts val="800"/>
                </a:spcAft>
              </a:pPr>
              <a:r>
                <a:rPr lang="uk-UA" sz="1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2-й </a:t>
              </a:r>
              <a:r>
                <a:rPr lang="ru-RU" sz="1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уровень</a:t>
              </a:r>
              <a:endPara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338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Бюджет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6400" y="1845734"/>
            <a:ext cx="5669280" cy="4023360"/>
          </a:xfrm>
        </p:spPr>
        <p:txBody>
          <a:bodyPr>
            <a:normAutofit/>
          </a:bodyPr>
          <a:lstStyle/>
          <a:p>
            <a:r>
              <a:rPr lang="ru-RU" dirty="0"/>
              <a:t>Бюджет – это план формирования и использования финансовых ресурсов для обеспечения заданий и функций, которые осуществляются соответственно органами государственной власти, органами власти АРК и органами местного самоуправления в течение бюджетного </a:t>
            </a:r>
            <a:r>
              <a:rPr lang="ru-RU" dirty="0" smtClean="0"/>
              <a:t>периода.</a:t>
            </a:r>
          </a:p>
          <a:p>
            <a:r>
              <a:rPr lang="ru-RU" dirty="0"/>
              <a:t>Бюджет состоит из поступлений и расходов, формирующих бюджетные средства.</a:t>
            </a:r>
          </a:p>
          <a:p>
            <a:endParaRPr lang="ru-RU" dirty="0"/>
          </a:p>
        </p:txBody>
      </p:sp>
      <p:pic>
        <p:nvPicPr>
          <p:cNvPr id="3074" name="Picture 2" descr="http://kherson.net.ua/images/_news/_d81db3d78099ff4be28fcfb61d4037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403330"/>
            <a:ext cx="303847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81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Прогнозирование размера бюджетных расходов с помощью VAR-моделей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каждой сфере экономики встречаются явления, которые интересно и важно изучать в их развитии, т.к. Они изменяются во времени. С течением времени изменяются цены, экономические условия, режим протекания того или иного производственного процесса. Совокупность измерений подобного рода показателей в течение некоторого периода времени и представляет временной ряд</a:t>
            </a:r>
            <a:r>
              <a:rPr lang="ru-RU" dirty="0" smtClean="0"/>
              <a:t>.</a:t>
            </a:r>
          </a:p>
          <a:p>
            <a:r>
              <a:rPr lang="ru-RU" dirty="0"/>
              <a:t>Моделирование   экономических   процессов   с   помощью </a:t>
            </a:r>
            <a:r>
              <a:rPr lang="ru-RU" dirty="0" err="1"/>
              <a:t>Arima</a:t>
            </a:r>
            <a:r>
              <a:rPr lang="ru-RU" dirty="0"/>
              <a:t>-моделей позволяет обнаружить динамическую связь между текущими и лаговыми значениями исследуемого показателя. </a:t>
            </a:r>
            <a:r>
              <a:rPr lang="ru-RU" dirty="0" err="1"/>
              <a:t>Arima</a:t>
            </a:r>
            <a:r>
              <a:rPr lang="ru-RU" dirty="0"/>
              <a:t>-модели являются удобным инструментом короткого- и среднесрочного прогнозирования отдельных временных рядов</a:t>
            </a:r>
            <a:r>
              <a:rPr lang="ru-RU" dirty="0" smtClean="0"/>
              <a:t>.</a:t>
            </a:r>
          </a:p>
          <a:p>
            <a:r>
              <a:rPr lang="ru-RU" dirty="0"/>
              <a:t>VAR- модели являются расширением концепции </a:t>
            </a:r>
            <a:r>
              <a:rPr lang="ru-RU" dirty="0" err="1"/>
              <a:t>Arima</a:t>
            </a:r>
            <a:r>
              <a:rPr lang="ru-RU" dirty="0"/>
              <a:t>-моделирования отдельного временного ряда.</a:t>
            </a:r>
          </a:p>
        </p:txBody>
      </p:sp>
    </p:spTree>
    <p:extLst>
      <p:ext uri="{BB962C8B-B14F-4D97-AF65-F5344CB8AC3E}">
        <p14:creationId xmlns:p14="http://schemas.microsoft.com/office/powerpoint/2010/main" val="11257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Прогнозирование на основе VAR-моделей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Основной целью разработки VAR-моделей, как и в случае </a:t>
            </a:r>
            <a:r>
              <a:rPr lang="ru-RU" dirty="0" err="1" smtClean="0"/>
              <a:t>Arima</a:t>
            </a:r>
            <a:r>
              <a:rPr lang="ru-RU" dirty="0" smtClean="0"/>
              <a:t>-моделей, является их широкое использование для прогнозов. При этом на основе VAR- моделей мы можем получить одновременно прогнозы многих взаимоувязанных экономических показателей. Конечно, предвидение будущих значений временных рядов должно проводиться, как и в случае </a:t>
            </a:r>
            <a:r>
              <a:rPr lang="ru-RU" dirty="0" err="1" smtClean="0"/>
              <a:t>Arima</a:t>
            </a:r>
            <a:r>
              <a:rPr lang="ru-RU" dirty="0" smtClean="0"/>
              <a:t>-моделей, с минимально возможной ошибкой.</a:t>
            </a:r>
            <a:endParaRPr lang="ru-RU" b="1" i="1" dirty="0" smtClean="0"/>
          </a:p>
          <a:p>
            <a:r>
              <a:rPr lang="ru-RU" dirty="0" smtClean="0"/>
              <a:t>Прогнозирования на основе самой простой </a:t>
            </a:r>
            <a:r>
              <a:rPr lang="ru-RU" cap="all" dirty="0" smtClean="0"/>
              <a:t>VAR-</a:t>
            </a:r>
            <a:r>
              <a:rPr lang="ru-RU" dirty="0"/>
              <a:t>м</a:t>
            </a:r>
            <a:r>
              <a:rPr lang="ru-RU" dirty="0" smtClean="0"/>
              <a:t>одели демонстрирует чрезвычайную простоту получения прогнозов, когда вся необходимая для этого информация содержится лишь во временных рядах исследуемых переменных.</a:t>
            </a:r>
            <a:endParaRPr lang="ru-RU" b="1" i="1" dirty="0" smtClean="0"/>
          </a:p>
          <a:p>
            <a:r>
              <a:rPr lang="ru-RU" dirty="0" smtClean="0"/>
              <a:t>Современные </a:t>
            </a:r>
            <a:r>
              <a:rPr lang="ru-RU" dirty="0"/>
              <a:t>пакеты прикладных программ позволяют получить </a:t>
            </a:r>
            <a:r>
              <a:rPr lang="ru-RU" dirty="0" smtClean="0"/>
              <a:t>прогнозы </a:t>
            </a:r>
            <a:r>
              <a:rPr lang="ru-RU" dirty="0"/>
              <a:t>для VAR-моделей высших порядков с большим количеством исследуемых показателей. В отличие от </a:t>
            </a:r>
            <a:r>
              <a:rPr lang="ru-RU" dirty="0" err="1"/>
              <a:t>Arima</a:t>
            </a:r>
            <a:r>
              <a:rPr lang="ru-RU" dirty="0"/>
              <a:t>- VAR-модели позволяют проводить также экономический анализ результатов. Конечно, сами коэффициенты VAR-моделей трудно проинтерпретировать, но мы можем проинтерпретировать результаты функции импульсных отзывов и декомпозицию дисперсий </a:t>
            </a:r>
          </a:p>
        </p:txBody>
      </p:sp>
    </p:spTree>
    <p:extLst>
      <p:ext uri="{BB962C8B-B14F-4D97-AF65-F5344CB8AC3E}">
        <p14:creationId xmlns:p14="http://schemas.microsoft.com/office/powerpoint/2010/main" val="36399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Модель планирования бюджетных расходов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38909" y="1845734"/>
            <a:ext cx="10416771" cy="4023360"/>
          </a:xfrm>
        </p:spPr>
        <p:txBody>
          <a:bodyPr>
            <a:normAutofit/>
          </a:bodyPr>
          <a:lstStyle/>
          <a:p>
            <a:r>
              <a:rPr lang="ru-RU" dirty="0" smtClean="0"/>
              <a:t>Основой для построения модели являлись данные о расходах госбюджета и об объёме ВВП.</a:t>
            </a:r>
          </a:p>
          <a:p>
            <a:r>
              <a:rPr lang="ru-RU" dirty="0" smtClean="0"/>
              <a:t>Были проведены: тест </a:t>
            </a:r>
            <a:r>
              <a:rPr lang="ru-RU" dirty="0" err="1" smtClean="0"/>
              <a:t>Дикии-Фуллера</a:t>
            </a:r>
            <a:r>
              <a:rPr lang="ru-RU" dirty="0" smtClean="0"/>
              <a:t>, тест </a:t>
            </a:r>
            <a:r>
              <a:rPr lang="ru-RU" dirty="0" err="1" smtClean="0"/>
              <a:t>Грйнджера</a:t>
            </a:r>
            <a:r>
              <a:rPr lang="ru-RU" dirty="0" smtClean="0"/>
              <a:t>, исследовались критерии </a:t>
            </a:r>
            <a:r>
              <a:rPr lang="ru-RU" dirty="0" err="1" smtClean="0"/>
              <a:t>Аккайка</a:t>
            </a:r>
            <a:r>
              <a:rPr lang="ru-RU" dirty="0" smtClean="0"/>
              <a:t> и Шварца. Модель является стационарной, адекватной и пригодной для дальнейшего прогнозирования. </a:t>
            </a:r>
          </a:p>
          <a:p>
            <a:r>
              <a:rPr lang="ru-RU" dirty="0" smtClean="0"/>
              <a:t>В </a:t>
            </a:r>
            <a:r>
              <a:rPr lang="ru-RU" dirty="0"/>
              <a:t>результате </a:t>
            </a:r>
            <a:r>
              <a:rPr lang="ru-RU" dirty="0" smtClean="0"/>
              <a:t>работы было </a:t>
            </a:r>
            <a:r>
              <a:rPr lang="ru-RU" dirty="0"/>
              <a:t>получено следующее уравнение: </a:t>
            </a:r>
          </a:p>
          <a:p>
            <a:r>
              <a:rPr lang="en-US" dirty="0"/>
              <a:t>Y</a:t>
            </a:r>
            <a:r>
              <a:rPr lang="ru-RU" dirty="0"/>
              <a:t> =  - 0.18*</a:t>
            </a:r>
            <a:r>
              <a:rPr lang="en-US" dirty="0"/>
              <a:t>X</a:t>
            </a:r>
            <a:r>
              <a:rPr lang="ru-RU" baseline="-25000" dirty="0"/>
              <a:t>1</a:t>
            </a:r>
            <a:r>
              <a:rPr lang="ru-RU" dirty="0"/>
              <a:t> + 0.35* </a:t>
            </a:r>
            <a:r>
              <a:rPr lang="en-US" dirty="0"/>
              <a:t>X</a:t>
            </a:r>
            <a:r>
              <a:rPr lang="ru-RU" baseline="-25000" dirty="0"/>
              <a:t>2</a:t>
            </a:r>
            <a:r>
              <a:rPr lang="ru-RU" dirty="0"/>
              <a:t>- 5529.035					</a:t>
            </a:r>
          </a:p>
          <a:p>
            <a:r>
              <a:rPr lang="ru-RU" dirty="0" smtClean="0"/>
              <a:t>где   </a:t>
            </a:r>
            <a:r>
              <a:rPr lang="en-US" dirty="0"/>
              <a:t>X</a:t>
            </a:r>
            <a:r>
              <a:rPr lang="ru-RU" baseline="-25000" dirty="0"/>
              <a:t>1 </a:t>
            </a:r>
            <a:r>
              <a:rPr lang="ru-RU" dirty="0"/>
              <a:t>– количество расходов в текущем периоде,</a:t>
            </a:r>
          </a:p>
          <a:p>
            <a:r>
              <a:rPr lang="en-US" dirty="0"/>
              <a:t>X</a:t>
            </a:r>
            <a:r>
              <a:rPr lang="ru-RU" baseline="-25000" dirty="0"/>
              <a:t>2 </a:t>
            </a:r>
            <a:r>
              <a:rPr lang="ru-RU" dirty="0"/>
              <a:t>– объем ВВП в текущем периоде.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65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781" y="720436"/>
            <a:ext cx="11333019" cy="915324"/>
          </a:xfrm>
        </p:spPr>
        <p:txBody>
          <a:bodyPr>
            <a:normAutofit/>
          </a:bodyPr>
          <a:lstStyle/>
          <a:p>
            <a:r>
              <a:rPr lang="ru-RU" dirty="0" smtClean="0"/>
              <a:t>Прогноз, разработанный на основе модели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745" y="2413586"/>
            <a:ext cx="7925303" cy="3211647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9283048" y="3445164"/>
            <a:ext cx="0" cy="16810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475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Теоретические и расчетные значения бюджетных расходов и ВВП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3474414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796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45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54</TotalTime>
  <Words>676</Words>
  <Application>Microsoft Office PowerPoint</Application>
  <PresentationFormat>Широкоэкранный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Calibri</vt:lpstr>
      <vt:lpstr>Calibri Light</vt:lpstr>
      <vt:lpstr>Times New Roman</vt:lpstr>
      <vt:lpstr>Ретро</vt:lpstr>
      <vt:lpstr>Модель планирования бюджетных расходов</vt:lpstr>
      <vt:lpstr>Актуальность темы</vt:lpstr>
      <vt:lpstr>Цель, задачи, объект, предмет</vt:lpstr>
      <vt:lpstr>Бюджетная система Украины</vt:lpstr>
      <vt:lpstr>Бюджетная система Украины</vt:lpstr>
      <vt:lpstr>Бюджет</vt:lpstr>
      <vt:lpstr>Прогнозирование размера бюджетных расходов с помощью VAR-моделей</vt:lpstr>
      <vt:lpstr>Прогнозирование на основе VAR-моделей</vt:lpstr>
      <vt:lpstr>Модель планирования бюджетных расходов</vt:lpstr>
      <vt:lpstr>Прогноз, разработанный на основе модели</vt:lpstr>
      <vt:lpstr>Теоретические и расчетные значения бюджетных расходов и ВВП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планирования бюджетных расходов</dc:title>
  <dc:creator>usera</dc:creator>
  <cp:lastModifiedBy>usera</cp:lastModifiedBy>
  <cp:revision>8</cp:revision>
  <dcterms:created xsi:type="dcterms:W3CDTF">2015-12-23T06:09:27Z</dcterms:created>
  <dcterms:modified xsi:type="dcterms:W3CDTF">2016-03-12T06:58:07Z</dcterms:modified>
</cp:coreProperties>
</file>