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53FEBF10-9849-4504-8A6D-8CEEA4DD5E09}" type="datetimeFigureOut">
              <a:rPr lang="ru-RU" smtClean="0"/>
              <a:t>09.03.2016</a:t>
            </a:fld>
            <a:endParaRPr lang="ru-RU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47324B03-AD2D-4C5A-AA7B-3449CEF308E4}" type="slidenum">
              <a:rPr lang="ru-RU" smtClean="0"/>
              <a:t>‹#›</a:t>
            </a:fld>
            <a:endParaRPr lang="ru-RU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EBF10-9849-4504-8A6D-8CEEA4DD5E09}" type="datetimeFigureOut">
              <a:rPr lang="ru-RU" smtClean="0"/>
              <a:t>09.03.2016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24B03-AD2D-4C5A-AA7B-3449CEF308E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EBF10-9849-4504-8A6D-8CEEA4DD5E09}" type="datetimeFigureOut">
              <a:rPr lang="ru-RU" smtClean="0"/>
              <a:t>09.03.2016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24B03-AD2D-4C5A-AA7B-3449CEF308E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EBF10-9849-4504-8A6D-8CEEA4DD5E09}" type="datetimeFigureOut">
              <a:rPr lang="ru-RU" smtClean="0"/>
              <a:t>09.03.2016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24B03-AD2D-4C5A-AA7B-3449CEF308E4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EBF10-9849-4504-8A6D-8CEEA4DD5E09}" type="datetimeFigureOut">
              <a:rPr lang="ru-RU" smtClean="0"/>
              <a:t>09.03.2016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24B03-AD2D-4C5A-AA7B-3449CEF308E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EBF10-9849-4504-8A6D-8CEEA4DD5E09}" type="datetimeFigureOut">
              <a:rPr lang="ru-RU" smtClean="0"/>
              <a:t>09.03.2016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24B03-AD2D-4C5A-AA7B-3449CEF308E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EBF10-9849-4504-8A6D-8CEEA4DD5E09}" type="datetimeFigureOut">
              <a:rPr lang="ru-RU" smtClean="0"/>
              <a:t>09.03.2016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24B03-AD2D-4C5A-AA7B-3449CEF308E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EBF10-9849-4504-8A6D-8CEEA4DD5E09}" type="datetimeFigureOut">
              <a:rPr lang="ru-RU" smtClean="0"/>
              <a:t>09.03.2016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24B03-AD2D-4C5A-AA7B-3449CEF308E4}" type="slidenum">
              <a:rPr lang="ru-RU" smtClean="0"/>
              <a:t>‹#›</a:t>
            </a:fld>
            <a:endParaRPr lang="ru-RU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EBF10-9849-4504-8A6D-8CEEA4DD5E09}" type="datetimeFigureOut">
              <a:rPr lang="ru-RU" smtClean="0"/>
              <a:t>09.03.2016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24B03-AD2D-4C5A-AA7B-3449CEF308E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EBF10-9849-4504-8A6D-8CEEA4DD5E09}" type="datetimeFigureOut">
              <a:rPr lang="ru-RU" smtClean="0"/>
              <a:t>09.03.2016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24B03-AD2D-4C5A-AA7B-3449CEF308E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EBF10-9849-4504-8A6D-8CEEA4DD5E09}" type="datetimeFigureOut">
              <a:rPr lang="ru-RU" smtClean="0"/>
              <a:t>09.03.2016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24B03-AD2D-4C5A-AA7B-3449CEF308E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53FEBF10-9849-4504-8A6D-8CEEA4DD5E09}" type="datetimeFigureOut">
              <a:rPr lang="ru-RU" smtClean="0"/>
              <a:t>09.03.2016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47324B03-AD2D-4C5A-AA7B-3449CEF308E4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0" y="2060848"/>
            <a:ext cx="3672408" cy="2736304"/>
          </a:xfrm>
        </p:spPr>
        <p:txBody>
          <a:bodyPr>
            <a:noAutofit/>
          </a:bodyPr>
          <a:lstStyle/>
          <a:p>
            <a:pPr algn="ctr"/>
            <a:r>
              <a:rPr lang="ru-RU" sz="2700" b="1" dirty="0"/>
              <a:t>МЕТОДЫ И МОДЕЛИ ОЦЕНКИ НЕРАВНОМЕРНОСТИ РАСПРЕДЕЛЕНИЯ ЗАРАБОТНЫХ </a:t>
            </a:r>
            <a:r>
              <a:rPr lang="ru-RU" sz="2700" b="1" dirty="0" smtClean="0"/>
              <a:t>ПЛАТ</a:t>
            </a:r>
            <a:endParaRPr lang="ru-RU" sz="27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16016" y="4797152"/>
            <a:ext cx="3309803" cy="1260629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                                                                             </a:t>
            </a:r>
            <a:r>
              <a:rPr lang="ru-RU" b="1" i="1" dirty="0"/>
              <a:t>Водолага О. А.</a:t>
            </a:r>
          </a:p>
          <a:p>
            <a:r>
              <a:rPr lang="ru-RU" b="1" i="1" dirty="0"/>
              <a:t>студентка 4 курса</a:t>
            </a:r>
          </a:p>
          <a:p>
            <a:r>
              <a:rPr lang="ru-RU" b="1" i="1" dirty="0"/>
              <a:t>факультета Экономической информатики</a:t>
            </a:r>
          </a:p>
          <a:p>
            <a:r>
              <a:rPr lang="ru-RU" b="1" i="1" dirty="0"/>
              <a:t>ХНЭУ имени С. Кузнеца</a:t>
            </a:r>
          </a:p>
        </p:txBody>
      </p:sp>
    </p:spTree>
    <p:extLst>
      <p:ext uri="{BB962C8B-B14F-4D97-AF65-F5344CB8AC3E}">
        <p14:creationId xmlns:p14="http://schemas.microsoft.com/office/powerpoint/2010/main" val="30666793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1124744"/>
            <a:ext cx="6777317" cy="3508977"/>
          </a:xfrm>
        </p:spPr>
        <p:txBody>
          <a:bodyPr/>
          <a:lstStyle/>
          <a:p>
            <a:pPr marL="68580" indent="0">
              <a:buNone/>
            </a:pP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Заработная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плата – это вознаграждение за труд работника, признание обществом необходимости данного труда, приносящего социально-экономический эффект, который выражен в получении работодателем дохода.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3645024"/>
            <a:ext cx="4009628" cy="2673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6579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624" y="1268760"/>
            <a:ext cx="6705309" cy="4949137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Дифференциация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заработных плат – это различие в уровне оплаты, которое определяет общую социальную структуру населения, т.е. разделяет общество на условные группы. Такое неравенство может быть обусловлено множеством причин, таких как интеллектуальные и физические способности, уровень образования или профподготовки и т.д. </a:t>
            </a:r>
            <a:endParaRPr lang="en-US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68580" indent="0">
              <a:buNone/>
            </a:pP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Излишняя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дифференциация заработных плат вызывает нестабильность экономической и социальной системы в государстве, нерациональное использование ресурсов. </a:t>
            </a:r>
          </a:p>
          <a:p>
            <a:pPr marL="68580" indent="0">
              <a:buNone/>
            </a:pPr>
            <a:endParaRPr lang="ru-RU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6858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954116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1124744"/>
            <a:ext cx="6777317" cy="3508977"/>
          </a:xfrm>
        </p:spPr>
        <p:txBody>
          <a:bodyPr/>
          <a:lstStyle/>
          <a:p>
            <a:pPr marL="68580" indent="0">
              <a:buNone/>
            </a:pP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количественной оценки степени неравенства в распределении доходов чаще всего применяется такие метода как, кривая Лоренца, индекс Джини, индекс Робина Гуда, децильный коэффициент дифференциации заработных плат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3420923"/>
            <a:ext cx="3672408" cy="294720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4464472"/>
            <a:ext cx="3388392" cy="1903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2585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971600" y="1052736"/>
                <a:ext cx="6849209" cy="4779893"/>
              </a:xfrm>
            </p:spPr>
            <p:txBody>
              <a:bodyPr>
                <a:normAutofit/>
              </a:bodyPr>
              <a:lstStyle/>
              <a:p>
                <a:pPr marL="68580" indent="0">
                  <a:buNone/>
                </a:pPr>
                <a:r>
                  <a:rPr lang="en-US" dirty="0" smtClean="0">
                    <a:solidFill>
                      <a:schemeClr val="accent1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ru-RU" dirty="0" smtClean="0">
                    <a:solidFill>
                      <a:schemeClr val="accent1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rPr>
                  <a:t>Кривая Лоренца — это графическое изображение функции распределения заработных плат. Эта кривая позволяет судить о степени неравенства доходов в экономике по ее изгибу.</a:t>
                </a:r>
              </a:p>
              <a:p>
                <a:pPr marL="68580" indent="0">
                  <a:buNone/>
                </a:pPr>
                <a:r>
                  <a:rPr lang="en-US" dirty="0" smtClean="0">
                    <a:solidFill>
                      <a:schemeClr val="accent1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ru-RU" dirty="0" smtClean="0">
                    <a:solidFill>
                      <a:schemeClr val="accent1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rPr>
                  <a:t>Если </a:t>
                </a:r>
                <a:r>
                  <a:rPr lang="ru-RU" dirty="0">
                    <a:solidFill>
                      <a:schemeClr val="accent1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rPr>
                  <a:t>совокупная заработная плата будет распределена абсолютно равномерно, то кривая Лоренца будет совпадать с линией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i="1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ru-RU" i="1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45</m:t>
                        </m:r>
                      </m:e>
                      <m:sup>
                        <m:r>
                          <a:rPr lang="ru-RU" i="1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о</m:t>
                        </m:r>
                      </m:sup>
                    </m:sSup>
                  </m:oMath>
                </a14:m>
                <a:r>
                  <a:rPr lang="ru-RU" dirty="0">
                    <a:solidFill>
                      <a:schemeClr val="accent1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rPr>
                  <a:t>. В таком случае 10% населения получали 10%  от суммарной заработной платы, 30% населения  -  30% общей заработной платы и т.д.</a:t>
                </a:r>
              </a:p>
              <a:p>
                <a:pPr marL="68580" indent="0">
                  <a:buNone/>
                </a:pPr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971600" y="1052736"/>
                <a:ext cx="6849209" cy="4779893"/>
              </a:xfrm>
              <a:blipFill rotWithShape="1">
                <a:blip r:embed="rId2"/>
                <a:stretch>
                  <a:fillRect l="-356" t="-1020" r="-62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389817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1124744"/>
            <a:ext cx="6777317" cy="3508977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Однако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такая ситуация невозможна, так как невозможно достичь абсолютно одинакового уровня заработной платы для всего населения. В этом случае строится кривая, отображающая реальное распределение и изучается отклонение полученной кривой от абсолютного равенства и чем больше это отклонение, тем более неравномерно распределяются заработные платы.</a:t>
            </a:r>
          </a:p>
          <a:p>
            <a:pPr marL="6858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4293096"/>
            <a:ext cx="4176464" cy="213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2089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1052736"/>
            <a:ext cx="6777317" cy="3508977"/>
          </a:xfrm>
        </p:spPr>
        <p:txBody>
          <a:bodyPr/>
          <a:lstStyle/>
          <a:p>
            <a:pPr marL="68580" indent="0">
              <a:buNone/>
            </a:pP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Коэффициент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Джини показывает степень отклонения фактического объема распределения доходов населения от линии их равномерного распределения. Для равномерного распределения он равен "0", для абсолютного неравенства он равен "1".</a:t>
            </a:r>
          </a:p>
          <a:p>
            <a:pPr marL="6858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3587834"/>
            <a:ext cx="3240360" cy="2702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9479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908720"/>
            <a:ext cx="6849209" cy="4923909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Индекс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Робин Гуда (коэффициент преимущества), также известный как индекс Гувера - это ещё один показатель неравенства по доходам, имеющий связь с кривой Лоренца. Он равен той доле дохода общества, которую необходимо перераспределить для достижения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равенства.</a:t>
            </a:r>
            <a:endParaRPr lang="en-US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68580" indent="0">
              <a:buNone/>
            </a:pP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Иными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словами, он показывает ту сумму заработной платы, которую получил бы каждый житель страны, имеющий наиболее низкую заработную плату, если бы поровну разделить сумму заработной платы наиболее обеспеченного жителя. </a:t>
            </a:r>
          </a:p>
          <a:p>
            <a:pPr marL="6858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06416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764704"/>
            <a:ext cx="6777201" cy="5067925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Существует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еще один показатель для вычисления дифференциации заработных плат, который называется децильный коэффициент дифференциации. Для его расчета необходимо вычислить крайние (первый и девятый) децили. </a:t>
            </a:r>
          </a:p>
          <a:p>
            <a:pPr marL="68580" indent="0">
              <a:buNone/>
            </a:pP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Первый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дециль характеризует максимальную заработную плату 10% наименее состоятельного населения. Девятый дециль, расположенный в предпоследнем интервале, характеризует минимальную заработную плату 10% наиболее состоятельного населения. Разница между ними характеризует неравномерность распределения заработных плат.</a:t>
            </a:r>
          </a:p>
          <a:p>
            <a:pPr marL="6858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79442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0" y="2708920"/>
            <a:ext cx="3457371" cy="1728192"/>
          </a:xfrm>
        </p:spPr>
        <p:txBody>
          <a:bodyPr>
            <a:noAutofit/>
          </a:bodyPr>
          <a:lstStyle/>
          <a:p>
            <a:pPr algn="ctr"/>
            <a:r>
              <a:rPr lang="ru-RU" sz="4400" b="1" dirty="0" smtClean="0">
                <a:solidFill>
                  <a:schemeClr val="accent1">
                    <a:lumMod val="50000"/>
                  </a:schemeClr>
                </a:solidFill>
              </a:rPr>
              <a:t>Спасибо за внимание!</a:t>
            </a:r>
            <a:endParaRPr lang="ru-RU" sz="44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733238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68</TotalTime>
  <Words>14</Words>
  <Application>Microsoft Office PowerPoint</Application>
  <PresentationFormat>Экран (4:3)</PresentationFormat>
  <Paragraphs>18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Остин</vt:lpstr>
      <vt:lpstr>МЕТОДЫ И МОДЕЛИ ОЦЕНКИ НЕРАВНОМЕРНОСТИ РАСПРЕДЕЛЕНИЯ ЗАРАБОТНЫХ ПЛАТ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Naija</dc:creator>
  <cp:lastModifiedBy>Naija</cp:lastModifiedBy>
  <cp:revision>6</cp:revision>
  <dcterms:created xsi:type="dcterms:W3CDTF">2016-03-09T09:32:16Z</dcterms:created>
  <dcterms:modified xsi:type="dcterms:W3CDTF">2016-03-09T10:48:53Z</dcterms:modified>
</cp:coreProperties>
</file>