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0125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7267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1714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6084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85515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4990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2617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4643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5312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3432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1790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587CC2E-7800-4CF2-BBEE-0DC15F7E4A38}" type="datetimeFigureOut">
              <a:rPr lang="uk-UA" smtClean="0"/>
              <a:t>08.03.2016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0929D492-3F10-43C6-A6E5-50AF3000A3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429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Модель рейтинговой оценки ИТ-инфраструктуры предприятия </a:t>
            </a:r>
            <a:endParaRPr lang="uk-UA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8455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Объектом является ИТ-инфраструктура предприятия.</a:t>
            </a:r>
            <a:endParaRPr lang="uk-UA" sz="2800" dirty="0"/>
          </a:p>
          <a:p>
            <a:r>
              <a:rPr lang="ru-RU" sz="2800" dirty="0"/>
              <a:t>Предмет: процесс оценки состояния ИТ-инфраструктуры предприятия.</a:t>
            </a:r>
            <a:endParaRPr lang="uk-UA" sz="2800" dirty="0"/>
          </a:p>
          <a:p>
            <a:r>
              <a:rPr lang="ru-RU" sz="2800" dirty="0"/>
              <a:t>Целью работы заключается в формировании оценки ИТ-инфраструктуры предприятия.</a:t>
            </a:r>
            <a:endParaRPr lang="uk-UA" sz="2800" dirty="0"/>
          </a:p>
          <a:p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77215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Модели оценки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Модель </a:t>
            </a:r>
            <a:r>
              <a:rPr lang="en-US" sz="2800" dirty="0" smtClean="0"/>
              <a:t>ITIL</a:t>
            </a:r>
            <a:r>
              <a:rPr lang="ru-RU" sz="2800" dirty="0" smtClean="0"/>
              <a:t> (</a:t>
            </a:r>
            <a:r>
              <a:rPr lang="en-US" sz="2800" dirty="0"/>
              <a:t>Information Technology Infrastructure </a:t>
            </a:r>
            <a:r>
              <a:rPr lang="en-US" sz="2800" dirty="0" smtClean="0"/>
              <a:t>Library</a:t>
            </a:r>
            <a:r>
              <a:rPr lang="ru-RU" sz="2800" dirty="0" smtClean="0"/>
              <a:t>)</a:t>
            </a:r>
          </a:p>
          <a:p>
            <a:r>
              <a:rPr lang="ru-RU" sz="2800" dirty="0"/>
              <a:t>Модель </a:t>
            </a:r>
            <a:r>
              <a:rPr lang="en-US" sz="2800" dirty="0" err="1" smtClean="0"/>
              <a:t>CobiT</a:t>
            </a:r>
            <a:r>
              <a:rPr lang="ru-RU" sz="2800" dirty="0" smtClean="0"/>
              <a:t> </a:t>
            </a:r>
            <a:r>
              <a:rPr lang="ru-RU" sz="2800" dirty="0"/>
              <a:t>(</a:t>
            </a:r>
            <a:r>
              <a:rPr lang="en-US" sz="2800" dirty="0"/>
              <a:t>Control Objectives for Information and Related Technology</a:t>
            </a:r>
            <a:r>
              <a:rPr lang="ru-RU" sz="2800" dirty="0"/>
              <a:t>) </a:t>
            </a:r>
            <a:endParaRPr lang="ru-RU" sz="2800" dirty="0" smtClean="0"/>
          </a:p>
          <a:p>
            <a:r>
              <a:rPr lang="ru-RU" sz="2800" dirty="0"/>
              <a:t>Модель </a:t>
            </a:r>
            <a:r>
              <a:rPr lang="en-US" sz="2800" dirty="0"/>
              <a:t>MOF </a:t>
            </a:r>
            <a:r>
              <a:rPr lang="ru-RU" sz="2800" dirty="0"/>
              <a:t>(</a:t>
            </a:r>
            <a:r>
              <a:rPr lang="en-US" sz="2800" dirty="0"/>
              <a:t>Microsoft Operations </a:t>
            </a:r>
            <a:r>
              <a:rPr lang="fr-FR" sz="2800" dirty="0"/>
              <a:t>Framework) </a:t>
            </a:r>
            <a:endParaRPr lang="ru-RU" sz="2800" dirty="0" smtClean="0"/>
          </a:p>
          <a:p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488290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Факторы модели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74720" y="864108"/>
            <a:ext cx="8298180" cy="512064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800" dirty="0"/>
              <a:t>Степень управления производительностью процессов и стоимостью </a:t>
            </a:r>
            <a:r>
              <a:rPr lang="ru-RU" sz="2800" dirty="0" smtClean="0"/>
              <a:t>продукции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dirty="0" smtClean="0"/>
              <a:t>Уровень управления качеством, новшествами и риском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dirty="0" smtClean="0"/>
              <a:t>Соответствие </a:t>
            </a:r>
            <a:r>
              <a:rPr lang="ru-RU" sz="2800" dirty="0"/>
              <a:t>ИТ-инфраструктуры </a:t>
            </a:r>
            <a:r>
              <a:rPr lang="ru-RU" sz="2800" dirty="0" smtClean="0"/>
              <a:t>бизнес-процессам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800" dirty="0"/>
              <a:t>Соответствие законам, инструкциям, промышленным стандартам и договорным обязательствам.</a:t>
            </a:r>
            <a:endParaRPr lang="uk-UA" sz="2800" dirty="0"/>
          </a:p>
          <a:p>
            <a:pPr marL="457200" indent="-457200">
              <a:buFont typeface="+mj-lt"/>
              <a:buAutoNum type="arabicPeriod"/>
            </a:pPr>
            <a:r>
              <a:rPr lang="ru-RU" sz="2800" dirty="0"/>
              <a:t>Уровень планирования развития </a:t>
            </a:r>
            <a:r>
              <a:rPr lang="ru-RU" sz="2800" dirty="0" smtClean="0"/>
              <a:t>ИТ-инфраструктуры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dirty="0"/>
              <a:t>Степень удовлетворения </a:t>
            </a:r>
            <a:r>
              <a:rPr lang="ru-RU" sz="2800" dirty="0" smtClean="0"/>
              <a:t>пользователя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dirty="0"/>
              <a:t>Взаимодействия и коммуникаций между руководителями ИТ и руководством организации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747715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Факторы модели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74720" y="864108"/>
            <a:ext cx="8298180" cy="512064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ru-RU" sz="2800" dirty="0"/>
              <a:t>Дохода от инвестиций в </a:t>
            </a:r>
            <a:r>
              <a:rPr lang="ru-RU" sz="2800" dirty="0" smtClean="0"/>
              <a:t>ИТ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ru-RU" sz="2800" dirty="0"/>
              <a:t>Время на запуск в продажу нового продукта или </a:t>
            </a:r>
            <a:r>
              <a:rPr lang="ru-RU" sz="2800" dirty="0" smtClean="0"/>
              <a:t>услуги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ru-RU" sz="2800" dirty="0"/>
              <a:t>Поиск новых и удовлетворение существующих </a:t>
            </a:r>
            <a:r>
              <a:rPr lang="ru-RU" sz="2800" dirty="0" smtClean="0"/>
              <a:t>клиентов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ru-RU" sz="2800" dirty="0"/>
              <a:t>Производительности сотрудников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4065207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17" t="25086" r="8124" b="50684"/>
          <a:stretch/>
        </p:blipFill>
        <p:spPr bwMode="auto">
          <a:xfrm>
            <a:off x="252918" y="1123837"/>
            <a:ext cx="11582105" cy="42254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52870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Приведение оценок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ru-RU" sz="2800" dirty="0" smtClean="0"/>
                  <a:t>Качественным оценки: </a:t>
                </a:r>
                <a:r>
                  <a:rPr lang="ru-RU" sz="2800" dirty="0"/>
                  <a:t>высокий уровень – 0,9; выше среднего – 0,7; средний – 0,5; ниже среднего – 0,3; низкий уровень – </a:t>
                </a:r>
                <a:r>
                  <a:rPr lang="ru-RU" sz="2800" dirty="0" smtClean="0"/>
                  <a:t>0,1</a:t>
                </a:r>
              </a:p>
              <a:p>
                <a:r>
                  <a:rPr lang="ru-RU" sz="2800" dirty="0" smtClean="0"/>
                  <a:t>Количественные оценки нормализируются относительно средних показателей в отрасли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ru-RU" sz="28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sSub>
                            <m:sSubPr>
                              <m:ctrlPr>
                                <a:rPr lang="uk-UA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8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ru-RU" sz="2800" i="1">
                                  <a:latin typeface="Cambria Math" panose="02040503050406030204" pitchFamily="18" charset="0"/>
                                </a:rPr>
                                <m:t>н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uk-UA" sz="2800" dirty="0" smtClean="0"/>
              </a:p>
              <a:p>
                <a:r>
                  <a:rPr lang="ru-RU" sz="2800" dirty="0" smtClean="0"/>
                  <a:t>Уравнение модели: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8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ru-RU" sz="28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uk-UA" sz="28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ru-RU" sz="28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ru-RU" sz="28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ru-RU" sz="2800" i="1">
                              <a:latin typeface="Cambria Math" panose="02040503050406030204" pitchFamily="18" charset="0"/>
                            </a:rPr>
                            <m:t>11</m:t>
                          </m:r>
                        </m:sup>
                        <m:e>
                          <m:sSub>
                            <m:sSubPr>
                              <m:ctrlPr>
                                <a:rPr lang="uk-UA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8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ru-RU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800" i="1">
                              <a:latin typeface="Cambria Math" panose="02040503050406030204" pitchFamily="18" charset="0"/>
                            </a:rPr>
                            <m:t>∗</m:t>
                          </m:r>
                          <m:sSub>
                            <m:sSubPr>
                              <m:ctrlPr>
                                <a:rPr lang="uk-UA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800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ru-RU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333" r="-20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2151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918" y="1123837"/>
            <a:ext cx="3198941" cy="4601183"/>
          </a:xfrm>
        </p:spPr>
        <p:txBody>
          <a:bodyPr/>
          <a:lstStyle/>
          <a:p>
            <a:r>
              <a:rPr lang="ru-RU" dirty="0" smtClean="0"/>
              <a:t>Использование модели</a:t>
            </a:r>
            <a:endParaRPr lang="uk-UA" dirty="0"/>
          </a:p>
        </p:txBody>
      </p:sp>
      <p:pic>
        <p:nvPicPr>
          <p:cNvPr id="6" name="Объект 5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28" t="29551" r="13944" b="38830"/>
          <a:stretch/>
        </p:blipFill>
        <p:spPr bwMode="auto">
          <a:xfrm>
            <a:off x="4581367" y="882397"/>
            <a:ext cx="6109597" cy="48426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183304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3" t="29255" r="44346" b="33216"/>
          <a:stretch/>
        </p:blipFill>
        <p:spPr bwMode="auto">
          <a:xfrm>
            <a:off x="252919" y="1123837"/>
            <a:ext cx="11588561" cy="49556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16122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14988" y="1123837"/>
            <a:ext cx="7315200" cy="5120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/>
              <a:t>На данный момент сеть аптек «Аптека 911» имеет лучшую ИТ-инфраструктуру, чем сеть «Аптека низких цен». Преимущества лидера заключаются в том, что они проводят эффективные вложения в ИТ, и целенаправленностью и соответствие ИТ бизнес-процессам. Также следует отметить, что «Аптека низких цен» имеет ИТ-инфраструктуры по качеству выше среднего, для быстрого развития, им необходимо настроить ИТ-инфраструктуру под существующие бизнес-процессы, что может привести в последствии к быстрому росту и развитию.</a:t>
            </a:r>
            <a:endParaRPr lang="uk-UA" sz="2800" dirty="0"/>
          </a:p>
          <a:p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865685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uk-UA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0723907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а">
  <a:themeElements>
    <a:clrScheme name="Рама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Рама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Рама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TM03457475[[fn=Рамка]]</Template>
  <TotalTime>58</TotalTime>
  <Words>251</Words>
  <Application>Microsoft Office PowerPoint</Application>
  <PresentationFormat>Широкоэкранный</PresentationFormat>
  <Paragraphs>31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Cambria Math</vt:lpstr>
      <vt:lpstr>Corbel</vt:lpstr>
      <vt:lpstr>Wingdings 2</vt:lpstr>
      <vt:lpstr>Рама</vt:lpstr>
      <vt:lpstr>Модель рейтинговой оценки ИТ-инфраструктуры предприятия </vt:lpstr>
      <vt:lpstr>Презентация PowerPoint</vt:lpstr>
      <vt:lpstr>Модели оценки </vt:lpstr>
      <vt:lpstr>Факторы модели</vt:lpstr>
      <vt:lpstr>Факторы модели</vt:lpstr>
      <vt:lpstr>Презентация PowerPoint</vt:lpstr>
      <vt:lpstr>Приведение оценок</vt:lpstr>
      <vt:lpstr>Использование модели</vt:lpstr>
      <vt:lpstr>Презентация PowerPoint</vt:lpstr>
      <vt:lpstr>Вывод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рейтинговой оценки ИТ-инфраструктуры предприятия </dc:title>
  <dc:creator>Iban</dc:creator>
  <cp:lastModifiedBy>Ivan</cp:lastModifiedBy>
  <cp:revision>5</cp:revision>
  <dcterms:created xsi:type="dcterms:W3CDTF">2015-12-20T21:29:41Z</dcterms:created>
  <dcterms:modified xsi:type="dcterms:W3CDTF">2016-03-08T19:28:22Z</dcterms:modified>
</cp:coreProperties>
</file>