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61" r:id="rId4"/>
    <p:sldId id="260" r:id="rId5"/>
    <p:sldId id="262" r:id="rId6"/>
    <p:sldId id="263" r:id="rId7"/>
    <p:sldId id="264" r:id="rId8"/>
    <p:sldId id="265" r:id="rId9"/>
    <p:sldId id="266" r:id="rId10"/>
    <p:sldId id="267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9C9C"/>
    <a:srgbClr val="ED7D31"/>
    <a:srgbClr val="FFC000"/>
    <a:srgbClr val="A5A5A5"/>
    <a:srgbClr val="5B9BD5"/>
    <a:srgbClr val="7C7C7C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39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63FA99-A102-4492-8AFC-8772044CA27E}" type="datetimeFigureOut">
              <a:rPr lang="uk-UA" smtClean="0"/>
              <a:t>06.03.2016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BC1ED6-0117-4980-A450-1B3B5F7AE55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805186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54642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95997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55941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86487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74934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13456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19D28-28AE-4C76-BBD1-5E18DE36E3C0}" type="datetimeFigureOut">
              <a:rPr lang="uk-UA" smtClean="0"/>
              <a:t>06.03.2016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AE1C6-D051-4D00-A30A-7B551C94F37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79293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19D28-28AE-4C76-BBD1-5E18DE36E3C0}" type="datetimeFigureOut">
              <a:rPr lang="uk-UA" smtClean="0"/>
              <a:t>06.03.2016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AE1C6-D051-4D00-A30A-7B551C94F37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76429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19D28-28AE-4C76-BBD1-5E18DE36E3C0}" type="datetimeFigureOut">
              <a:rPr lang="uk-UA" smtClean="0"/>
              <a:t>06.03.2016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AE1C6-D051-4D00-A30A-7B551C94F37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05496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19D28-28AE-4C76-BBD1-5E18DE36E3C0}" type="datetimeFigureOut">
              <a:rPr lang="uk-UA" smtClean="0"/>
              <a:t>06.03.2016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AE1C6-D051-4D00-A30A-7B551C94F37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753450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19D28-28AE-4C76-BBD1-5E18DE36E3C0}" type="datetimeFigureOut">
              <a:rPr lang="uk-UA" smtClean="0"/>
              <a:t>06.03.2016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AE1C6-D051-4D00-A30A-7B551C94F37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88393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19D28-28AE-4C76-BBD1-5E18DE36E3C0}" type="datetimeFigureOut">
              <a:rPr lang="uk-UA" smtClean="0"/>
              <a:t>06.03.2016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AE1C6-D051-4D00-A30A-7B551C94F37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763215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19D28-28AE-4C76-BBD1-5E18DE36E3C0}" type="datetimeFigureOut">
              <a:rPr lang="uk-UA" smtClean="0"/>
              <a:t>06.03.2016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AE1C6-D051-4D00-A30A-7B551C94F37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29781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19D28-28AE-4C76-BBD1-5E18DE36E3C0}" type="datetimeFigureOut">
              <a:rPr lang="uk-UA" smtClean="0"/>
              <a:t>06.03.2016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AE1C6-D051-4D00-A30A-7B551C94F37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24065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19D28-28AE-4C76-BBD1-5E18DE36E3C0}" type="datetimeFigureOut">
              <a:rPr lang="uk-UA" smtClean="0"/>
              <a:t>06.03.2016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AE1C6-D051-4D00-A30A-7B551C94F37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61275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19D28-28AE-4C76-BBD1-5E18DE36E3C0}" type="datetimeFigureOut">
              <a:rPr lang="uk-UA" smtClean="0"/>
              <a:t>06.03.2016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AE1C6-D051-4D00-A30A-7B551C94F37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5878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19D28-28AE-4C76-BBD1-5E18DE36E3C0}" type="datetimeFigureOut">
              <a:rPr lang="uk-UA" smtClean="0"/>
              <a:t>06.03.2016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AE1C6-D051-4D00-A30A-7B551C94F37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872084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7"/>
          <p:cNvGrpSpPr/>
          <p:nvPr userDrawn="1"/>
        </p:nvGrpSpPr>
        <p:grpSpPr>
          <a:xfrm>
            <a:off x="0" y="6731802"/>
            <a:ext cx="12192000" cy="126199"/>
            <a:chOff x="0" y="2573904"/>
            <a:chExt cx="8767278" cy="44695"/>
          </a:xfrm>
        </p:grpSpPr>
        <p:grpSp>
          <p:nvGrpSpPr>
            <p:cNvPr id="4" name="Group 43"/>
            <p:cNvGrpSpPr/>
            <p:nvPr/>
          </p:nvGrpSpPr>
          <p:grpSpPr>
            <a:xfrm>
              <a:off x="0" y="2573904"/>
              <a:ext cx="3752335" cy="44695"/>
              <a:chOff x="0" y="2573904"/>
              <a:chExt cx="3752335" cy="44695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0" y="2573904"/>
                <a:ext cx="1262608" cy="44695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  <p:sp>
            <p:nvSpPr>
              <p:cNvPr id="19" name="Rectangle 18"/>
              <p:cNvSpPr/>
              <p:nvPr/>
            </p:nvSpPr>
            <p:spPr>
              <a:xfrm>
                <a:off x="1262608" y="2573904"/>
                <a:ext cx="1262608" cy="4469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  <p:sp>
            <p:nvSpPr>
              <p:cNvPr id="20" name="Rectangle 19"/>
              <p:cNvSpPr/>
              <p:nvPr/>
            </p:nvSpPr>
            <p:spPr>
              <a:xfrm>
                <a:off x="2489727" y="2573904"/>
                <a:ext cx="1262608" cy="44695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</p:grpSp>
        <p:grpSp>
          <p:nvGrpSpPr>
            <p:cNvPr id="5" name="Group 44"/>
            <p:cNvGrpSpPr/>
            <p:nvPr/>
          </p:nvGrpSpPr>
          <p:grpSpPr>
            <a:xfrm>
              <a:off x="3752335" y="2573904"/>
              <a:ext cx="5014943" cy="44695"/>
              <a:chOff x="0" y="2573904"/>
              <a:chExt cx="5014943" cy="44695"/>
            </a:xfrm>
          </p:grpSpPr>
          <p:sp>
            <p:nvSpPr>
              <p:cNvPr id="12" name="Rectangle 11"/>
              <p:cNvSpPr/>
              <p:nvPr/>
            </p:nvSpPr>
            <p:spPr>
              <a:xfrm>
                <a:off x="0" y="2573904"/>
                <a:ext cx="1262608" cy="44695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262608" y="2573904"/>
                <a:ext cx="1262608" cy="44695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2489727" y="2573904"/>
                <a:ext cx="1262608" cy="44695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  <p:sp>
            <p:nvSpPr>
              <p:cNvPr id="16" name="Rectangle 15"/>
              <p:cNvSpPr/>
              <p:nvPr/>
            </p:nvSpPr>
            <p:spPr>
              <a:xfrm>
                <a:off x="3752335" y="2573904"/>
                <a:ext cx="1262608" cy="44695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114639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in Title+ SubTitle+Numb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72965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l">
              <a:defRPr sz="3200" b="1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72965" y="825950"/>
            <a:ext cx="5486400" cy="267661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867" b="1" baseline="0">
                <a:solidFill>
                  <a:schemeClr val="bg1">
                    <a:lumMod val="75000"/>
                  </a:schemeClr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 smtClean="0"/>
              <a:t>SUBTEXT GOES HERE</a:t>
            </a:r>
          </a:p>
        </p:txBody>
      </p:sp>
      <p:grpSp>
        <p:nvGrpSpPr>
          <p:cNvPr id="3" name="Group 7"/>
          <p:cNvGrpSpPr/>
          <p:nvPr userDrawn="1"/>
        </p:nvGrpSpPr>
        <p:grpSpPr>
          <a:xfrm>
            <a:off x="0" y="6731802"/>
            <a:ext cx="12192000" cy="126199"/>
            <a:chOff x="0" y="2573904"/>
            <a:chExt cx="8767278" cy="44695"/>
          </a:xfrm>
        </p:grpSpPr>
        <p:grpSp>
          <p:nvGrpSpPr>
            <p:cNvPr id="4" name="Group 43"/>
            <p:cNvGrpSpPr/>
            <p:nvPr/>
          </p:nvGrpSpPr>
          <p:grpSpPr>
            <a:xfrm>
              <a:off x="0" y="2573904"/>
              <a:ext cx="3752335" cy="44695"/>
              <a:chOff x="0" y="2573904"/>
              <a:chExt cx="3752335" cy="44695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0" y="2573904"/>
                <a:ext cx="1262608" cy="44695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  <p:sp>
            <p:nvSpPr>
              <p:cNvPr id="19" name="Rectangle 18"/>
              <p:cNvSpPr/>
              <p:nvPr/>
            </p:nvSpPr>
            <p:spPr>
              <a:xfrm>
                <a:off x="1262608" y="2573904"/>
                <a:ext cx="1262608" cy="4469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  <p:sp>
            <p:nvSpPr>
              <p:cNvPr id="20" name="Rectangle 19"/>
              <p:cNvSpPr/>
              <p:nvPr/>
            </p:nvSpPr>
            <p:spPr>
              <a:xfrm>
                <a:off x="2489727" y="2573904"/>
                <a:ext cx="1262608" cy="44695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</p:grpSp>
        <p:grpSp>
          <p:nvGrpSpPr>
            <p:cNvPr id="5" name="Group 44"/>
            <p:cNvGrpSpPr/>
            <p:nvPr/>
          </p:nvGrpSpPr>
          <p:grpSpPr>
            <a:xfrm>
              <a:off x="3752335" y="2573904"/>
              <a:ext cx="5014943" cy="44695"/>
              <a:chOff x="0" y="2573904"/>
              <a:chExt cx="5014943" cy="44695"/>
            </a:xfrm>
          </p:grpSpPr>
          <p:sp>
            <p:nvSpPr>
              <p:cNvPr id="12" name="Rectangle 11"/>
              <p:cNvSpPr/>
              <p:nvPr/>
            </p:nvSpPr>
            <p:spPr>
              <a:xfrm>
                <a:off x="0" y="2573904"/>
                <a:ext cx="1262608" cy="44695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262608" y="2573904"/>
                <a:ext cx="1262608" cy="44695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2489727" y="2573904"/>
                <a:ext cx="1262608" cy="44695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  <p:sp>
            <p:nvSpPr>
              <p:cNvPr id="16" name="Rectangle 15"/>
              <p:cNvSpPr/>
              <p:nvPr/>
            </p:nvSpPr>
            <p:spPr>
              <a:xfrm>
                <a:off x="3752335" y="2573904"/>
                <a:ext cx="1262608" cy="44695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</p:grpSp>
      </p:grpSp>
      <p:sp>
        <p:nvSpPr>
          <p:cNvPr id="22" name="Flowchart: Off-page Connector 21"/>
          <p:cNvSpPr/>
          <p:nvPr userDrawn="1"/>
        </p:nvSpPr>
        <p:spPr>
          <a:xfrm rot="5400000">
            <a:off x="11731145" y="126200"/>
            <a:ext cx="384047" cy="537665"/>
          </a:xfrm>
          <a:prstGeom prst="flowChartOffpageConnector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23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703082" y="203009"/>
            <a:ext cx="508001" cy="366183"/>
          </a:xfrm>
          <a:prstGeom prst="rect">
            <a:avLst/>
          </a:prstGeom>
        </p:spPr>
        <p:txBody>
          <a:bodyPr anchor="ctr"/>
          <a:lstStyle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fld id="{C136B7D2-B98C-44FD-8D04-7EC62A56497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4961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872965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l">
              <a:defRPr sz="3200" b="1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72965" y="825950"/>
            <a:ext cx="5486400" cy="267661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867" b="1" baseline="0">
                <a:solidFill>
                  <a:schemeClr val="bg1">
                    <a:lumMod val="75000"/>
                  </a:schemeClr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 smtClean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362157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ooter+Numb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 userDrawn="1"/>
        </p:nvGrpSpPr>
        <p:grpSpPr>
          <a:xfrm>
            <a:off x="0" y="6731802"/>
            <a:ext cx="12192000" cy="126199"/>
            <a:chOff x="0" y="2573904"/>
            <a:chExt cx="8767278" cy="44695"/>
          </a:xfrm>
        </p:grpSpPr>
        <p:grpSp>
          <p:nvGrpSpPr>
            <p:cNvPr id="9" name="Group 43"/>
            <p:cNvGrpSpPr/>
            <p:nvPr/>
          </p:nvGrpSpPr>
          <p:grpSpPr>
            <a:xfrm>
              <a:off x="0" y="2573904"/>
              <a:ext cx="3752335" cy="44695"/>
              <a:chOff x="0" y="2573904"/>
              <a:chExt cx="3752335" cy="44695"/>
            </a:xfrm>
          </p:grpSpPr>
          <p:sp>
            <p:nvSpPr>
              <p:cNvPr id="15" name="Rectangle 14"/>
              <p:cNvSpPr/>
              <p:nvPr/>
            </p:nvSpPr>
            <p:spPr>
              <a:xfrm>
                <a:off x="0" y="2573904"/>
                <a:ext cx="1262608" cy="44695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  <p:sp>
            <p:nvSpPr>
              <p:cNvPr id="16" name="Rectangle 15"/>
              <p:cNvSpPr/>
              <p:nvPr/>
            </p:nvSpPr>
            <p:spPr>
              <a:xfrm>
                <a:off x="1262608" y="2573904"/>
                <a:ext cx="1262608" cy="4469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  <p:sp>
            <p:nvSpPr>
              <p:cNvPr id="17" name="Rectangle 16"/>
              <p:cNvSpPr/>
              <p:nvPr/>
            </p:nvSpPr>
            <p:spPr>
              <a:xfrm>
                <a:off x="2489727" y="2573904"/>
                <a:ext cx="1262608" cy="44695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</p:grpSp>
        <p:grpSp>
          <p:nvGrpSpPr>
            <p:cNvPr id="10" name="Group 44"/>
            <p:cNvGrpSpPr/>
            <p:nvPr/>
          </p:nvGrpSpPr>
          <p:grpSpPr>
            <a:xfrm>
              <a:off x="3752335" y="2573904"/>
              <a:ext cx="5014943" cy="44695"/>
              <a:chOff x="0" y="2573904"/>
              <a:chExt cx="5014943" cy="44695"/>
            </a:xfrm>
          </p:grpSpPr>
          <p:sp>
            <p:nvSpPr>
              <p:cNvPr id="11" name="Rectangle 10"/>
              <p:cNvSpPr/>
              <p:nvPr/>
            </p:nvSpPr>
            <p:spPr>
              <a:xfrm>
                <a:off x="0" y="2573904"/>
                <a:ext cx="1262608" cy="44695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262608" y="2573904"/>
                <a:ext cx="1262608" cy="44695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2489727" y="2573904"/>
                <a:ext cx="1262608" cy="44695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3752335" y="2573904"/>
                <a:ext cx="1262608" cy="44695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</p:grpSp>
      </p:grpSp>
      <p:sp>
        <p:nvSpPr>
          <p:cNvPr id="18" name="Flowchart: Off-page Connector 17"/>
          <p:cNvSpPr/>
          <p:nvPr userDrawn="1"/>
        </p:nvSpPr>
        <p:spPr>
          <a:xfrm rot="5400000">
            <a:off x="11731145" y="126200"/>
            <a:ext cx="384047" cy="537665"/>
          </a:xfrm>
          <a:prstGeom prst="flowChartOffpageConnector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19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703082" y="203009"/>
            <a:ext cx="508001" cy="366183"/>
          </a:xfrm>
          <a:prstGeom prst="rect">
            <a:avLst/>
          </a:prstGeom>
        </p:spPr>
        <p:txBody>
          <a:bodyPr anchor="ctr"/>
          <a:lstStyle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fld id="{C136B7D2-B98C-44FD-8D04-7EC62A56497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87303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B19D28-28AE-4C76-BBD1-5E18DE36E3C0}" type="datetimeFigureOut">
              <a:rPr lang="uk-UA" smtClean="0"/>
              <a:t>06.03.2016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7AE1C6-D051-4D00-A30A-7B551C94F37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76829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own Arrow Callout 8"/>
          <p:cNvSpPr/>
          <p:nvPr/>
        </p:nvSpPr>
        <p:spPr>
          <a:xfrm>
            <a:off x="2" y="2"/>
            <a:ext cx="12191999" cy="4288663"/>
          </a:xfrm>
          <a:prstGeom prst="downArrowCallout">
            <a:avLst>
              <a:gd name="adj1" fmla="val 20972"/>
              <a:gd name="adj2" fmla="val 10486"/>
              <a:gd name="adj3" fmla="val 7497"/>
              <a:gd name="adj4" fmla="val 92503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49" name="TextBox 48"/>
          <p:cNvSpPr txBox="1"/>
          <p:nvPr/>
        </p:nvSpPr>
        <p:spPr>
          <a:xfrm>
            <a:off x="1403798" y="4841408"/>
            <a:ext cx="91955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cap="all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МЕХАНІЗМ ЗАБЕЗПЕЧЕННЯ ЕКОНОМІЧНОЇ БЕЗПЕКИ ПРОМИСЛОВОГО ПІДПРИЄМСТВА</a:t>
            </a:r>
            <a:endParaRPr lang="en-US" sz="3600" b="1" dirty="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123113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val 24"/>
          <p:cNvSpPr/>
          <p:nvPr/>
        </p:nvSpPr>
        <p:spPr>
          <a:xfrm>
            <a:off x="4804783" y="3227655"/>
            <a:ext cx="2582437" cy="2582435"/>
          </a:xfrm>
          <a:prstGeom prst="ellipse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9189" y="302036"/>
            <a:ext cx="10267260" cy="900179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ru-RU" sz="3600" dirty="0" err="1"/>
              <a:t>Основн</a:t>
            </a:r>
            <a:r>
              <a:rPr lang="uk-UA" sz="3600" dirty="0" err="1"/>
              <a:t>ий</a:t>
            </a:r>
            <a:r>
              <a:rPr lang="uk-UA" sz="3600" dirty="0"/>
              <a:t> тягар підприємств в процесі становлення </a:t>
            </a:r>
            <a:br>
              <a:rPr lang="uk-UA" sz="3600" dirty="0"/>
            </a:br>
            <a:r>
              <a:rPr lang="uk-UA" sz="3600" dirty="0"/>
              <a:t>ринкових </a:t>
            </a:r>
            <a:r>
              <a:rPr lang="uk-UA" sz="3600" dirty="0" smtClean="0"/>
              <a:t>відносин:</a:t>
            </a:r>
            <a:endParaRPr lang="en-US" sz="3600" dirty="0"/>
          </a:p>
        </p:txBody>
      </p:sp>
      <p:sp>
        <p:nvSpPr>
          <p:cNvPr id="38" name="Slide Number Placeholder 37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C136B7D2-B98C-44FD-8D04-7EC62A56497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80" name="Teardrop 79"/>
          <p:cNvSpPr>
            <a:spLocks noChangeAspect="1"/>
          </p:cNvSpPr>
          <p:nvPr/>
        </p:nvSpPr>
        <p:spPr>
          <a:xfrm rot="8068996">
            <a:off x="5102836" y="1536045"/>
            <a:ext cx="1986328" cy="1986328"/>
          </a:xfrm>
          <a:prstGeom prst="teardrop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67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5102123" y="2378977"/>
            <a:ext cx="1974580" cy="67710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uk-UA" sz="2200" b="1" dirty="0" smtClean="0">
                <a:solidFill>
                  <a:schemeClr val="bg1"/>
                </a:solidFill>
              </a:rPr>
              <a:t>Недобросовісна</a:t>
            </a:r>
          </a:p>
          <a:p>
            <a:pPr algn="ctr"/>
            <a:r>
              <a:rPr lang="uk-UA" sz="2200" b="1" dirty="0" smtClean="0">
                <a:solidFill>
                  <a:schemeClr val="bg1"/>
                </a:solidFill>
              </a:rPr>
              <a:t>конкуренція</a:t>
            </a:r>
            <a:endParaRPr lang="en-US" sz="2200" b="1" dirty="0">
              <a:solidFill>
                <a:schemeClr val="bg1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5258431" y="4558428"/>
            <a:ext cx="1675139" cy="101566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uk-UA" sz="2200" b="1" dirty="0" smtClean="0">
                <a:solidFill>
                  <a:schemeClr val="bg1"/>
                </a:solidFill>
              </a:rPr>
              <a:t>Економічна</a:t>
            </a:r>
          </a:p>
          <a:p>
            <a:pPr algn="ctr"/>
            <a:r>
              <a:rPr lang="uk-UA" sz="2200" b="1" dirty="0">
                <a:solidFill>
                  <a:schemeClr val="bg1"/>
                </a:solidFill>
              </a:rPr>
              <a:t>б</a:t>
            </a:r>
            <a:r>
              <a:rPr lang="uk-UA" sz="2200" b="1" dirty="0" smtClean="0">
                <a:solidFill>
                  <a:schemeClr val="bg1"/>
                </a:solidFill>
              </a:rPr>
              <a:t>езпека</a:t>
            </a:r>
          </a:p>
          <a:p>
            <a:pPr algn="ctr"/>
            <a:r>
              <a:rPr lang="uk-UA" sz="2200" b="1" dirty="0" smtClean="0">
                <a:solidFill>
                  <a:schemeClr val="bg1"/>
                </a:solidFill>
              </a:rPr>
              <a:t>підприємства</a:t>
            </a:r>
            <a:endParaRPr lang="en-US" sz="2200" b="1" dirty="0">
              <a:solidFill>
                <a:schemeClr val="bg1"/>
              </a:solidFill>
            </a:endParaRPr>
          </a:p>
        </p:txBody>
      </p:sp>
      <p:sp>
        <p:nvSpPr>
          <p:cNvPr id="35" name="Arc 34"/>
          <p:cNvSpPr/>
          <p:nvPr/>
        </p:nvSpPr>
        <p:spPr>
          <a:xfrm rot="14322164">
            <a:off x="4812037" y="1389561"/>
            <a:ext cx="2181771" cy="2181771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33" name="Freeform 105"/>
          <p:cNvSpPr>
            <a:spLocks noEditPoints="1"/>
          </p:cNvSpPr>
          <p:nvPr/>
        </p:nvSpPr>
        <p:spPr bwMode="auto">
          <a:xfrm>
            <a:off x="5835622" y="1865763"/>
            <a:ext cx="520759" cy="513212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9" name="Teardrop 28"/>
          <p:cNvSpPr>
            <a:spLocks noChangeAspect="1"/>
          </p:cNvSpPr>
          <p:nvPr/>
        </p:nvSpPr>
        <p:spPr>
          <a:xfrm rot="7461556" flipH="1">
            <a:off x="2860977" y="3625984"/>
            <a:ext cx="1986328" cy="1986328"/>
          </a:xfrm>
          <a:prstGeom prst="teardrop">
            <a:avLst/>
          </a:prstGeom>
          <a:solidFill>
            <a:srgbClr val="2D9C9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67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2905564" y="4417618"/>
            <a:ext cx="1905971" cy="33855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uk-UA" sz="2200" b="1" dirty="0" smtClean="0">
                <a:solidFill>
                  <a:schemeClr val="bg1"/>
                </a:solidFill>
              </a:rPr>
              <a:t>Правові основи</a:t>
            </a:r>
            <a:endParaRPr lang="en-US" sz="2200" b="1" dirty="0">
              <a:solidFill>
                <a:schemeClr val="bg1"/>
              </a:solidFill>
            </a:endParaRPr>
          </a:p>
        </p:txBody>
      </p:sp>
      <p:sp>
        <p:nvSpPr>
          <p:cNvPr id="37" name="Freeform 137"/>
          <p:cNvSpPr>
            <a:spLocks noEditPoints="1"/>
          </p:cNvSpPr>
          <p:nvPr/>
        </p:nvSpPr>
        <p:spPr bwMode="auto">
          <a:xfrm>
            <a:off x="3588713" y="3861943"/>
            <a:ext cx="567455" cy="581073"/>
          </a:xfrm>
          <a:custGeom>
            <a:avLst/>
            <a:gdLst/>
            <a:ahLst/>
            <a:cxnLst>
              <a:cxn ang="0">
                <a:pos x="46" y="30"/>
              </a:cxn>
              <a:cxn ang="0">
                <a:pos x="39" y="36"/>
              </a:cxn>
              <a:cxn ang="0">
                <a:pos x="39" y="50"/>
              </a:cxn>
              <a:cxn ang="0">
                <a:pos x="38" y="50"/>
              </a:cxn>
              <a:cxn ang="0">
                <a:pos x="24" y="58"/>
              </a:cxn>
              <a:cxn ang="0">
                <a:pos x="24" y="59"/>
              </a:cxn>
              <a:cxn ang="0">
                <a:pos x="23" y="58"/>
              </a:cxn>
              <a:cxn ang="0">
                <a:pos x="21" y="56"/>
              </a:cxn>
              <a:cxn ang="0">
                <a:pos x="21" y="55"/>
              </a:cxn>
              <a:cxn ang="0">
                <a:pos x="24" y="45"/>
              </a:cxn>
              <a:cxn ang="0">
                <a:pos x="14" y="35"/>
              </a:cxn>
              <a:cxn ang="0">
                <a:pos x="4" y="38"/>
              </a:cxn>
              <a:cxn ang="0">
                <a:pos x="3" y="38"/>
              </a:cxn>
              <a:cxn ang="0">
                <a:pos x="3" y="38"/>
              </a:cxn>
              <a:cxn ang="0">
                <a:pos x="0" y="35"/>
              </a:cxn>
              <a:cxn ang="0">
                <a:pos x="0" y="34"/>
              </a:cxn>
              <a:cxn ang="0">
                <a:pos x="8" y="20"/>
              </a:cxn>
              <a:cxn ang="0">
                <a:pos x="9" y="20"/>
              </a:cxn>
              <a:cxn ang="0">
                <a:pos x="23" y="19"/>
              </a:cxn>
              <a:cxn ang="0">
                <a:pos x="29" y="12"/>
              </a:cxn>
              <a:cxn ang="0">
                <a:pos x="57" y="0"/>
              </a:cxn>
              <a:cxn ang="0">
                <a:pos x="58" y="1"/>
              </a:cxn>
              <a:cxn ang="0">
                <a:pos x="46" y="30"/>
              </a:cxn>
              <a:cxn ang="0">
                <a:pos x="47" y="8"/>
              </a:cxn>
              <a:cxn ang="0">
                <a:pos x="43" y="12"/>
              </a:cxn>
              <a:cxn ang="0">
                <a:pos x="47" y="15"/>
              </a:cxn>
              <a:cxn ang="0">
                <a:pos x="50" y="12"/>
              </a:cxn>
              <a:cxn ang="0">
                <a:pos x="47" y="8"/>
              </a:cxn>
            </a:cxnLst>
            <a:rect l="0" t="0" r="r" b="b"/>
            <a:pathLst>
              <a:path w="58" h="59">
                <a:moveTo>
                  <a:pt x="46" y="30"/>
                </a:moveTo>
                <a:cubicBezTo>
                  <a:pt x="44" y="32"/>
                  <a:pt x="42" y="34"/>
                  <a:pt x="39" y="36"/>
                </a:cubicBezTo>
                <a:cubicBezTo>
                  <a:pt x="39" y="50"/>
                  <a:pt x="39" y="50"/>
                  <a:pt x="39" y="50"/>
                </a:cubicBezTo>
                <a:cubicBezTo>
                  <a:pt x="39" y="50"/>
                  <a:pt x="39" y="50"/>
                  <a:pt x="38" y="50"/>
                </a:cubicBezTo>
                <a:cubicBezTo>
                  <a:pt x="24" y="58"/>
                  <a:pt x="24" y="58"/>
                  <a:pt x="24" y="58"/>
                </a:cubicBezTo>
                <a:cubicBezTo>
                  <a:pt x="24" y="59"/>
                  <a:pt x="24" y="59"/>
                  <a:pt x="24" y="59"/>
                </a:cubicBezTo>
                <a:cubicBezTo>
                  <a:pt x="24" y="59"/>
                  <a:pt x="23" y="58"/>
                  <a:pt x="23" y="58"/>
                </a:cubicBezTo>
                <a:cubicBezTo>
                  <a:pt x="21" y="56"/>
                  <a:pt x="21" y="56"/>
                  <a:pt x="21" y="56"/>
                </a:cubicBezTo>
                <a:cubicBezTo>
                  <a:pt x="21" y="56"/>
                  <a:pt x="20" y="55"/>
                  <a:pt x="21" y="55"/>
                </a:cubicBezTo>
                <a:cubicBezTo>
                  <a:pt x="24" y="45"/>
                  <a:pt x="24" y="45"/>
                  <a:pt x="24" y="45"/>
                </a:cubicBezTo>
                <a:cubicBezTo>
                  <a:pt x="14" y="35"/>
                  <a:pt x="14" y="35"/>
                  <a:pt x="14" y="35"/>
                </a:cubicBezTo>
                <a:cubicBezTo>
                  <a:pt x="4" y="38"/>
                  <a:pt x="4" y="38"/>
                  <a:pt x="4" y="38"/>
                </a:cubicBezTo>
                <a:cubicBezTo>
                  <a:pt x="4" y="38"/>
                  <a:pt x="3" y="38"/>
                  <a:pt x="3" y="38"/>
                </a:cubicBezTo>
                <a:cubicBezTo>
                  <a:pt x="3" y="38"/>
                  <a:pt x="3" y="38"/>
                  <a:pt x="3" y="38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5"/>
                  <a:pt x="0" y="34"/>
                  <a:pt x="0" y="34"/>
                </a:cubicBezTo>
                <a:cubicBezTo>
                  <a:pt x="8" y="20"/>
                  <a:pt x="8" y="20"/>
                  <a:pt x="8" y="20"/>
                </a:cubicBezTo>
                <a:cubicBezTo>
                  <a:pt x="8" y="20"/>
                  <a:pt x="9" y="20"/>
                  <a:pt x="9" y="20"/>
                </a:cubicBezTo>
                <a:cubicBezTo>
                  <a:pt x="23" y="19"/>
                  <a:pt x="23" y="19"/>
                  <a:pt x="23" y="19"/>
                </a:cubicBezTo>
                <a:cubicBezTo>
                  <a:pt x="25" y="17"/>
                  <a:pt x="27" y="14"/>
                  <a:pt x="29" y="12"/>
                </a:cubicBezTo>
                <a:cubicBezTo>
                  <a:pt x="38" y="3"/>
                  <a:pt x="45" y="0"/>
                  <a:pt x="57" y="0"/>
                </a:cubicBezTo>
                <a:cubicBezTo>
                  <a:pt x="58" y="0"/>
                  <a:pt x="58" y="1"/>
                  <a:pt x="58" y="1"/>
                </a:cubicBezTo>
                <a:cubicBezTo>
                  <a:pt x="58" y="13"/>
                  <a:pt x="55" y="21"/>
                  <a:pt x="46" y="30"/>
                </a:cubicBezTo>
                <a:close/>
                <a:moveTo>
                  <a:pt x="47" y="8"/>
                </a:moveTo>
                <a:cubicBezTo>
                  <a:pt x="45" y="8"/>
                  <a:pt x="43" y="10"/>
                  <a:pt x="43" y="12"/>
                </a:cubicBezTo>
                <a:cubicBezTo>
                  <a:pt x="43" y="14"/>
                  <a:pt x="45" y="15"/>
                  <a:pt x="47" y="15"/>
                </a:cubicBezTo>
                <a:cubicBezTo>
                  <a:pt x="49" y="15"/>
                  <a:pt x="50" y="14"/>
                  <a:pt x="50" y="12"/>
                </a:cubicBezTo>
                <a:cubicBezTo>
                  <a:pt x="50" y="10"/>
                  <a:pt x="49" y="8"/>
                  <a:pt x="47" y="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26" name="Teardrop 25"/>
          <p:cNvSpPr>
            <a:spLocks noChangeAspect="1"/>
          </p:cNvSpPr>
          <p:nvPr/>
        </p:nvSpPr>
        <p:spPr>
          <a:xfrm rot="13976589">
            <a:off x="7240040" y="3641975"/>
            <a:ext cx="1986328" cy="1986328"/>
          </a:xfrm>
          <a:prstGeom prst="teardrop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67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344790" y="4394799"/>
            <a:ext cx="1785745" cy="67710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uk-UA" sz="2200" b="1" dirty="0" smtClean="0">
                <a:solidFill>
                  <a:schemeClr val="bg1"/>
                </a:solidFill>
              </a:rPr>
              <a:t>Посилення </a:t>
            </a:r>
          </a:p>
          <a:p>
            <a:pPr algn="ctr"/>
            <a:r>
              <a:rPr lang="uk-UA" sz="2200" b="1" dirty="0" smtClean="0">
                <a:solidFill>
                  <a:schemeClr val="bg1"/>
                </a:solidFill>
              </a:rPr>
              <a:t>криміналізації</a:t>
            </a:r>
            <a:endParaRPr lang="en-US" sz="2200" b="1" dirty="0">
              <a:solidFill>
                <a:schemeClr val="bg1"/>
              </a:solidFill>
            </a:endParaRPr>
          </a:p>
        </p:txBody>
      </p:sp>
      <p:sp>
        <p:nvSpPr>
          <p:cNvPr id="40" name="Freeform 166"/>
          <p:cNvSpPr>
            <a:spLocks noEditPoints="1"/>
          </p:cNvSpPr>
          <p:nvPr/>
        </p:nvSpPr>
        <p:spPr bwMode="auto">
          <a:xfrm>
            <a:off x="7961883" y="3913307"/>
            <a:ext cx="447824" cy="451117"/>
          </a:xfrm>
          <a:custGeom>
            <a:avLst/>
            <a:gdLst/>
            <a:ahLst/>
            <a:cxnLst>
              <a:cxn ang="0">
                <a:pos x="1" y="42"/>
              </a:cxn>
              <a:cxn ang="0">
                <a:pos x="1" y="40"/>
              </a:cxn>
              <a:cxn ang="0">
                <a:pos x="14" y="41"/>
              </a:cxn>
              <a:cxn ang="0">
                <a:pos x="30" y="19"/>
              </a:cxn>
              <a:cxn ang="0">
                <a:pos x="17" y="8"/>
              </a:cxn>
              <a:cxn ang="0">
                <a:pos x="9" y="14"/>
              </a:cxn>
              <a:cxn ang="0">
                <a:pos x="9" y="19"/>
              </a:cxn>
              <a:cxn ang="0">
                <a:pos x="18" y="39"/>
              </a:cxn>
              <a:cxn ang="0">
                <a:pos x="4" y="24"/>
              </a:cxn>
              <a:cxn ang="0">
                <a:pos x="4" y="9"/>
              </a:cxn>
              <a:cxn ang="0">
                <a:pos x="17" y="0"/>
              </a:cxn>
              <a:cxn ang="0">
                <a:pos x="37" y="16"/>
              </a:cxn>
              <a:cxn ang="0">
                <a:pos x="30" y="19"/>
              </a:cxn>
              <a:cxn ang="0">
                <a:pos x="6" y="58"/>
              </a:cxn>
              <a:cxn ang="0">
                <a:pos x="5" y="56"/>
              </a:cxn>
              <a:cxn ang="0">
                <a:pos x="16" y="46"/>
              </a:cxn>
              <a:cxn ang="0">
                <a:pos x="7" y="58"/>
              </a:cxn>
              <a:cxn ang="0">
                <a:pos x="22" y="63"/>
              </a:cxn>
              <a:cxn ang="0">
                <a:pos x="20" y="49"/>
              </a:cxn>
              <a:cxn ang="0">
                <a:pos x="23" y="49"/>
              </a:cxn>
              <a:cxn ang="0">
                <a:pos x="59" y="54"/>
              </a:cxn>
              <a:cxn ang="0">
                <a:pos x="46" y="62"/>
              </a:cxn>
              <a:cxn ang="0">
                <a:pos x="25" y="46"/>
              </a:cxn>
              <a:cxn ang="0">
                <a:pos x="33" y="43"/>
              </a:cxn>
              <a:cxn ang="0">
                <a:pos x="48" y="54"/>
              </a:cxn>
              <a:cxn ang="0">
                <a:pos x="55" y="46"/>
              </a:cxn>
              <a:cxn ang="0">
                <a:pos x="44" y="33"/>
              </a:cxn>
              <a:cxn ang="0">
                <a:pos x="46" y="25"/>
              </a:cxn>
              <a:cxn ang="0">
                <a:pos x="62" y="46"/>
              </a:cxn>
              <a:cxn ang="0">
                <a:pos x="42" y="13"/>
              </a:cxn>
              <a:cxn ang="0">
                <a:pos x="40" y="13"/>
              </a:cxn>
              <a:cxn ang="0">
                <a:pos x="41" y="0"/>
              </a:cxn>
              <a:cxn ang="0">
                <a:pos x="42" y="13"/>
              </a:cxn>
              <a:cxn ang="0">
                <a:pos x="47" y="17"/>
              </a:cxn>
              <a:cxn ang="0">
                <a:pos x="46" y="15"/>
              </a:cxn>
              <a:cxn ang="0">
                <a:pos x="58" y="5"/>
              </a:cxn>
              <a:cxn ang="0">
                <a:pos x="48" y="16"/>
              </a:cxn>
              <a:cxn ang="0">
                <a:pos x="50" y="23"/>
              </a:cxn>
              <a:cxn ang="0">
                <a:pos x="50" y="20"/>
              </a:cxn>
              <a:cxn ang="0">
                <a:pos x="63" y="22"/>
              </a:cxn>
            </a:cxnLst>
            <a:rect l="0" t="0" r="r" b="b"/>
            <a:pathLst>
              <a:path w="63" h="63">
                <a:moveTo>
                  <a:pt x="13" y="42"/>
                </a:moveTo>
                <a:cubicBezTo>
                  <a:pt x="1" y="42"/>
                  <a:pt x="1" y="42"/>
                  <a:pt x="1" y="42"/>
                </a:cubicBezTo>
                <a:cubicBezTo>
                  <a:pt x="0" y="42"/>
                  <a:pt x="0" y="42"/>
                  <a:pt x="0" y="41"/>
                </a:cubicBezTo>
                <a:cubicBezTo>
                  <a:pt x="0" y="40"/>
                  <a:pt x="0" y="40"/>
                  <a:pt x="1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4" y="40"/>
                  <a:pt x="14" y="40"/>
                  <a:pt x="14" y="41"/>
                </a:cubicBezTo>
                <a:cubicBezTo>
                  <a:pt x="14" y="42"/>
                  <a:pt x="14" y="42"/>
                  <a:pt x="13" y="42"/>
                </a:cubicBezTo>
                <a:close/>
                <a:moveTo>
                  <a:pt x="30" y="19"/>
                </a:moveTo>
                <a:cubicBezTo>
                  <a:pt x="19" y="9"/>
                  <a:pt x="19" y="9"/>
                  <a:pt x="19" y="9"/>
                </a:cubicBezTo>
                <a:cubicBezTo>
                  <a:pt x="19" y="8"/>
                  <a:pt x="18" y="8"/>
                  <a:pt x="17" y="8"/>
                </a:cubicBezTo>
                <a:cubicBezTo>
                  <a:pt x="16" y="8"/>
                  <a:pt x="15" y="8"/>
                  <a:pt x="14" y="9"/>
                </a:cubicBezTo>
                <a:cubicBezTo>
                  <a:pt x="9" y="14"/>
                  <a:pt x="9" y="14"/>
                  <a:pt x="9" y="14"/>
                </a:cubicBezTo>
                <a:cubicBezTo>
                  <a:pt x="8" y="15"/>
                  <a:pt x="8" y="16"/>
                  <a:pt x="8" y="17"/>
                </a:cubicBezTo>
                <a:cubicBezTo>
                  <a:pt x="8" y="18"/>
                  <a:pt x="8" y="19"/>
                  <a:pt x="9" y="19"/>
                </a:cubicBezTo>
                <a:cubicBezTo>
                  <a:pt x="19" y="30"/>
                  <a:pt x="19" y="30"/>
                  <a:pt x="19" y="30"/>
                </a:cubicBezTo>
                <a:cubicBezTo>
                  <a:pt x="18" y="39"/>
                  <a:pt x="18" y="39"/>
                  <a:pt x="18" y="39"/>
                </a:cubicBezTo>
                <a:cubicBezTo>
                  <a:pt x="18" y="38"/>
                  <a:pt x="17" y="38"/>
                  <a:pt x="16" y="37"/>
                </a:cubicBezTo>
                <a:cubicBezTo>
                  <a:pt x="4" y="24"/>
                  <a:pt x="4" y="24"/>
                  <a:pt x="4" y="24"/>
                </a:cubicBezTo>
                <a:cubicBezTo>
                  <a:pt x="2" y="22"/>
                  <a:pt x="0" y="20"/>
                  <a:pt x="0" y="17"/>
                </a:cubicBezTo>
                <a:cubicBezTo>
                  <a:pt x="0" y="14"/>
                  <a:pt x="2" y="11"/>
                  <a:pt x="4" y="9"/>
                </a:cubicBezTo>
                <a:cubicBezTo>
                  <a:pt x="9" y="3"/>
                  <a:pt x="9" y="3"/>
                  <a:pt x="9" y="3"/>
                </a:cubicBezTo>
                <a:cubicBezTo>
                  <a:pt x="11" y="1"/>
                  <a:pt x="14" y="0"/>
                  <a:pt x="17" y="0"/>
                </a:cubicBezTo>
                <a:cubicBezTo>
                  <a:pt x="20" y="0"/>
                  <a:pt x="23" y="1"/>
                  <a:pt x="25" y="4"/>
                </a:cubicBezTo>
                <a:cubicBezTo>
                  <a:pt x="37" y="16"/>
                  <a:pt x="37" y="16"/>
                  <a:pt x="37" y="16"/>
                </a:cubicBezTo>
                <a:cubicBezTo>
                  <a:pt x="38" y="17"/>
                  <a:pt x="38" y="18"/>
                  <a:pt x="39" y="18"/>
                </a:cubicBezTo>
                <a:lnTo>
                  <a:pt x="30" y="19"/>
                </a:lnTo>
                <a:close/>
                <a:moveTo>
                  <a:pt x="7" y="58"/>
                </a:moveTo>
                <a:cubicBezTo>
                  <a:pt x="6" y="58"/>
                  <a:pt x="6" y="58"/>
                  <a:pt x="6" y="58"/>
                </a:cubicBezTo>
                <a:cubicBezTo>
                  <a:pt x="6" y="58"/>
                  <a:pt x="5" y="58"/>
                  <a:pt x="5" y="58"/>
                </a:cubicBezTo>
                <a:cubicBezTo>
                  <a:pt x="5" y="57"/>
                  <a:pt x="5" y="56"/>
                  <a:pt x="5" y="56"/>
                </a:cubicBezTo>
                <a:cubicBezTo>
                  <a:pt x="15" y="46"/>
                  <a:pt x="15" y="46"/>
                  <a:pt x="15" y="46"/>
                </a:cubicBezTo>
                <a:cubicBezTo>
                  <a:pt x="15" y="46"/>
                  <a:pt x="16" y="46"/>
                  <a:pt x="16" y="46"/>
                </a:cubicBezTo>
                <a:cubicBezTo>
                  <a:pt x="17" y="47"/>
                  <a:pt x="17" y="47"/>
                  <a:pt x="16" y="48"/>
                </a:cubicBezTo>
                <a:lnTo>
                  <a:pt x="7" y="58"/>
                </a:lnTo>
                <a:close/>
                <a:moveTo>
                  <a:pt x="23" y="62"/>
                </a:moveTo>
                <a:cubicBezTo>
                  <a:pt x="23" y="62"/>
                  <a:pt x="22" y="63"/>
                  <a:pt x="22" y="63"/>
                </a:cubicBezTo>
                <a:cubicBezTo>
                  <a:pt x="21" y="63"/>
                  <a:pt x="20" y="62"/>
                  <a:pt x="20" y="62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1" y="48"/>
                  <a:pt x="22" y="48"/>
                </a:cubicBezTo>
                <a:cubicBezTo>
                  <a:pt x="22" y="48"/>
                  <a:pt x="23" y="49"/>
                  <a:pt x="23" y="49"/>
                </a:cubicBezTo>
                <a:lnTo>
                  <a:pt x="23" y="62"/>
                </a:lnTo>
                <a:close/>
                <a:moveTo>
                  <a:pt x="59" y="54"/>
                </a:moveTo>
                <a:cubicBezTo>
                  <a:pt x="54" y="59"/>
                  <a:pt x="54" y="59"/>
                  <a:pt x="54" y="59"/>
                </a:cubicBezTo>
                <a:cubicBezTo>
                  <a:pt x="51" y="61"/>
                  <a:pt x="49" y="62"/>
                  <a:pt x="46" y="62"/>
                </a:cubicBezTo>
                <a:cubicBezTo>
                  <a:pt x="43" y="62"/>
                  <a:pt x="40" y="61"/>
                  <a:pt x="38" y="59"/>
                </a:cubicBezTo>
                <a:cubicBezTo>
                  <a:pt x="25" y="46"/>
                  <a:pt x="25" y="46"/>
                  <a:pt x="25" y="46"/>
                </a:cubicBezTo>
                <a:cubicBezTo>
                  <a:pt x="25" y="46"/>
                  <a:pt x="24" y="45"/>
                  <a:pt x="24" y="44"/>
                </a:cubicBezTo>
                <a:cubicBezTo>
                  <a:pt x="33" y="43"/>
                  <a:pt x="33" y="43"/>
                  <a:pt x="33" y="43"/>
                </a:cubicBezTo>
                <a:cubicBezTo>
                  <a:pt x="43" y="54"/>
                  <a:pt x="43" y="54"/>
                  <a:pt x="43" y="54"/>
                </a:cubicBezTo>
                <a:cubicBezTo>
                  <a:pt x="45" y="55"/>
                  <a:pt x="47" y="55"/>
                  <a:pt x="48" y="54"/>
                </a:cubicBezTo>
                <a:cubicBezTo>
                  <a:pt x="54" y="48"/>
                  <a:pt x="54" y="48"/>
                  <a:pt x="54" y="48"/>
                </a:cubicBezTo>
                <a:cubicBezTo>
                  <a:pt x="55" y="48"/>
                  <a:pt x="55" y="47"/>
                  <a:pt x="55" y="46"/>
                </a:cubicBezTo>
                <a:cubicBezTo>
                  <a:pt x="55" y="45"/>
                  <a:pt x="55" y="44"/>
                  <a:pt x="54" y="43"/>
                </a:cubicBezTo>
                <a:cubicBezTo>
                  <a:pt x="44" y="33"/>
                  <a:pt x="44" y="33"/>
                  <a:pt x="44" y="33"/>
                </a:cubicBezTo>
                <a:cubicBezTo>
                  <a:pt x="44" y="24"/>
                  <a:pt x="44" y="24"/>
                  <a:pt x="44" y="24"/>
                </a:cubicBezTo>
                <a:cubicBezTo>
                  <a:pt x="45" y="24"/>
                  <a:pt x="46" y="25"/>
                  <a:pt x="46" y="25"/>
                </a:cubicBezTo>
                <a:cubicBezTo>
                  <a:pt x="59" y="38"/>
                  <a:pt x="59" y="38"/>
                  <a:pt x="59" y="38"/>
                </a:cubicBezTo>
                <a:cubicBezTo>
                  <a:pt x="61" y="40"/>
                  <a:pt x="62" y="43"/>
                  <a:pt x="62" y="46"/>
                </a:cubicBezTo>
                <a:cubicBezTo>
                  <a:pt x="62" y="49"/>
                  <a:pt x="61" y="52"/>
                  <a:pt x="59" y="54"/>
                </a:cubicBezTo>
                <a:close/>
                <a:moveTo>
                  <a:pt x="42" y="13"/>
                </a:moveTo>
                <a:cubicBezTo>
                  <a:pt x="42" y="14"/>
                  <a:pt x="42" y="14"/>
                  <a:pt x="41" y="14"/>
                </a:cubicBezTo>
                <a:cubicBezTo>
                  <a:pt x="40" y="14"/>
                  <a:pt x="40" y="14"/>
                  <a:pt x="40" y="13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0"/>
                  <a:pt x="40" y="0"/>
                  <a:pt x="41" y="0"/>
                </a:cubicBezTo>
                <a:cubicBezTo>
                  <a:pt x="42" y="0"/>
                  <a:pt x="42" y="0"/>
                  <a:pt x="42" y="1"/>
                </a:cubicBezTo>
                <a:lnTo>
                  <a:pt x="42" y="13"/>
                </a:lnTo>
                <a:close/>
                <a:moveTo>
                  <a:pt x="48" y="16"/>
                </a:moveTo>
                <a:cubicBezTo>
                  <a:pt x="48" y="17"/>
                  <a:pt x="47" y="17"/>
                  <a:pt x="47" y="17"/>
                </a:cubicBezTo>
                <a:cubicBezTo>
                  <a:pt x="47" y="17"/>
                  <a:pt x="47" y="17"/>
                  <a:pt x="46" y="16"/>
                </a:cubicBezTo>
                <a:cubicBezTo>
                  <a:pt x="46" y="16"/>
                  <a:pt x="46" y="15"/>
                  <a:pt x="46" y="1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4"/>
                  <a:pt x="57" y="4"/>
                  <a:pt x="58" y="5"/>
                </a:cubicBezTo>
                <a:cubicBezTo>
                  <a:pt x="58" y="5"/>
                  <a:pt x="58" y="6"/>
                  <a:pt x="58" y="7"/>
                </a:cubicBezTo>
                <a:lnTo>
                  <a:pt x="48" y="16"/>
                </a:lnTo>
                <a:close/>
                <a:moveTo>
                  <a:pt x="62" y="23"/>
                </a:moveTo>
                <a:cubicBezTo>
                  <a:pt x="50" y="23"/>
                  <a:pt x="50" y="23"/>
                  <a:pt x="50" y="23"/>
                </a:cubicBezTo>
                <a:cubicBezTo>
                  <a:pt x="49" y="23"/>
                  <a:pt x="48" y="22"/>
                  <a:pt x="48" y="22"/>
                </a:cubicBezTo>
                <a:cubicBezTo>
                  <a:pt x="48" y="21"/>
                  <a:pt x="49" y="20"/>
                  <a:pt x="50" y="20"/>
                </a:cubicBezTo>
                <a:cubicBezTo>
                  <a:pt x="62" y="20"/>
                  <a:pt x="62" y="20"/>
                  <a:pt x="62" y="20"/>
                </a:cubicBezTo>
                <a:cubicBezTo>
                  <a:pt x="62" y="20"/>
                  <a:pt x="63" y="21"/>
                  <a:pt x="63" y="22"/>
                </a:cubicBezTo>
                <a:cubicBezTo>
                  <a:pt x="63" y="22"/>
                  <a:pt x="62" y="23"/>
                  <a:pt x="62" y="2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2" name="Freeform 148"/>
          <p:cNvSpPr>
            <a:spLocks noEditPoints="1"/>
          </p:cNvSpPr>
          <p:nvPr/>
        </p:nvSpPr>
        <p:spPr bwMode="auto">
          <a:xfrm>
            <a:off x="5818303" y="3979282"/>
            <a:ext cx="581728" cy="498641"/>
          </a:xfrm>
          <a:custGeom>
            <a:avLst/>
            <a:gdLst/>
            <a:ahLst/>
            <a:cxnLst>
              <a:cxn ang="0">
                <a:pos x="16" y="54"/>
              </a:cxn>
              <a:cxn ang="0">
                <a:pos x="14" y="57"/>
              </a:cxn>
              <a:cxn ang="0">
                <a:pos x="2" y="57"/>
              </a:cxn>
              <a:cxn ang="0">
                <a:pos x="0" y="54"/>
              </a:cxn>
              <a:cxn ang="0">
                <a:pos x="0" y="29"/>
              </a:cxn>
              <a:cxn ang="0">
                <a:pos x="2" y="26"/>
              </a:cxn>
              <a:cxn ang="0">
                <a:pos x="14" y="26"/>
              </a:cxn>
              <a:cxn ang="0">
                <a:pos x="16" y="29"/>
              </a:cxn>
              <a:cxn ang="0">
                <a:pos x="16" y="54"/>
              </a:cxn>
              <a:cxn ang="0">
                <a:pos x="7" y="47"/>
              </a:cxn>
              <a:cxn ang="0">
                <a:pos x="5" y="49"/>
              </a:cxn>
              <a:cxn ang="0">
                <a:pos x="7" y="52"/>
              </a:cxn>
              <a:cxn ang="0">
                <a:pos x="10" y="49"/>
              </a:cxn>
              <a:cxn ang="0">
                <a:pos x="7" y="47"/>
              </a:cxn>
              <a:cxn ang="0">
                <a:pos x="62" y="35"/>
              </a:cxn>
              <a:cxn ang="0">
                <a:pos x="62" y="38"/>
              </a:cxn>
              <a:cxn ang="0">
                <a:pos x="61" y="43"/>
              </a:cxn>
              <a:cxn ang="0">
                <a:pos x="61" y="48"/>
              </a:cxn>
              <a:cxn ang="0">
                <a:pos x="59" y="52"/>
              </a:cxn>
              <a:cxn ang="0">
                <a:pos x="57" y="59"/>
              </a:cxn>
              <a:cxn ang="0">
                <a:pos x="49" y="62"/>
              </a:cxn>
              <a:cxn ang="0">
                <a:pos x="47" y="62"/>
              </a:cxn>
              <a:cxn ang="0">
                <a:pos x="44" y="62"/>
              </a:cxn>
              <a:cxn ang="0">
                <a:pos x="43" y="62"/>
              </a:cxn>
              <a:cxn ang="0">
                <a:pos x="28" y="59"/>
              </a:cxn>
              <a:cxn ang="0">
                <a:pos x="22" y="57"/>
              </a:cxn>
              <a:cxn ang="0">
                <a:pos x="19" y="54"/>
              </a:cxn>
              <a:cxn ang="0">
                <a:pos x="19" y="29"/>
              </a:cxn>
              <a:cxn ang="0">
                <a:pos x="21" y="26"/>
              </a:cxn>
              <a:cxn ang="0">
                <a:pos x="29" y="19"/>
              </a:cxn>
              <a:cxn ang="0">
                <a:pos x="33" y="14"/>
              </a:cxn>
              <a:cxn ang="0">
                <a:pos x="35" y="8"/>
              </a:cxn>
              <a:cxn ang="0">
                <a:pos x="38" y="1"/>
              </a:cxn>
              <a:cxn ang="0">
                <a:pos x="40" y="0"/>
              </a:cxn>
              <a:cxn ang="0">
                <a:pos x="49" y="11"/>
              </a:cxn>
              <a:cxn ang="0">
                <a:pos x="46" y="18"/>
              </a:cxn>
              <a:cxn ang="0">
                <a:pos x="45" y="21"/>
              </a:cxn>
              <a:cxn ang="0">
                <a:pos x="56" y="21"/>
              </a:cxn>
              <a:cxn ang="0">
                <a:pos x="64" y="29"/>
              </a:cxn>
              <a:cxn ang="0">
                <a:pos x="62" y="35"/>
              </a:cxn>
            </a:cxnLst>
            <a:rect l="0" t="0" r="r" b="b"/>
            <a:pathLst>
              <a:path w="64" h="62">
                <a:moveTo>
                  <a:pt x="16" y="54"/>
                </a:moveTo>
                <a:cubicBezTo>
                  <a:pt x="16" y="56"/>
                  <a:pt x="15" y="57"/>
                  <a:pt x="14" y="57"/>
                </a:cubicBezTo>
                <a:cubicBezTo>
                  <a:pt x="2" y="57"/>
                  <a:pt x="2" y="57"/>
                  <a:pt x="2" y="57"/>
                </a:cubicBezTo>
                <a:cubicBezTo>
                  <a:pt x="1" y="57"/>
                  <a:pt x="0" y="56"/>
                  <a:pt x="0" y="54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27"/>
                  <a:pt x="1" y="26"/>
                  <a:pt x="2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15" y="26"/>
                  <a:pt x="16" y="27"/>
                  <a:pt x="16" y="29"/>
                </a:cubicBezTo>
                <a:lnTo>
                  <a:pt x="16" y="54"/>
                </a:lnTo>
                <a:close/>
                <a:moveTo>
                  <a:pt x="7" y="47"/>
                </a:moveTo>
                <a:cubicBezTo>
                  <a:pt x="6" y="47"/>
                  <a:pt x="5" y="48"/>
                  <a:pt x="5" y="49"/>
                </a:cubicBezTo>
                <a:cubicBezTo>
                  <a:pt x="5" y="51"/>
                  <a:pt x="6" y="52"/>
                  <a:pt x="7" y="52"/>
                </a:cubicBezTo>
                <a:cubicBezTo>
                  <a:pt x="9" y="52"/>
                  <a:pt x="10" y="51"/>
                  <a:pt x="10" y="49"/>
                </a:cubicBezTo>
                <a:cubicBezTo>
                  <a:pt x="10" y="48"/>
                  <a:pt x="9" y="47"/>
                  <a:pt x="7" y="47"/>
                </a:cubicBezTo>
                <a:close/>
                <a:moveTo>
                  <a:pt x="62" y="35"/>
                </a:moveTo>
                <a:cubicBezTo>
                  <a:pt x="62" y="36"/>
                  <a:pt x="62" y="37"/>
                  <a:pt x="62" y="38"/>
                </a:cubicBezTo>
                <a:cubicBezTo>
                  <a:pt x="62" y="40"/>
                  <a:pt x="62" y="42"/>
                  <a:pt x="61" y="43"/>
                </a:cubicBezTo>
                <a:cubicBezTo>
                  <a:pt x="61" y="45"/>
                  <a:pt x="61" y="46"/>
                  <a:pt x="61" y="48"/>
                </a:cubicBezTo>
                <a:cubicBezTo>
                  <a:pt x="60" y="49"/>
                  <a:pt x="60" y="51"/>
                  <a:pt x="59" y="52"/>
                </a:cubicBezTo>
                <a:cubicBezTo>
                  <a:pt x="59" y="55"/>
                  <a:pt x="58" y="57"/>
                  <a:pt x="57" y="59"/>
                </a:cubicBezTo>
                <a:cubicBezTo>
                  <a:pt x="55" y="61"/>
                  <a:pt x="52" y="62"/>
                  <a:pt x="49" y="62"/>
                </a:cubicBezTo>
                <a:cubicBezTo>
                  <a:pt x="48" y="62"/>
                  <a:pt x="48" y="62"/>
                  <a:pt x="47" y="62"/>
                </a:cubicBezTo>
                <a:cubicBezTo>
                  <a:pt x="44" y="62"/>
                  <a:pt x="44" y="62"/>
                  <a:pt x="44" y="62"/>
                </a:cubicBezTo>
                <a:cubicBezTo>
                  <a:pt x="43" y="62"/>
                  <a:pt x="43" y="62"/>
                  <a:pt x="43" y="62"/>
                </a:cubicBezTo>
                <a:cubicBezTo>
                  <a:pt x="38" y="62"/>
                  <a:pt x="32" y="60"/>
                  <a:pt x="28" y="59"/>
                </a:cubicBezTo>
                <a:cubicBezTo>
                  <a:pt x="25" y="58"/>
                  <a:pt x="23" y="57"/>
                  <a:pt x="22" y="57"/>
                </a:cubicBezTo>
                <a:cubicBezTo>
                  <a:pt x="20" y="57"/>
                  <a:pt x="19" y="56"/>
                  <a:pt x="19" y="54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7"/>
                  <a:pt x="20" y="26"/>
                  <a:pt x="21" y="26"/>
                </a:cubicBezTo>
                <a:cubicBezTo>
                  <a:pt x="23" y="26"/>
                  <a:pt x="27" y="21"/>
                  <a:pt x="29" y="19"/>
                </a:cubicBezTo>
                <a:cubicBezTo>
                  <a:pt x="30" y="17"/>
                  <a:pt x="31" y="15"/>
                  <a:pt x="33" y="14"/>
                </a:cubicBezTo>
                <a:cubicBezTo>
                  <a:pt x="34" y="13"/>
                  <a:pt x="35" y="10"/>
                  <a:pt x="35" y="8"/>
                </a:cubicBezTo>
                <a:cubicBezTo>
                  <a:pt x="36" y="5"/>
                  <a:pt x="36" y="3"/>
                  <a:pt x="38" y="1"/>
                </a:cubicBezTo>
                <a:cubicBezTo>
                  <a:pt x="38" y="1"/>
                  <a:pt x="39" y="0"/>
                  <a:pt x="40" y="0"/>
                </a:cubicBezTo>
                <a:cubicBezTo>
                  <a:pt x="49" y="0"/>
                  <a:pt x="49" y="8"/>
                  <a:pt x="49" y="11"/>
                </a:cubicBezTo>
                <a:cubicBezTo>
                  <a:pt x="49" y="14"/>
                  <a:pt x="47" y="16"/>
                  <a:pt x="46" y="18"/>
                </a:cubicBezTo>
                <a:cubicBezTo>
                  <a:pt x="46" y="19"/>
                  <a:pt x="46" y="20"/>
                  <a:pt x="45" y="21"/>
                </a:cubicBezTo>
                <a:cubicBezTo>
                  <a:pt x="56" y="21"/>
                  <a:pt x="56" y="21"/>
                  <a:pt x="56" y="21"/>
                </a:cubicBezTo>
                <a:cubicBezTo>
                  <a:pt x="60" y="21"/>
                  <a:pt x="64" y="25"/>
                  <a:pt x="64" y="29"/>
                </a:cubicBezTo>
                <a:cubicBezTo>
                  <a:pt x="64" y="31"/>
                  <a:pt x="63" y="33"/>
                  <a:pt x="62" y="3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43" name="Arc 34"/>
          <p:cNvSpPr/>
          <p:nvPr/>
        </p:nvSpPr>
        <p:spPr>
          <a:xfrm rot="19178507">
            <a:off x="7153755" y="3387038"/>
            <a:ext cx="2181771" cy="2181771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44" name="Arc 34"/>
          <p:cNvSpPr/>
          <p:nvPr/>
        </p:nvSpPr>
        <p:spPr>
          <a:xfrm rot="9988982">
            <a:off x="2681759" y="3642468"/>
            <a:ext cx="2181771" cy="2181771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23244684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80" grpId="0" animBg="1"/>
      <p:bldP spid="32" grpId="0"/>
      <p:bldP spid="35" grpId="0" animBg="1"/>
      <p:bldP spid="33" grpId="0" animBg="1"/>
      <p:bldP spid="29" grpId="0" animBg="1"/>
      <p:bldP spid="37" grpId="0" animBg="1"/>
      <p:bldP spid="26" grpId="0" animBg="1"/>
      <p:bldP spid="40" grpId="0" animBg="1"/>
      <p:bldP spid="42" grpId="0" animBg="1"/>
      <p:bldP spid="43" grpId="0" animBg="1"/>
      <p:bldP spid="4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8" name="Straight Arrow Connector 97"/>
          <p:cNvCxnSpPr/>
          <p:nvPr/>
        </p:nvCxnSpPr>
        <p:spPr>
          <a:xfrm>
            <a:off x="6096000" y="6270946"/>
            <a:ext cx="0" cy="587055"/>
          </a:xfrm>
          <a:prstGeom prst="straightConnector1">
            <a:avLst/>
          </a:prstGeom>
          <a:ln w="28575">
            <a:solidFill>
              <a:schemeClr val="accent3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Down Arrow Callout 22"/>
          <p:cNvSpPr/>
          <p:nvPr/>
        </p:nvSpPr>
        <p:spPr>
          <a:xfrm>
            <a:off x="0" y="-21263"/>
            <a:ext cx="12192000" cy="4224100"/>
          </a:xfrm>
          <a:prstGeom prst="downArrowCallout">
            <a:avLst>
              <a:gd name="adj1" fmla="val 25000"/>
              <a:gd name="adj2" fmla="val 25000"/>
              <a:gd name="adj3" fmla="val 25000"/>
              <a:gd name="adj4" fmla="val 75000"/>
            </a:avLst>
          </a:prstGeom>
          <a:solidFill>
            <a:srgbClr val="2D9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293784" y="190916"/>
            <a:ext cx="11620711" cy="1010868"/>
          </a:xfrm>
          <a:prstGeom prst="rect">
            <a:avLst/>
          </a:prstGeom>
        </p:spPr>
        <p:txBody>
          <a:bodyPr/>
          <a:lstStyle/>
          <a:p>
            <a:r>
              <a:rPr lang="ru-RU" dirty="0" err="1">
                <a:solidFill>
                  <a:schemeClr val="bg1"/>
                </a:solidFill>
              </a:rPr>
              <a:t>Досягнення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економічної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безпеки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відбувається</a:t>
            </a:r>
            <a:r>
              <a:rPr lang="ru-RU" dirty="0">
                <a:solidFill>
                  <a:schemeClr val="bg1"/>
                </a:solidFill>
              </a:rPr>
              <a:t> за </a:t>
            </a:r>
            <a:r>
              <a:rPr lang="ru-RU" dirty="0" err="1" smtClean="0">
                <a:solidFill>
                  <a:schemeClr val="bg1"/>
                </a:solidFill>
              </a:rPr>
              <a:t>допомогою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err="1" smtClean="0">
                <a:solidFill>
                  <a:schemeClr val="bg1"/>
                </a:solidFill>
              </a:rPr>
              <a:t>використання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всіх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видів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ресурсів</a:t>
            </a:r>
            <a:r>
              <a:rPr lang="ru-RU" dirty="0">
                <a:solidFill>
                  <a:schemeClr val="bg1"/>
                </a:solidFill>
              </a:rPr>
              <a:t>: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7" name="Right Triangle 66"/>
          <p:cNvSpPr/>
          <p:nvPr/>
        </p:nvSpPr>
        <p:spPr>
          <a:xfrm rot="18900000">
            <a:off x="5366313" y="1974616"/>
            <a:ext cx="1459377" cy="1459377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68" name="Right Triangle 67"/>
          <p:cNvSpPr/>
          <p:nvPr/>
        </p:nvSpPr>
        <p:spPr>
          <a:xfrm rot="18900000">
            <a:off x="5883102" y="1916495"/>
            <a:ext cx="425797" cy="425797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cxnSp>
        <p:nvCxnSpPr>
          <p:cNvPr id="78" name="Elbow Connector 77"/>
          <p:cNvCxnSpPr/>
          <p:nvPr/>
        </p:nvCxnSpPr>
        <p:spPr>
          <a:xfrm rot="5400000">
            <a:off x="9075617" y="3700933"/>
            <a:ext cx="1525300" cy="1322540"/>
          </a:xfrm>
          <a:prstGeom prst="bentConnector3">
            <a:avLst>
              <a:gd name="adj1" fmla="val 50000"/>
            </a:avLst>
          </a:prstGeom>
          <a:ln w="28575">
            <a:solidFill>
              <a:srgbClr val="2D9C9C"/>
            </a:solidFill>
            <a:prstDash val="solid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Elbow Connector 79"/>
          <p:cNvCxnSpPr/>
          <p:nvPr/>
        </p:nvCxnSpPr>
        <p:spPr>
          <a:xfrm rot="5400000" flipV="1">
            <a:off x="1578866" y="3949359"/>
            <a:ext cx="1388236" cy="1108163"/>
          </a:xfrm>
          <a:prstGeom prst="bentConnector3">
            <a:avLst>
              <a:gd name="adj1" fmla="val 50000"/>
            </a:avLst>
          </a:prstGeom>
          <a:ln w="28575">
            <a:solidFill>
              <a:srgbClr val="2D9C9C"/>
            </a:solidFill>
            <a:prstDash val="solid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Elbow Connector 80"/>
          <p:cNvCxnSpPr/>
          <p:nvPr/>
        </p:nvCxnSpPr>
        <p:spPr>
          <a:xfrm rot="5400000">
            <a:off x="7053170" y="3777742"/>
            <a:ext cx="1525300" cy="1322540"/>
          </a:xfrm>
          <a:prstGeom prst="bentConnector3">
            <a:avLst>
              <a:gd name="adj1" fmla="val 50000"/>
            </a:avLst>
          </a:prstGeom>
          <a:ln w="28575">
            <a:solidFill>
              <a:srgbClr val="2D9C9C"/>
            </a:solidFill>
            <a:prstDash val="solid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Elbow Connector 82"/>
          <p:cNvCxnSpPr/>
          <p:nvPr/>
        </p:nvCxnSpPr>
        <p:spPr>
          <a:xfrm rot="5400000" flipV="1">
            <a:off x="3498066" y="3904472"/>
            <a:ext cx="1388236" cy="1108163"/>
          </a:xfrm>
          <a:prstGeom prst="bentConnector3">
            <a:avLst>
              <a:gd name="adj1" fmla="val 50000"/>
            </a:avLst>
          </a:prstGeom>
          <a:ln w="28575">
            <a:solidFill>
              <a:srgbClr val="2D9C9C"/>
            </a:solidFill>
            <a:prstDash val="solid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95"/>
          <p:cNvGrpSpPr/>
          <p:nvPr/>
        </p:nvGrpSpPr>
        <p:grpSpPr>
          <a:xfrm>
            <a:off x="2562771" y="5195615"/>
            <a:ext cx="7066459" cy="1095547"/>
            <a:chOff x="1922078" y="3896711"/>
            <a:chExt cx="5299844" cy="821660"/>
          </a:xfrm>
          <a:solidFill>
            <a:srgbClr val="2D9C9C"/>
          </a:solidFill>
        </p:grpSpPr>
        <p:sp>
          <p:nvSpPr>
            <p:cNvPr id="95" name="Rounded Rectangle 94"/>
            <p:cNvSpPr/>
            <p:nvPr/>
          </p:nvSpPr>
          <p:spPr>
            <a:xfrm>
              <a:off x="1922078" y="3958766"/>
              <a:ext cx="5299844" cy="759605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  <p:sp>
          <p:nvSpPr>
            <p:cNvPr id="87" name="Rounded Rectangle 86"/>
            <p:cNvSpPr/>
            <p:nvPr/>
          </p:nvSpPr>
          <p:spPr>
            <a:xfrm>
              <a:off x="1922078" y="3896711"/>
              <a:ext cx="5299844" cy="759605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</p:grpSp>
      <p:sp>
        <p:nvSpPr>
          <p:cNvPr id="57" name="Sev01"/>
          <p:cNvSpPr>
            <a:spLocks noChangeAspect="1"/>
          </p:cNvSpPr>
          <p:nvPr/>
        </p:nvSpPr>
        <p:spPr>
          <a:xfrm>
            <a:off x="2793199" y="2206120"/>
            <a:ext cx="1689805" cy="1689801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333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60" name="Sev01"/>
          <p:cNvSpPr>
            <a:spLocks noChangeAspect="1"/>
          </p:cNvSpPr>
          <p:nvPr/>
        </p:nvSpPr>
        <p:spPr>
          <a:xfrm>
            <a:off x="1103393" y="2495157"/>
            <a:ext cx="1241083" cy="1241080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333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64" name="Sev01"/>
          <p:cNvSpPr>
            <a:spLocks noChangeAspect="1"/>
          </p:cNvSpPr>
          <p:nvPr/>
        </p:nvSpPr>
        <p:spPr>
          <a:xfrm>
            <a:off x="7632187" y="2206120"/>
            <a:ext cx="1689805" cy="1689801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333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65" name="Sev01"/>
          <p:cNvSpPr>
            <a:spLocks noChangeAspect="1"/>
          </p:cNvSpPr>
          <p:nvPr/>
        </p:nvSpPr>
        <p:spPr>
          <a:xfrm>
            <a:off x="9855200" y="2495157"/>
            <a:ext cx="1241083" cy="1241080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333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70" name="Freeform 129"/>
          <p:cNvSpPr>
            <a:spLocks/>
          </p:cNvSpPr>
          <p:nvPr/>
        </p:nvSpPr>
        <p:spPr bwMode="auto">
          <a:xfrm>
            <a:off x="3359431" y="2710168"/>
            <a:ext cx="557341" cy="681705"/>
          </a:xfrm>
          <a:custGeom>
            <a:avLst/>
            <a:gdLst/>
            <a:ahLst/>
            <a:cxnLst>
              <a:cxn ang="0">
                <a:pos x="53" y="58"/>
              </a:cxn>
              <a:cxn ang="0">
                <a:pos x="36" y="58"/>
              </a:cxn>
              <a:cxn ang="0">
                <a:pos x="36" y="65"/>
              </a:cxn>
              <a:cxn ang="0">
                <a:pos x="34" y="68"/>
              </a:cxn>
              <a:cxn ang="0">
                <a:pos x="22" y="68"/>
              </a:cxn>
              <a:cxn ang="0">
                <a:pos x="20" y="65"/>
              </a:cxn>
              <a:cxn ang="0">
                <a:pos x="20" y="58"/>
              </a:cxn>
              <a:cxn ang="0">
                <a:pos x="2" y="58"/>
              </a:cxn>
              <a:cxn ang="0">
                <a:pos x="0" y="56"/>
              </a:cxn>
              <a:cxn ang="0">
                <a:pos x="1" y="54"/>
              </a:cxn>
              <a:cxn ang="0">
                <a:pos x="16" y="39"/>
              </a:cxn>
              <a:cxn ang="0">
                <a:pos x="7" y="39"/>
              </a:cxn>
              <a:cxn ang="0">
                <a:pos x="5" y="36"/>
              </a:cxn>
              <a:cxn ang="0">
                <a:pos x="6" y="34"/>
              </a:cxn>
              <a:cxn ang="0">
                <a:pos x="21" y="19"/>
              </a:cxn>
              <a:cxn ang="0">
                <a:pos x="13" y="19"/>
              </a:cxn>
              <a:cxn ang="0">
                <a:pos x="11" y="17"/>
              </a:cxn>
              <a:cxn ang="0">
                <a:pos x="12" y="15"/>
              </a:cxn>
              <a:cxn ang="0">
                <a:pos x="26" y="0"/>
              </a:cxn>
              <a:cxn ang="0">
                <a:pos x="28" y="0"/>
              </a:cxn>
              <a:cxn ang="0">
                <a:pos x="30" y="0"/>
              </a:cxn>
              <a:cxn ang="0">
                <a:pos x="44" y="15"/>
              </a:cxn>
              <a:cxn ang="0">
                <a:pos x="45" y="17"/>
              </a:cxn>
              <a:cxn ang="0">
                <a:pos x="42" y="19"/>
              </a:cxn>
              <a:cxn ang="0">
                <a:pos x="35" y="19"/>
              </a:cxn>
              <a:cxn ang="0">
                <a:pos x="50" y="34"/>
              </a:cxn>
              <a:cxn ang="0">
                <a:pos x="51" y="36"/>
              </a:cxn>
              <a:cxn ang="0">
                <a:pos x="49" y="39"/>
              </a:cxn>
              <a:cxn ang="0">
                <a:pos x="40" y="39"/>
              </a:cxn>
              <a:cxn ang="0">
                <a:pos x="55" y="54"/>
              </a:cxn>
              <a:cxn ang="0">
                <a:pos x="56" y="56"/>
              </a:cxn>
              <a:cxn ang="0">
                <a:pos x="53" y="58"/>
              </a:cxn>
            </a:cxnLst>
            <a:rect l="0" t="0" r="r" b="b"/>
            <a:pathLst>
              <a:path w="56" h="68">
                <a:moveTo>
                  <a:pt x="53" y="58"/>
                </a:moveTo>
                <a:cubicBezTo>
                  <a:pt x="36" y="58"/>
                  <a:pt x="36" y="58"/>
                  <a:pt x="36" y="58"/>
                </a:cubicBezTo>
                <a:cubicBezTo>
                  <a:pt x="36" y="60"/>
                  <a:pt x="36" y="63"/>
                  <a:pt x="36" y="65"/>
                </a:cubicBezTo>
                <a:cubicBezTo>
                  <a:pt x="36" y="67"/>
                  <a:pt x="35" y="68"/>
                  <a:pt x="34" y="68"/>
                </a:cubicBezTo>
                <a:cubicBezTo>
                  <a:pt x="22" y="68"/>
                  <a:pt x="22" y="68"/>
                  <a:pt x="22" y="68"/>
                </a:cubicBezTo>
                <a:cubicBezTo>
                  <a:pt x="21" y="68"/>
                  <a:pt x="20" y="67"/>
                  <a:pt x="20" y="65"/>
                </a:cubicBezTo>
                <a:cubicBezTo>
                  <a:pt x="20" y="63"/>
                  <a:pt x="20" y="60"/>
                  <a:pt x="20" y="58"/>
                </a:cubicBezTo>
                <a:cubicBezTo>
                  <a:pt x="2" y="58"/>
                  <a:pt x="2" y="58"/>
                  <a:pt x="2" y="58"/>
                </a:cubicBezTo>
                <a:cubicBezTo>
                  <a:pt x="1" y="58"/>
                  <a:pt x="0" y="57"/>
                  <a:pt x="0" y="56"/>
                </a:cubicBezTo>
                <a:cubicBezTo>
                  <a:pt x="0" y="55"/>
                  <a:pt x="0" y="54"/>
                  <a:pt x="1" y="54"/>
                </a:cubicBezTo>
                <a:cubicBezTo>
                  <a:pt x="16" y="39"/>
                  <a:pt x="16" y="39"/>
                  <a:pt x="16" y="39"/>
                </a:cubicBezTo>
                <a:cubicBezTo>
                  <a:pt x="7" y="39"/>
                  <a:pt x="7" y="39"/>
                  <a:pt x="7" y="39"/>
                </a:cubicBezTo>
                <a:cubicBezTo>
                  <a:pt x="6" y="39"/>
                  <a:pt x="5" y="37"/>
                  <a:pt x="5" y="36"/>
                </a:cubicBezTo>
                <a:cubicBezTo>
                  <a:pt x="5" y="35"/>
                  <a:pt x="5" y="35"/>
                  <a:pt x="6" y="34"/>
                </a:cubicBezTo>
                <a:cubicBezTo>
                  <a:pt x="21" y="19"/>
                  <a:pt x="21" y="19"/>
                  <a:pt x="21" y="19"/>
                </a:cubicBezTo>
                <a:cubicBezTo>
                  <a:pt x="13" y="19"/>
                  <a:pt x="13" y="19"/>
                  <a:pt x="13" y="19"/>
                </a:cubicBezTo>
                <a:cubicBezTo>
                  <a:pt x="12" y="19"/>
                  <a:pt x="11" y="18"/>
                  <a:pt x="11" y="17"/>
                </a:cubicBezTo>
                <a:cubicBezTo>
                  <a:pt x="11" y="16"/>
                  <a:pt x="11" y="15"/>
                  <a:pt x="12" y="15"/>
                </a:cubicBezTo>
                <a:cubicBezTo>
                  <a:pt x="26" y="0"/>
                  <a:pt x="26" y="0"/>
                  <a:pt x="26" y="0"/>
                </a:cubicBezTo>
                <a:cubicBezTo>
                  <a:pt x="27" y="0"/>
                  <a:pt x="27" y="0"/>
                  <a:pt x="28" y="0"/>
                </a:cubicBezTo>
                <a:cubicBezTo>
                  <a:pt x="29" y="0"/>
                  <a:pt x="29" y="0"/>
                  <a:pt x="30" y="0"/>
                </a:cubicBezTo>
                <a:cubicBezTo>
                  <a:pt x="44" y="15"/>
                  <a:pt x="44" y="15"/>
                  <a:pt x="44" y="15"/>
                </a:cubicBezTo>
                <a:cubicBezTo>
                  <a:pt x="45" y="15"/>
                  <a:pt x="45" y="16"/>
                  <a:pt x="45" y="17"/>
                </a:cubicBezTo>
                <a:cubicBezTo>
                  <a:pt x="45" y="18"/>
                  <a:pt x="44" y="19"/>
                  <a:pt x="42" y="19"/>
                </a:cubicBezTo>
                <a:cubicBezTo>
                  <a:pt x="35" y="19"/>
                  <a:pt x="35" y="19"/>
                  <a:pt x="35" y="19"/>
                </a:cubicBezTo>
                <a:cubicBezTo>
                  <a:pt x="50" y="34"/>
                  <a:pt x="50" y="34"/>
                  <a:pt x="50" y="34"/>
                </a:cubicBezTo>
                <a:cubicBezTo>
                  <a:pt x="51" y="35"/>
                  <a:pt x="51" y="35"/>
                  <a:pt x="51" y="36"/>
                </a:cubicBezTo>
                <a:cubicBezTo>
                  <a:pt x="51" y="37"/>
                  <a:pt x="50" y="39"/>
                  <a:pt x="49" y="39"/>
                </a:cubicBezTo>
                <a:cubicBezTo>
                  <a:pt x="40" y="39"/>
                  <a:pt x="40" y="39"/>
                  <a:pt x="40" y="39"/>
                </a:cubicBezTo>
                <a:cubicBezTo>
                  <a:pt x="55" y="54"/>
                  <a:pt x="55" y="54"/>
                  <a:pt x="55" y="54"/>
                </a:cubicBezTo>
                <a:cubicBezTo>
                  <a:pt x="56" y="54"/>
                  <a:pt x="56" y="55"/>
                  <a:pt x="56" y="56"/>
                </a:cubicBezTo>
                <a:cubicBezTo>
                  <a:pt x="56" y="57"/>
                  <a:pt x="55" y="58"/>
                  <a:pt x="53" y="58"/>
                </a:cubicBezTo>
                <a:close/>
              </a:path>
            </a:pathLst>
          </a:custGeom>
          <a:solidFill>
            <a:srgbClr val="2D9C9C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71" name="Freeform 120"/>
          <p:cNvSpPr>
            <a:spLocks noEditPoints="1"/>
          </p:cNvSpPr>
          <p:nvPr/>
        </p:nvSpPr>
        <p:spPr bwMode="auto">
          <a:xfrm>
            <a:off x="8161482" y="2780497"/>
            <a:ext cx="631217" cy="541043"/>
          </a:xfrm>
          <a:custGeom>
            <a:avLst/>
            <a:gdLst/>
            <a:ahLst/>
            <a:cxnLst>
              <a:cxn ang="0">
                <a:pos x="11" y="58"/>
              </a:cxn>
              <a:cxn ang="0">
                <a:pos x="9" y="58"/>
              </a:cxn>
              <a:cxn ang="0">
                <a:pos x="0" y="49"/>
              </a:cxn>
              <a:cxn ang="0">
                <a:pos x="0" y="18"/>
              </a:cxn>
              <a:cxn ang="0">
                <a:pos x="9" y="9"/>
              </a:cxn>
              <a:cxn ang="0">
                <a:pos x="11" y="9"/>
              </a:cxn>
              <a:cxn ang="0">
                <a:pos x="11" y="58"/>
              </a:cxn>
              <a:cxn ang="0">
                <a:pos x="54" y="58"/>
              </a:cxn>
              <a:cxn ang="0">
                <a:pos x="15" y="58"/>
              </a:cxn>
              <a:cxn ang="0">
                <a:pos x="15" y="9"/>
              </a:cxn>
              <a:cxn ang="0">
                <a:pos x="20" y="9"/>
              </a:cxn>
              <a:cxn ang="0">
                <a:pos x="20" y="3"/>
              </a:cxn>
              <a:cxn ang="0">
                <a:pos x="24" y="0"/>
              </a:cxn>
              <a:cxn ang="0">
                <a:pos x="45" y="0"/>
              </a:cxn>
              <a:cxn ang="0">
                <a:pos x="49" y="3"/>
              </a:cxn>
              <a:cxn ang="0">
                <a:pos x="49" y="9"/>
              </a:cxn>
              <a:cxn ang="0">
                <a:pos x="54" y="9"/>
              </a:cxn>
              <a:cxn ang="0">
                <a:pos x="54" y="58"/>
              </a:cxn>
              <a:cxn ang="0">
                <a:pos x="44" y="9"/>
              </a:cxn>
              <a:cxn ang="0">
                <a:pos x="44" y="4"/>
              </a:cxn>
              <a:cxn ang="0">
                <a:pos x="25" y="4"/>
              </a:cxn>
              <a:cxn ang="0">
                <a:pos x="25" y="9"/>
              </a:cxn>
              <a:cxn ang="0">
                <a:pos x="44" y="9"/>
              </a:cxn>
              <a:cxn ang="0">
                <a:pos x="68" y="49"/>
              </a:cxn>
              <a:cxn ang="0">
                <a:pos x="60" y="58"/>
              </a:cxn>
              <a:cxn ang="0">
                <a:pos x="58" y="58"/>
              </a:cxn>
              <a:cxn ang="0">
                <a:pos x="58" y="9"/>
              </a:cxn>
              <a:cxn ang="0">
                <a:pos x="60" y="9"/>
              </a:cxn>
              <a:cxn ang="0">
                <a:pos x="68" y="18"/>
              </a:cxn>
              <a:cxn ang="0">
                <a:pos x="68" y="49"/>
              </a:cxn>
            </a:cxnLst>
            <a:rect l="0" t="0" r="r" b="b"/>
            <a:pathLst>
              <a:path w="68" h="58">
                <a:moveTo>
                  <a:pt x="11" y="58"/>
                </a:moveTo>
                <a:cubicBezTo>
                  <a:pt x="9" y="58"/>
                  <a:pt x="9" y="58"/>
                  <a:pt x="9" y="58"/>
                </a:cubicBezTo>
                <a:cubicBezTo>
                  <a:pt x="4" y="58"/>
                  <a:pt x="0" y="54"/>
                  <a:pt x="0" y="49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3"/>
                  <a:pt x="4" y="9"/>
                  <a:pt x="9" y="9"/>
                </a:cubicBezTo>
                <a:cubicBezTo>
                  <a:pt x="11" y="9"/>
                  <a:pt x="11" y="9"/>
                  <a:pt x="11" y="9"/>
                </a:cubicBezTo>
                <a:lnTo>
                  <a:pt x="11" y="58"/>
                </a:lnTo>
                <a:close/>
                <a:moveTo>
                  <a:pt x="54" y="58"/>
                </a:moveTo>
                <a:cubicBezTo>
                  <a:pt x="15" y="58"/>
                  <a:pt x="15" y="58"/>
                  <a:pt x="15" y="58"/>
                </a:cubicBezTo>
                <a:cubicBezTo>
                  <a:pt x="15" y="9"/>
                  <a:pt x="15" y="9"/>
                  <a:pt x="15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20" y="3"/>
                  <a:pt x="20" y="3"/>
                  <a:pt x="20" y="3"/>
                </a:cubicBezTo>
                <a:cubicBezTo>
                  <a:pt x="20" y="1"/>
                  <a:pt x="22" y="0"/>
                  <a:pt x="24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7" y="0"/>
                  <a:pt x="49" y="1"/>
                  <a:pt x="49" y="3"/>
                </a:cubicBezTo>
                <a:cubicBezTo>
                  <a:pt x="49" y="9"/>
                  <a:pt x="49" y="9"/>
                  <a:pt x="49" y="9"/>
                </a:cubicBezTo>
                <a:cubicBezTo>
                  <a:pt x="54" y="9"/>
                  <a:pt x="54" y="9"/>
                  <a:pt x="54" y="9"/>
                </a:cubicBezTo>
                <a:lnTo>
                  <a:pt x="54" y="58"/>
                </a:lnTo>
                <a:close/>
                <a:moveTo>
                  <a:pt x="44" y="9"/>
                </a:moveTo>
                <a:cubicBezTo>
                  <a:pt x="44" y="4"/>
                  <a:pt x="44" y="4"/>
                  <a:pt x="44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9"/>
                  <a:pt x="25" y="9"/>
                  <a:pt x="25" y="9"/>
                </a:cubicBezTo>
                <a:lnTo>
                  <a:pt x="44" y="9"/>
                </a:lnTo>
                <a:close/>
                <a:moveTo>
                  <a:pt x="68" y="49"/>
                </a:moveTo>
                <a:cubicBezTo>
                  <a:pt x="68" y="54"/>
                  <a:pt x="65" y="58"/>
                  <a:pt x="60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58" y="9"/>
                  <a:pt x="58" y="9"/>
                  <a:pt x="58" y="9"/>
                </a:cubicBezTo>
                <a:cubicBezTo>
                  <a:pt x="60" y="9"/>
                  <a:pt x="60" y="9"/>
                  <a:pt x="60" y="9"/>
                </a:cubicBezTo>
                <a:cubicBezTo>
                  <a:pt x="65" y="9"/>
                  <a:pt x="68" y="13"/>
                  <a:pt x="68" y="18"/>
                </a:cubicBezTo>
                <a:lnTo>
                  <a:pt x="68" y="49"/>
                </a:lnTo>
                <a:close/>
              </a:path>
            </a:pathLst>
          </a:custGeom>
          <a:solidFill>
            <a:srgbClr val="2D9C9C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72" name="Freeform 228"/>
          <p:cNvSpPr>
            <a:spLocks/>
          </p:cNvSpPr>
          <p:nvPr/>
        </p:nvSpPr>
        <p:spPr bwMode="auto">
          <a:xfrm>
            <a:off x="1455104" y="2845038"/>
            <a:ext cx="537665" cy="541321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rgbClr val="2D9C9C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75" name="Freeform 60"/>
          <p:cNvSpPr>
            <a:spLocks noEditPoints="1"/>
          </p:cNvSpPr>
          <p:nvPr/>
        </p:nvSpPr>
        <p:spPr bwMode="auto">
          <a:xfrm>
            <a:off x="10164707" y="2867773"/>
            <a:ext cx="622069" cy="495852"/>
          </a:xfrm>
          <a:custGeom>
            <a:avLst/>
            <a:gdLst/>
            <a:ahLst/>
            <a:cxnLst>
              <a:cxn ang="0">
                <a:pos x="50" y="19"/>
              </a:cxn>
              <a:cxn ang="0">
                <a:pos x="25" y="37"/>
              </a:cxn>
              <a:cxn ang="0">
                <a:pos x="19" y="36"/>
              </a:cxn>
              <a:cxn ang="0">
                <a:pos x="9" y="41"/>
              </a:cxn>
              <a:cxn ang="0">
                <a:pos x="6" y="42"/>
              </a:cxn>
              <a:cxn ang="0">
                <a:pos x="6" y="42"/>
              </a:cxn>
              <a:cxn ang="0">
                <a:pos x="4" y="41"/>
              </a:cxn>
              <a:cxn ang="0">
                <a:pos x="5" y="39"/>
              </a:cxn>
              <a:cxn ang="0">
                <a:pos x="9" y="33"/>
              </a:cxn>
              <a:cxn ang="0">
                <a:pos x="0" y="19"/>
              </a:cxn>
              <a:cxn ang="0">
                <a:pos x="25" y="0"/>
              </a:cxn>
              <a:cxn ang="0">
                <a:pos x="50" y="19"/>
              </a:cxn>
              <a:cxn ang="0">
                <a:pos x="4" y="19"/>
              </a:cxn>
              <a:cxn ang="0">
                <a:pos x="12" y="29"/>
              </a:cxn>
              <a:cxn ang="0">
                <a:pos x="15" y="31"/>
              </a:cxn>
              <a:cxn ang="0">
                <a:pos x="14" y="34"/>
              </a:cxn>
              <a:cxn ang="0">
                <a:pos x="16" y="33"/>
              </a:cxn>
              <a:cxn ang="0">
                <a:pos x="18" y="32"/>
              </a:cxn>
              <a:cxn ang="0">
                <a:pos x="19" y="32"/>
              </a:cxn>
              <a:cxn ang="0">
                <a:pos x="25" y="32"/>
              </a:cxn>
              <a:cxn ang="0">
                <a:pos x="45" y="19"/>
              </a:cxn>
              <a:cxn ang="0">
                <a:pos x="25" y="5"/>
              </a:cxn>
              <a:cxn ang="0">
                <a:pos x="4" y="19"/>
              </a:cxn>
              <a:cxn ang="0">
                <a:pos x="58" y="48"/>
              </a:cxn>
              <a:cxn ang="0">
                <a:pos x="59" y="50"/>
              </a:cxn>
              <a:cxn ang="0">
                <a:pos x="58" y="51"/>
              </a:cxn>
              <a:cxn ang="0">
                <a:pos x="55" y="50"/>
              </a:cxn>
              <a:cxn ang="0">
                <a:pos x="45" y="46"/>
              </a:cxn>
              <a:cxn ang="0">
                <a:pos x="39" y="46"/>
              </a:cxn>
              <a:cxn ang="0">
                <a:pos x="22" y="41"/>
              </a:cxn>
              <a:cxn ang="0">
                <a:pos x="25" y="42"/>
              </a:cxn>
              <a:cxn ang="0">
                <a:pos x="45" y="35"/>
              </a:cxn>
              <a:cxn ang="0">
                <a:pos x="55" y="19"/>
              </a:cxn>
              <a:cxn ang="0">
                <a:pos x="54" y="13"/>
              </a:cxn>
              <a:cxn ang="0">
                <a:pos x="64" y="28"/>
              </a:cxn>
              <a:cxn ang="0">
                <a:pos x="54" y="42"/>
              </a:cxn>
              <a:cxn ang="0">
                <a:pos x="58" y="48"/>
              </a:cxn>
            </a:cxnLst>
            <a:rect l="0" t="0" r="r" b="b"/>
            <a:pathLst>
              <a:path w="64" h="51">
                <a:moveTo>
                  <a:pt x="50" y="19"/>
                </a:moveTo>
                <a:cubicBezTo>
                  <a:pt x="50" y="29"/>
                  <a:pt x="39" y="37"/>
                  <a:pt x="25" y="37"/>
                </a:cubicBezTo>
                <a:cubicBezTo>
                  <a:pt x="23" y="37"/>
                  <a:pt x="21" y="37"/>
                  <a:pt x="19" y="36"/>
                </a:cubicBezTo>
                <a:cubicBezTo>
                  <a:pt x="16" y="39"/>
                  <a:pt x="12" y="40"/>
                  <a:pt x="9" y="41"/>
                </a:cubicBezTo>
                <a:cubicBezTo>
                  <a:pt x="8" y="41"/>
                  <a:pt x="7" y="41"/>
                  <a:pt x="6" y="42"/>
                </a:cubicBezTo>
                <a:cubicBezTo>
                  <a:pt x="6" y="42"/>
                  <a:pt x="6" y="42"/>
                  <a:pt x="6" y="42"/>
                </a:cubicBezTo>
                <a:cubicBezTo>
                  <a:pt x="5" y="42"/>
                  <a:pt x="4" y="41"/>
                  <a:pt x="4" y="41"/>
                </a:cubicBezTo>
                <a:cubicBezTo>
                  <a:pt x="4" y="40"/>
                  <a:pt x="5" y="39"/>
                  <a:pt x="5" y="39"/>
                </a:cubicBezTo>
                <a:cubicBezTo>
                  <a:pt x="6" y="37"/>
                  <a:pt x="8" y="36"/>
                  <a:pt x="9" y="33"/>
                </a:cubicBezTo>
                <a:cubicBezTo>
                  <a:pt x="3" y="30"/>
                  <a:pt x="0" y="25"/>
                  <a:pt x="0" y="19"/>
                </a:cubicBezTo>
                <a:cubicBezTo>
                  <a:pt x="0" y="9"/>
                  <a:pt x="11" y="0"/>
                  <a:pt x="25" y="0"/>
                </a:cubicBezTo>
                <a:cubicBezTo>
                  <a:pt x="39" y="0"/>
                  <a:pt x="50" y="9"/>
                  <a:pt x="50" y="19"/>
                </a:cubicBezTo>
                <a:close/>
                <a:moveTo>
                  <a:pt x="4" y="19"/>
                </a:moveTo>
                <a:cubicBezTo>
                  <a:pt x="4" y="23"/>
                  <a:pt x="7" y="26"/>
                  <a:pt x="12" y="29"/>
                </a:cubicBezTo>
                <a:cubicBezTo>
                  <a:pt x="15" y="31"/>
                  <a:pt x="15" y="31"/>
                  <a:pt x="15" y="31"/>
                </a:cubicBezTo>
                <a:cubicBezTo>
                  <a:pt x="14" y="34"/>
                  <a:pt x="14" y="34"/>
                  <a:pt x="14" y="34"/>
                </a:cubicBezTo>
                <a:cubicBezTo>
                  <a:pt x="15" y="34"/>
                  <a:pt x="15" y="33"/>
                  <a:pt x="16" y="33"/>
                </a:cubicBezTo>
                <a:cubicBezTo>
                  <a:pt x="18" y="32"/>
                  <a:pt x="18" y="32"/>
                  <a:pt x="18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21" y="32"/>
                  <a:pt x="23" y="32"/>
                  <a:pt x="25" y="32"/>
                </a:cubicBezTo>
                <a:cubicBezTo>
                  <a:pt x="36" y="32"/>
                  <a:pt x="45" y="26"/>
                  <a:pt x="45" y="19"/>
                </a:cubicBezTo>
                <a:cubicBezTo>
                  <a:pt x="45" y="11"/>
                  <a:pt x="36" y="5"/>
                  <a:pt x="25" y="5"/>
                </a:cubicBezTo>
                <a:cubicBezTo>
                  <a:pt x="14" y="5"/>
                  <a:pt x="4" y="11"/>
                  <a:pt x="4" y="19"/>
                </a:cubicBezTo>
                <a:close/>
                <a:moveTo>
                  <a:pt x="58" y="48"/>
                </a:moveTo>
                <a:cubicBezTo>
                  <a:pt x="59" y="49"/>
                  <a:pt x="59" y="49"/>
                  <a:pt x="59" y="50"/>
                </a:cubicBezTo>
                <a:cubicBezTo>
                  <a:pt x="59" y="50"/>
                  <a:pt x="58" y="51"/>
                  <a:pt x="58" y="51"/>
                </a:cubicBezTo>
                <a:cubicBezTo>
                  <a:pt x="57" y="51"/>
                  <a:pt x="56" y="50"/>
                  <a:pt x="55" y="50"/>
                </a:cubicBezTo>
                <a:cubicBezTo>
                  <a:pt x="51" y="49"/>
                  <a:pt x="48" y="48"/>
                  <a:pt x="45" y="46"/>
                </a:cubicBezTo>
                <a:cubicBezTo>
                  <a:pt x="43" y="46"/>
                  <a:pt x="41" y="46"/>
                  <a:pt x="39" y="46"/>
                </a:cubicBezTo>
                <a:cubicBezTo>
                  <a:pt x="32" y="46"/>
                  <a:pt x="26" y="44"/>
                  <a:pt x="22" y="41"/>
                </a:cubicBezTo>
                <a:cubicBezTo>
                  <a:pt x="23" y="42"/>
                  <a:pt x="24" y="42"/>
                  <a:pt x="25" y="42"/>
                </a:cubicBezTo>
                <a:cubicBezTo>
                  <a:pt x="33" y="42"/>
                  <a:pt x="40" y="39"/>
                  <a:pt x="45" y="35"/>
                </a:cubicBezTo>
                <a:cubicBezTo>
                  <a:pt x="51" y="31"/>
                  <a:pt x="55" y="25"/>
                  <a:pt x="55" y="19"/>
                </a:cubicBezTo>
                <a:cubicBezTo>
                  <a:pt x="55" y="17"/>
                  <a:pt x="54" y="15"/>
                  <a:pt x="54" y="13"/>
                </a:cubicBezTo>
                <a:cubicBezTo>
                  <a:pt x="60" y="17"/>
                  <a:pt x="64" y="22"/>
                  <a:pt x="64" y="28"/>
                </a:cubicBezTo>
                <a:cubicBezTo>
                  <a:pt x="64" y="34"/>
                  <a:pt x="60" y="39"/>
                  <a:pt x="54" y="42"/>
                </a:cubicBezTo>
                <a:cubicBezTo>
                  <a:pt x="55" y="45"/>
                  <a:pt x="57" y="47"/>
                  <a:pt x="58" y="48"/>
                </a:cubicBezTo>
                <a:close/>
              </a:path>
            </a:pathLst>
          </a:custGeom>
          <a:solidFill>
            <a:srgbClr val="2D9C9C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88" name="TextBox 87"/>
          <p:cNvSpPr txBox="1"/>
          <p:nvPr/>
        </p:nvSpPr>
        <p:spPr>
          <a:xfrm>
            <a:off x="3428792" y="5389193"/>
            <a:ext cx="53344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chemeClr val="bg1"/>
                </a:solidFill>
              </a:rPr>
              <a:t>Економічна безпека</a:t>
            </a:r>
            <a:endParaRPr lang="en-US" sz="1867" dirty="0">
              <a:solidFill>
                <a:schemeClr val="bg1"/>
              </a:solidFill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16537" y="1973809"/>
            <a:ext cx="243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chemeClr val="bg1"/>
                </a:solidFill>
              </a:rPr>
              <a:t>Капітал</a:t>
            </a:r>
            <a:endParaRPr lang="en-US" sz="1867" dirty="0">
              <a:solidFill>
                <a:schemeClr val="bg1"/>
              </a:solidFill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2409152" y="1431958"/>
            <a:ext cx="243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chemeClr val="bg1"/>
                </a:solidFill>
              </a:rPr>
              <a:t>Природні</a:t>
            </a:r>
            <a:endParaRPr lang="en-US" sz="1867" dirty="0">
              <a:solidFill>
                <a:schemeClr val="bg1"/>
              </a:solidFill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9245183" y="1973809"/>
            <a:ext cx="243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chemeClr val="bg1"/>
                </a:solidFill>
              </a:rPr>
              <a:t>Трудові</a:t>
            </a:r>
            <a:endParaRPr lang="en-US" sz="1867" dirty="0">
              <a:solidFill>
                <a:schemeClr val="bg1"/>
              </a:solidFill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7099159" y="1261467"/>
            <a:ext cx="27391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chemeClr val="bg1"/>
                </a:solidFill>
              </a:rPr>
              <a:t>Підприємницькі можливості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02187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00"/>
                            </p:stCondLst>
                            <p:childTnLst>
                              <p:par>
                                <p:cTn id="9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000"/>
                            </p:stCondLst>
                            <p:childTnLst>
                              <p:par>
                                <p:cTn id="9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500"/>
                            </p:stCondLst>
                            <p:childTnLst>
                              <p:par>
                                <p:cTn id="9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000"/>
                            </p:stCondLst>
                            <p:childTnLst>
                              <p:par>
                                <p:cTn id="103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  <p:bldP spid="68" grpId="0" animBg="1"/>
      <p:bldP spid="57" grpId="0" animBg="1"/>
      <p:bldP spid="60" grpId="0" animBg="1"/>
      <p:bldP spid="64" grpId="0" animBg="1"/>
      <p:bldP spid="65" grpId="0" animBg="1"/>
      <p:bldP spid="70" grpId="0" animBg="1"/>
      <p:bldP spid="71" grpId="0" animBg="1"/>
      <p:bldP spid="72" grpId="0" animBg="1"/>
      <p:bldP spid="75" grpId="0" animBg="1"/>
      <p:bldP spid="88" grpId="0"/>
      <p:bldP spid="90" grpId="0"/>
      <p:bldP spid="91" grpId="0"/>
      <p:bldP spid="93" grpId="0"/>
      <p:bldP spid="9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8" name="Straight Arrow Connector 97"/>
          <p:cNvCxnSpPr>
            <a:stCxn id="95" idx="2"/>
          </p:cNvCxnSpPr>
          <p:nvPr/>
        </p:nvCxnSpPr>
        <p:spPr>
          <a:xfrm>
            <a:off x="6096000" y="1822378"/>
            <a:ext cx="0" cy="753813"/>
          </a:xfrm>
          <a:prstGeom prst="straightConnector1">
            <a:avLst/>
          </a:prstGeom>
          <a:ln w="28575">
            <a:solidFill>
              <a:schemeClr val="accent3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Left-Right Arrow Callout 22"/>
          <p:cNvSpPr/>
          <p:nvPr/>
        </p:nvSpPr>
        <p:spPr>
          <a:xfrm rot="16200000">
            <a:off x="4309875" y="-1918421"/>
            <a:ext cx="3572256" cy="12192000"/>
          </a:xfrm>
          <a:prstGeom prst="leftRightArrowCallout">
            <a:avLst>
              <a:gd name="adj1" fmla="val 50000"/>
              <a:gd name="adj2" fmla="val 25000"/>
              <a:gd name="adj3" fmla="val 12444"/>
              <a:gd name="adj4" fmla="val 7511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C136B7D2-B98C-44FD-8D04-7EC62A564975}" type="slidenum">
              <a:rPr lang="en-US" smtClean="0"/>
              <a:pPr/>
              <a:t>4</a:t>
            </a:fld>
            <a:endParaRPr lang="en-US" dirty="0"/>
          </a:p>
        </p:txBody>
      </p:sp>
      <p:grpSp>
        <p:nvGrpSpPr>
          <p:cNvPr id="2" name="Group 95"/>
          <p:cNvGrpSpPr/>
          <p:nvPr/>
        </p:nvGrpSpPr>
        <p:grpSpPr>
          <a:xfrm>
            <a:off x="2562771" y="569193"/>
            <a:ext cx="7066459" cy="1253186"/>
            <a:chOff x="1922078" y="3896711"/>
            <a:chExt cx="5299844" cy="821660"/>
          </a:xfrm>
        </p:grpSpPr>
        <p:sp>
          <p:nvSpPr>
            <p:cNvPr id="95" name="Rounded Rectangle 94"/>
            <p:cNvSpPr/>
            <p:nvPr/>
          </p:nvSpPr>
          <p:spPr>
            <a:xfrm>
              <a:off x="1922078" y="3958766"/>
              <a:ext cx="5299844" cy="759605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  <p:sp>
          <p:nvSpPr>
            <p:cNvPr id="87" name="Rounded Rectangle 86"/>
            <p:cNvSpPr/>
            <p:nvPr/>
          </p:nvSpPr>
          <p:spPr>
            <a:xfrm>
              <a:off x="1922078" y="3896711"/>
              <a:ext cx="5299844" cy="759605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</p:grpSp>
      <p:sp>
        <p:nvSpPr>
          <p:cNvPr id="57" name="Sev01"/>
          <p:cNvSpPr>
            <a:spLocks noChangeAspect="1"/>
          </p:cNvSpPr>
          <p:nvPr/>
        </p:nvSpPr>
        <p:spPr>
          <a:xfrm>
            <a:off x="3204864" y="3331562"/>
            <a:ext cx="1689805" cy="1689801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accent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333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60" name="Sev01"/>
          <p:cNvSpPr>
            <a:spLocks noChangeAspect="1"/>
          </p:cNvSpPr>
          <p:nvPr/>
        </p:nvSpPr>
        <p:spPr>
          <a:xfrm>
            <a:off x="1103393" y="3555921"/>
            <a:ext cx="1241083" cy="1241080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accent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333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64" name="Sev01"/>
          <p:cNvSpPr>
            <a:spLocks noChangeAspect="1"/>
          </p:cNvSpPr>
          <p:nvPr/>
        </p:nvSpPr>
        <p:spPr>
          <a:xfrm>
            <a:off x="7345579" y="3331562"/>
            <a:ext cx="1689805" cy="1689801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accent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333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65" name="Sev01"/>
          <p:cNvSpPr>
            <a:spLocks noChangeAspect="1"/>
          </p:cNvSpPr>
          <p:nvPr/>
        </p:nvSpPr>
        <p:spPr>
          <a:xfrm>
            <a:off x="9855200" y="3555921"/>
            <a:ext cx="1241083" cy="1241080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accent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333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2562770" y="501538"/>
            <a:ext cx="7066459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err="1" smtClean="0">
                <a:solidFill>
                  <a:schemeClr val="bg1"/>
                </a:solidFill>
              </a:rPr>
              <a:t>Основними</a:t>
            </a:r>
            <a:r>
              <a:rPr lang="ru-RU" sz="2600" b="1" dirty="0" smtClean="0">
                <a:solidFill>
                  <a:schemeClr val="bg1"/>
                </a:solidFill>
              </a:rPr>
              <a:t> проблемами, </a:t>
            </a:r>
            <a:r>
              <a:rPr lang="ru-RU" sz="2600" b="1" dirty="0" err="1" smtClean="0">
                <a:solidFill>
                  <a:schemeClr val="bg1"/>
                </a:solidFill>
              </a:rPr>
              <a:t>що</a:t>
            </a:r>
            <a:r>
              <a:rPr lang="ru-RU" sz="2600" b="1" dirty="0" smtClean="0">
                <a:solidFill>
                  <a:schemeClr val="bg1"/>
                </a:solidFill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</a:rPr>
              <a:t>виникають</a:t>
            </a:r>
            <a:r>
              <a:rPr lang="ru-RU" sz="2600" b="1" dirty="0" smtClean="0">
                <a:solidFill>
                  <a:schemeClr val="bg1"/>
                </a:solidFill>
              </a:rPr>
              <a:t> при </a:t>
            </a:r>
            <a:r>
              <a:rPr lang="ru-RU" sz="2600" b="1" dirty="0" err="1" smtClean="0">
                <a:solidFill>
                  <a:schemeClr val="bg1"/>
                </a:solidFill>
              </a:rPr>
              <a:t>розробці</a:t>
            </a:r>
            <a:r>
              <a:rPr lang="ru-RU" sz="2600" b="1" dirty="0" smtClean="0">
                <a:solidFill>
                  <a:schemeClr val="bg1"/>
                </a:solidFill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</a:rPr>
              <a:t>механізму</a:t>
            </a:r>
            <a:r>
              <a:rPr lang="ru-RU" sz="2600" b="1" dirty="0" smtClean="0">
                <a:solidFill>
                  <a:schemeClr val="bg1"/>
                </a:solidFill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</a:rPr>
              <a:t>забезпечення</a:t>
            </a:r>
            <a:r>
              <a:rPr lang="ru-RU" sz="2600" b="1" dirty="0" smtClean="0">
                <a:solidFill>
                  <a:schemeClr val="bg1"/>
                </a:solidFill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</a:rPr>
              <a:t>економічної</a:t>
            </a:r>
            <a:r>
              <a:rPr lang="ru-RU" sz="2600" b="1" dirty="0" smtClean="0">
                <a:solidFill>
                  <a:schemeClr val="bg1"/>
                </a:solidFill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</a:rPr>
              <a:t>безпеки</a:t>
            </a:r>
            <a:r>
              <a:rPr lang="ru-RU" sz="2600" b="1" dirty="0" smtClean="0">
                <a:solidFill>
                  <a:schemeClr val="bg1"/>
                </a:solidFill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</a:rPr>
              <a:t>промислового</a:t>
            </a:r>
            <a:r>
              <a:rPr lang="ru-RU" sz="2600" b="1" dirty="0" smtClean="0">
                <a:solidFill>
                  <a:schemeClr val="bg1"/>
                </a:solidFill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</a:rPr>
              <a:t>підприємства</a:t>
            </a:r>
            <a:endParaRPr lang="en-US" sz="2600" dirty="0">
              <a:solidFill>
                <a:schemeClr val="bg1"/>
              </a:solidFill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48244" y="1838222"/>
            <a:ext cx="36790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solidFill>
                  <a:schemeClr val="bg1">
                    <a:lumMod val="65000"/>
                  </a:schemeClr>
                </a:solidFill>
              </a:rPr>
              <a:t>Відсутність загальновизнаної методики оцінки рівня складової економічної безпеки</a:t>
            </a:r>
            <a:endParaRPr 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2097975" y="5686083"/>
            <a:ext cx="37432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solidFill>
                  <a:schemeClr val="bg1">
                    <a:lumMod val="65000"/>
                  </a:schemeClr>
                </a:solidFill>
              </a:rPr>
              <a:t>Наявність значних труднощів опису динамічних властивостей підприємства</a:t>
            </a:r>
            <a:endParaRPr 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8762267" y="1844654"/>
            <a:ext cx="34269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solidFill>
                  <a:schemeClr val="bg1">
                    <a:lumMod val="65000"/>
                  </a:schemeClr>
                </a:solidFill>
              </a:rPr>
              <a:t>Відсутність достовірного вибору складової економічної безпеки</a:t>
            </a:r>
            <a:endParaRPr 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6428095" y="5686083"/>
            <a:ext cx="38072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solidFill>
                  <a:schemeClr val="bg1">
                    <a:lumMod val="65000"/>
                  </a:schemeClr>
                </a:solidFill>
              </a:rPr>
              <a:t>Труднощі з визначення складу оціночних критеріїв складових економічної безпеки</a:t>
            </a:r>
            <a:endParaRPr 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6096000" y="18977"/>
            <a:ext cx="0" cy="540000"/>
          </a:xfrm>
          <a:prstGeom prst="straightConnector1">
            <a:avLst/>
          </a:prstGeom>
          <a:ln w="28575">
            <a:solidFill>
              <a:schemeClr val="accent3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Freeform 122"/>
          <p:cNvSpPr>
            <a:spLocks noEditPoints="1"/>
          </p:cNvSpPr>
          <p:nvPr/>
        </p:nvSpPr>
        <p:spPr bwMode="auto">
          <a:xfrm>
            <a:off x="3727340" y="3946590"/>
            <a:ext cx="585804" cy="459745"/>
          </a:xfrm>
          <a:custGeom>
            <a:avLst/>
            <a:gdLst/>
            <a:ahLst/>
            <a:cxnLst>
              <a:cxn ang="0">
                <a:pos x="57" y="37"/>
              </a:cxn>
              <a:cxn ang="0">
                <a:pos x="38" y="56"/>
              </a:cxn>
              <a:cxn ang="0">
                <a:pos x="34" y="57"/>
              </a:cxn>
              <a:cxn ang="0">
                <a:pos x="31" y="56"/>
              </a:cxn>
              <a:cxn ang="0">
                <a:pos x="4" y="28"/>
              </a:cxn>
              <a:cxn ang="0">
                <a:pos x="0" y="20"/>
              </a:cxn>
              <a:cxn ang="0">
                <a:pos x="0" y="4"/>
              </a:cxn>
              <a:cxn ang="0">
                <a:pos x="5" y="0"/>
              </a:cxn>
              <a:cxn ang="0">
                <a:pos x="21" y="0"/>
              </a:cxn>
              <a:cxn ang="0">
                <a:pos x="29" y="3"/>
              </a:cxn>
              <a:cxn ang="0">
                <a:pos x="57" y="30"/>
              </a:cxn>
              <a:cxn ang="0">
                <a:pos x="58" y="34"/>
              </a:cxn>
              <a:cxn ang="0">
                <a:pos x="57" y="37"/>
              </a:cxn>
              <a:cxn ang="0">
                <a:pos x="13" y="7"/>
              </a:cxn>
              <a:cxn ang="0">
                <a:pos x="8" y="12"/>
              </a:cxn>
              <a:cxn ang="0">
                <a:pos x="13" y="17"/>
              </a:cxn>
              <a:cxn ang="0">
                <a:pos x="17" y="12"/>
              </a:cxn>
              <a:cxn ang="0">
                <a:pos x="13" y="7"/>
              </a:cxn>
              <a:cxn ang="0">
                <a:pos x="71" y="37"/>
              </a:cxn>
              <a:cxn ang="0">
                <a:pos x="52" y="56"/>
              </a:cxn>
              <a:cxn ang="0">
                <a:pos x="49" y="57"/>
              </a:cxn>
              <a:cxn ang="0">
                <a:pos x="45" y="55"/>
              </a:cxn>
              <a:cxn ang="0">
                <a:pos x="63" y="37"/>
              </a:cxn>
              <a:cxn ang="0">
                <a:pos x="64" y="34"/>
              </a:cxn>
              <a:cxn ang="0">
                <a:pos x="63" y="30"/>
              </a:cxn>
              <a:cxn ang="0">
                <a:pos x="35" y="3"/>
              </a:cxn>
              <a:cxn ang="0">
                <a:pos x="27" y="0"/>
              </a:cxn>
              <a:cxn ang="0">
                <a:pos x="36" y="0"/>
              </a:cxn>
              <a:cxn ang="0">
                <a:pos x="44" y="3"/>
              </a:cxn>
              <a:cxn ang="0">
                <a:pos x="71" y="30"/>
              </a:cxn>
              <a:cxn ang="0">
                <a:pos x="73" y="34"/>
              </a:cxn>
              <a:cxn ang="0">
                <a:pos x="71" y="37"/>
              </a:cxn>
            </a:cxnLst>
            <a:rect l="0" t="0" r="r" b="b"/>
            <a:pathLst>
              <a:path w="73" h="57">
                <a:moveTo>
                  <a:pt x="57" y="37"/>
                </a:moveTo>
                <a:cubicBezTo>
                  <a:pt x="38" y="56"/>
                  <a:pt x="38" y="56"/>
                  <a:pt x="38" y="56"/>
                </a:cubicBezTo>
                <a:cubicBezTo>
                  <a:pt x="37" y="57"/>
                  <a:pt x="36" y="57"/>
                  <a:pt x="34" y="57"/>
                </a:cubicBezTo>
                <a:cubicBezTo>
                  <a:pt x="33" y="57"/>
                  <a:pt x="32" y="57"/>
                  <a:pt x="31" y="56"/>
                </a:cubicBezTo>
                <a:cubicBezTo>
                  <a:pt x="4" y="28"/>
                  <a:pt x="4" y="28"/>
                  <a:pt x="4" y="28"/>
                </a:cubicBezTo>
                <a:cubicBezTo>
                  <a:pt x="2" y="27"/>
                  <a:pt x="0" y="23"/>
                  <a:pt x="0" y="20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3" y="0"/>
                  <a:pt x="5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4" y="0"/>
                  <a:pt x="27" y="1"/>
                  <a:pt x="29" y="3"/>
                </a:cubicBezTo>
                <a:cubicBezTo>
                  <a:pt x="57" y="30"/>
                  <a:pt x="57" y="30"/>
                  <a:pt x="57" y="30"/>
                </a:cubicBezTo>
                <a:cubicBezTo>
                  <a:pt x="57" y="31"/>
                  <a:pt x="58" y="32"/>
                  <a:pt x="58" y="34"/>
                </a:cubicBezTo>
                <a:cubicBezTo>
                  <a:pt x="58" y="35"/>
                  <a:pt x="57" y="36"/>
                  <a:pt x="57" y="37"/>
                </a:cubicBezTo>
                <a:close/>
                <a:moveTo>
                  <a:pt x="13" y="7"/>
                </a:moveTo>
                <a:cubicBezTo>
                  <a:pt x="10" y="7"/>
                  <a:pt x="8" y="9"/>
                  <a:pt x="8" y="12"/>
                </a:cubicBezTo>
                <a:cubicBezTo>
                  <a:pt x="8" y="14"/>
                  <a:pt x="10" y="17"/>
                  <a:pt x="13" y="17"/>
                </a:cubicBezTo>
                <a:cubicBezTo>
                  <a:pt x="15" y="17"/>
                  <a:pt x="17" y="14"/>
                  <a:pt x="17" y="12"/>
                </a:cubicBezTo>
                <a:cubicBezTo>
                  <a:pt x="17" y="9"/>
                  <a:pt x="15" y="7"/>
                  <a:pt x="13" y="7"/>
                </a:cubicBezTo>
                <a:close/>
                <a:moveTo>
                  <a:pt x="71" y="37"/>
                </a:moveTo>
                <a:cubicBezTo>
                  <a:pt x="52" y="56"/>
                  <a:pt x="52" y="56"/>
                  <a:pt x="52" y="56"/>
                </a:cubicBezTo>
                <a:cubicBezTo>
                  <a:pt x="52" y="57"/>
                  <a:pt x="50" y="57"/>
                  <a:pt x="49" y="57"/>
                </a:cubicBezTo>
                <a:cubicBezTo>
                  <a:pt x="47" y="57"/>
                  <a:pt x="46" y="56"/>
                  <a:pt x="45" y="55"/>
                </a:cubicBezTo>
                <a:cubicBezTo>
                  <a:pt x="63" y="37"/>
                  <a:pt x="63" y="37"/>
                  <a:pt x="63" y="37"/>
                </a:cubicBezTo>
                <a:cubicBezTo>
                  <a:pt x="63" y="36"/>
                  <a:pt x="64" y="35"/>
                  <a:pt x="64" y="34"/>
                </a:cubicBezTo>
                <a:cubicBezTo>
                  <a:pt x="64" y="32"/>
                  <a:pt x="63" y="31"/>
                  <a:pt x="63" y="30"/>
                </a:cubicBezTo>
                <a:cubicBezTo>
                  <a:pt x="35" y="3"/>
                  <a:pt x="35" y="3"/>
                  <a:pt x="35" y="3"/>
                </a:cubicBezTo>
                <a:cubicBezTo>
                  <a:pt x="34" y="1"/>
                  <a:pt x="30" y="0"/>
                  <a:pt x="27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8" y="0"/>
                  <a:pt x="42" y="1"/>
                  <a:pt x="44" y="3"/>
                </a:cubicBezTo>
                <a:cubicBezTo>
                  <a:pt x="71" y="30"/>
                  <a:pt x="71" y="30"/>
                  <a:pt x="71" y="30"/>
                </a:cubicBezTo>
                <a:cubicBezTo>
                  <a:pt x="72" y="31"/>
                  <a:pt x="73" y="32"/>
                  <a:pt x="73" y="34"/>
                </a:cubicBezTo>
                <a:cubicBezTo>
                  <a:pt x="73" y="35"/>
                  <a:pt x="72" y="36"/>
                  <a:pt x="71" y="37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35" name="Freeform 120"/>
          <p:cNvSpPr>
            <a:spLocks noEditPoints="1"/>
          </p:cNvSpPr>
          <p:nvPr/>
        </p:nvSpPr>
        <p:spPr bwMode="auto">
          <a:xfrm>
            <a:off x="7940980" y="3950903"/>
            <a:ext cx="526305" cy="451117"/>
          </a:xfrm>
          <a:custGeom>
            <a:avLst/>
            <a:gdLst/>
            <a:ahLst/>
            <a:cxnLst>
              <a:cxn ang="0">
                <a:pos x="11" y="58"/>
              </a:cxn>
              <a:cxn ang="0">
                <a:pos x="9" y="58"/>
              </a:cxn>
              <a:cxn ang="0">
                <a:pos x="0" y="49"/>
              </a:cxn>
              <a:cxn ang="0">
                <a:pos x="0" y="18"/>
              </a:cxn>
              <a:cxn ang="0">
                <a:pos x="9" y="9"/>
              </a:cxn>
              <a:cxn ang="0">
                <a:pos x="11" y="9"/>
              </a:cxn>
              <a:cxn ang="0">
                <a:pos x="11" y="58"/>
              </a:cxn>
              <a:cxn ang="0">
                <a:pos x="54" y="58"/>
              </a:cxn>
              <a:cxn ang="0">
                <a:pos x="15" y="58"/>
              </a:cxn>
              <a:cxn ang="0">
                <a:pos x="15" y="9"/>
              </a:cxn>
              <a:cxn ang="0">
                <a:pos x="20" y="9"/>
              </a:cxn>
              <a:cxn ang="0">
                <a:pos x="20" y="3"/>
              </a:cxn>
              <a:cxn ang="0">
                <a:pos x="24" y="0"/>
              </a:cxn>
              <a:cxn ang="0">
                <a:pos x="45" y="0"/>
              </a:cxn>
              <a:cxn ang="0">
                <a:pos x="49" y="3"/>
              </a:cxn>
              <a:cxn ang="0">
                <a:pos x="49" y="9"/>
              </a:cxn>
              <a:cxn ang="0">
                <a:pos x="54" y="9"/>
              </a:cxn>
              <a:cxn ang="0">
                <a:pos x="54" y="58"/>
              </a:cxn>
              <a:cxn ang="0">
                <a:pos x="44" y="9"/>
              </a:cxn>
              <a:cxn ang="0">
                <a:pos x="44" y="4"/>
              </a:cxn>
              <a:cxn ang="0">
                <a:pos x="25" y="4"/>
              </a:cxn>
              <a:cxn ang="0">
                <a:pos x="25" y="9"/>
              </a:cxn>
              <a:cxn ang="0">
                <a:pos x="44" y="9"/>
              </a:cxn>
              <a:cxn ang="0">
                <a:pos x="68" y="49"/>
              </a:cxn>
              <a:cxn ang="0">
                <a:pos x="60" y="58"/>
              </a:cxn>
              <a:cxn ang="0">
                <a:pos x="58" y="58"/>
              </a:cxn>
              <a:cxn ang="0">
                <a:pos x="58" y="9"/>
              </a:cxn>
              <a:cxn ang="0">
                <a:pos x="60" y="9"/>
              </a:cxn>
              <a:cxn ang="0">
                <a:pos x="68" y="18"/>
              </a:cxn>
              <a:cxn ang="0">
                <a:pos x="68" y="49"/>
              </a:cxn>
            </a:cxnLst>
            <a:rect l="0" t="0" r="r" b="b"/>
            <a:pathLst>
              <a:path w="68" h="58">
                <a:moveTo>
                  <a:pt x="11" y="58"/>
                </a:moveTo>
                <a:cubicBezTo>
                  <a:pt x="9" y="58"/>
                  <a:pt x="9" y="58"/>
                  <a:pt x="9" y="58"/>
                </a:cubicBezTo>
                <a:cubicBezTo>
                  <a:pt x="4" y="58"/>
                  <a:pt x="0" y="54"/>
                  <a:pt x="0" y="49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3"/>
                  <a:pt x="4" y="9"/>
                  <a:pt x="9" y="9"/>
                </a:cubicBezTo>
                <a:cubicBezTo>
                  <a:pt x="11" y="9"/>
                  <a:pt x="11" y="9"/>
                  <a:pt x="11" y="9"/>
                </a:cubicBezTo>
                <a:lnTo>
                  <a:pt x="11" y="58"/>
                </a:lnTo>
                <a:close/>
                <a:moveTo>
                  <a:pt x="54" y="58"/>
                </a:moveTo>
                <a:cubicBezTo>
                  <a:pt x="15" y="58"/>
                  <a:pt x="15" y="58"/>
                  <a:pt x="15" y="58"/>
                </a:cubicBezTo>
                <a:cubicBezTo>
                  <a:pt x="15" y="9"/>
                  <a:pt x="15" y="9"/>
                  <a:pt x="15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20" y="3"/>
                  <a:pt x="20" y="3"/>
                  <a:pt x="20" y="3"/>
                </a:cubicBezTo>
                <a:cubicBezTo>
                  <a:pt x="20" y="1"/>
                  <a:pt x="22" y="0"/>
                  <a:pt x="24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7" y="0"/>
                  <a:pt x="49" y="1"/>
                  <a:pt x="49" y="3"/>
                </a:cubicBezTo>
                <a:cubicBezTo>
                  <a:pt x="49" y="9"/>
                  <a:pt x="49" y="9"/>
                  <a:pt x="49" y="9"/>
                </a:cubicBezTo>
                <a:cubicBezTo>
                  <a:pt x="54" y="9"/>
                  <a:pt x="54" y="9"/>
                  <a:pt x="54" y="9"/>
                </a:cubicBezTo>
                <a:lnTo>
                  <a:pt x="54" y="58"/>
                </a:lnTo>
                <a:close/>
                <a:moveTo>
                  <a:pt x="44" y="9"/>
                </a:moveTo>
                <a:cubicBezTo>
                  <a:pt x="44" y="4"/>
                  <a:pt x="44" y="4"/>
                  <a:pt x="44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9"/>
                  <a:pt x="25" y="9"/>
                  <a:pt x="25" y="9"/>
                </a:cubicBezTo>
                <a:lnTo>
                  <a:pt x="44" y="9"/>
                </a:lnTo>
                <a:close/>
                <a:moveTo>
                  <a:pt x="68" y="49"/>
                </a:moveTo>
                <a:cubicBezTo>
                  <a:pt x="68" y="54"/>
                  <a:pt x="65" y="58"/>
                  <a:pt x="60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58" y="9"/>
                  <a:pt x="58" y="9"/>
                  <a:pt x="58" y="9"/>
                </a:cubicBezTo>
                <a:cubicBezTo>
                  <a:pt x="60" y="9"/>
                  <a:pt x="60" y="9"/>
                  <a:pt x="60" y="9"/>
                </a:cubicBezTo>
                <a:cubicBezTo>
                  <a:pt x="65" y="9"/>
                  <a:pt x="68" y="13"/>
                  <a:pt x="68" y="18"/>
                </a:cubicBezTo>
                <a:lnTo>
                  <a:pt x="68" y="49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36" name="Freeform 166"/>
          <p:cNvSpPr>
            <a:spLocks noEditPoints="1"/>
          </p:cNvSpPr>
          <p:nvPr/>
        </p:nvSpPr>
        <p:spPr bwMode="auto">
          <a:xfrm>
            <a:off x="1500023" y="3950903"/>
            <a:ext cx="447824" cy="451117"/>
          </a:xfrm>
          <a:custGeom>
            <a:avLst/>
            <a:gdLst/>
            <a:ahLst/>
            <a:cxnLst>
              <a:cxn ang="0">
                <a:pos x="1" y="42"/>
              </a:cxn>
              <a:cxn ang="0">
                <a:pos x="1" y="40"/>
              </a:cxn>
              <a:cxn ang="0">
                <a:pos x="14" y="41"/>
              </a:cxn>
              <a:cxn ang="0">
                <a:pos x="30" y="19"/>
              </a:cxn>
              <a:cxn ang="0">
                <a:pos x="17" y="8"/>
              </a:cxn>
              <a:cxn ang="0">
                <a:pos x="9" y="14"/>
              </a:cxn>
              <a:cxn ang="0">
                <a:pos x="9" y="19"/>
              </a:cxn>
              <a:cxn ang="0">
                <a:pos x="18" y="39"/>
              </a:cxn>
              <a:cxn ang="0">
                <a:pos x="4" y="24"/>
              </a:cxn>
              <a:cxn ang="0">
                <a:pos x="4" y="9"/>
              </a:cxn>
              <a:cxn ang="0">
                <a:pos x="17" y="0"/>
              </a:cxn>
              <a:cxn ang="0">
                <a:pos x="37" y="16"/>
              </a:cxn>
              <a:cxn ang="0">
                <a:pos x="30" y="19"/>
              </a:cxn>
              <a:cxn ang="0">
                <a:pos x="6" y="58"/>
              </a:cxn>
              <a:cxn ang="0">
                <a:pos x="5" y="56"/>
              </a:cxn>
              <a:cxn ang="0">
                <a:pos x="16" y="46"/>
              </a:cxn>
              <a:cxn ang="0">
                <a:pos x="7" y="58"/>
              </a:cxn>
              <a:cxn ang="0">
                <a:pos x="22" y="63"/>
              </a:cxn>
              <a:cxn ang="0">
                <a:pos x="20" y="49"/>
              </a:cxn>
              <a:cxn ang="0">
                <a:pos x="23" y="49"/>
              </a:cxn>
              <a:cxn ang="0">
                <a:pos x="59" y="54"/>
              </a:cxn>
              <a:cxn ang="0">
                <a:pos x="46" y="62"/>
              </a:cxn>
              <a:cxn ang="0">
                <a:pos x="25" y="46"/>
              </a:cxn>
              <a:cxn ang="0">
                <a:pos x="33" y="43"/>
              </a:cxn>
              <a:cxn ang="0">
                <a:pos x="48" y="54"/>
              </a:cxn>
              <a:cxn ang="0">
                <a:pos x="55" y="46"/>
              </a:cxn>
              <a:cxn ang="0">
                <a:pos x="44" y="33"/>
              </a:cxn>
              <a:cxn ang="0">
                <a:pos x="46" y="25"/>
              </a:cxn>
              <a:cxn ang="0">
                <a:pos x="62" y="46"/>
              </a:cxn>
              <a:cxn ang="0">
                <a:pos x="42" y="13"/>
              </a:cxn>
              <a:cxn ang="0">
                <a:pos x="40" y="13"/>
              </a:cxn>
              <a:cxn ang="0">
                <a:pos x="41" y="0"/>
              </a:cxn>
              <a:cxn ang="0">
                <a:pos x="42" y="13"/>
              </a:cxn>
              <a:cxn ang="0">
                <a:pos x="47" y="17"/>
              </a:cxn>
              <a:cxn ang="0">
                <a:pos x="46" y="15"/>
              </a:cxn>
              <a:cxn ang="0">
                <a:pos x="58" y="5"/>
              </a:cxn>
              <a:cxn ang="0">
                <a:pos x="48" y="16"/>
              </a:cxn>
              <a:cxn ang="0">
                <a:pos x="50" y="23"/>
              </a:cxn>
              <a:cxn ang="0">
                <a:pos x="50" y="20"/>
              </a:cxn>
              <a:cxn ang="0">
                <a:pos x="63" y="22"/>
              </a:cxn>
            </a:cxnLst>
            <a:rect l="0" t="0" r="r" b="b"/>
            <a:pathLst>
              <a:path w="63" h="63">
                <a:moveTo>
                  <a:pt x="13" y="42"/>
                </a:moveTo>
                <a:cubicBezTo>
                  <a:pt x="1" y="42"/>
                  <a:pt x="1" y="42"/>
                  <a:pt x="1" y="42"/>
                </a:cubicBezTo>
                <a:cubicBezTo>
                  <a:pt x="0" y="42"/>
                  <a:pt x="0" y="42"/>
                  <a:pt x="0" y="41"/>
                </a:cubicBezTo>
                <a:cubicBezTo>
                  <a:pt x="0" y="40"/>
                  <a:pt x="0" y="40"/>
                  <a:pt x="1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4" y="40"/>
                  <a:pt x="14" y="40"/>
                  <a:pt x="14" y="41"/>
                </a:cubicBezTo>
                <a:cubicBezTo>
                  <a:pt x="14" y="42"/>
                  <a:pt x="14" y="42"/>
                  <a:pt x="13" y="42"/>
                </a:cubicBezTo>
                <a:close/>
                <a:moveTo>
                  <a:pt x="30" y="19"/>
                </a:moveTo>
                <a:cubicBezTo>
                  <a:pt x="19" y="9"/>
                  <a:pt x="19" y="9"/>
                  <a:pt x="19" y="9"/>
                </a:cubicBezTo>
                <a:cubicBezTo>
                  <a:pt x="19" y="8"/>
                  <a:pt x="18" y="8"/>
                  <a:pt x="17" y="8"/>
                </a:cubicBezTo>
                <a:cubicBezTo>
                  <a:pt x="16" y="8"/>
                  <a:pt x="15" y="8"/>
                  <a:pt x="14" y="9"/>
                </a:cubicBezTo>
                <a:cubicBezTo>
                  <a:pt x="9" y="14"/>
                  <a:pt x="9" y="14"/>
                  <a:pt x="9" y="14"/>
                </a:cubicBezTo>
                <a:cubicBezTo>
                  <a:pt x="8" y="15"/>
                  <a:pt x="8" y="16"/>
                  <a:pt x="8" y="17"/>
                </a:cubicBezTo>
                <a:cubicBezTo>
                  <a:pt x="8" y="18"/>
                  <a:pt x="8" y="19"/>
                  <a:pt x="9" y="19"/>
                </a:cubicBezTo>
                <a:cubicBezTo>
                  <a:pt x="19" y="30"/>
                  <a:pt x="19" y="30"/>
                  <a:pt x="19" y="30"/>
                </a:cubicBezTo>
                <a:cubicBezTo>
                  <a:pt x="18" y="39"/>
                  <a:pt x="18" y="39"/>
                  <a:pt x="18" y="39"/>
                </a:cubicBezTo>
                <a:cubicBezTo>
                  <a:pt x="18" y="38"/>
                  <a:pt x="17" y="38"/>
                  <a:pt x="16" y="37"/>
                </a:cubicBezTo>
                <a:cubicBezTo>
                  <a:pt x="4" y="24"/>
                  <a:pt x="4" y="24"/>
                  <a:pt x="4" y="24"/>
                </a:cubicBezTo>
                <a:cubicBezTo>
                  <a:pt x="2" y="22"/>
                  <a:pt x="0" y="20"/>
                  <a:pt x="0" y="17"/>
                </a:cubicBezTo>
                <a:cubicBezTo>
                  <a:pt x="0" y="14"/>
                  <a:pt x="2" y="11"/>
                  <a:pt x="4" y="9"/>
                </a:cubicBezTo>
                <a:cubicBezTo>
                  <a:pt x="9" y="3"/>
                  <a:pt x="9" y="3"/>
                  <a:pt x="9" y="3"/>
                </a:cubicBezTo>
                <a:cubicBezTo>
                  <a:pt x="11" y="1"/>
                  <a:pt x="14" y="0"/>
                  <a:pt x="17" y="0"/>
                </a:cubicBezTo>
                <a:cubicBezTo>
                  <a:pt x="20" y="0"/>
                  <a:pt x="23" y="1"/>
                  <a:pt x="25" y="4"/>
                </a:cubicBezTo>
                <a:cubicBezTo>
                  <a:pt x="37" y="16"/>
                  <a:pt x="37" y="16"/>
                  <a:pt x="37" y="16"/>
                </a:cubicBezTo>
                <a:cubicBezTo>
                  <a:pt x="38" y="17"/>
                  <a:pt x="38" y="18"/>
                  <a:pt x="39" y="18"/>
                </a:cubicBezTo>
                <a:lnTo>
                  <a:pt x="30" y="19"/>
                </a:lnTo>
                <a:close/>
                <a:moveTo>
                  <a:pt x="7" y="58"/>
                </a:moveTo>
                <a:cubicBezTo>
                  <a:pt x="6" y="58"/>
                  <a:pt x="6" y="58"/>
                  <a:pt x="6" y="58"/>
                </a:cubicBezTo>
                <a:cubicBezTo>
                  <a:pt x="6" y="58"/>
                  <a:pt x="5" y="58"/>
                  <a:pt x="5" y="58"/>
                </a:cubicBezTo>
                <a:cubicBezTo>
                  <a:pt x="5" y="57"/>
                  <a:pt x="5" y="56"/>
                  <a:pt x="5" y="56"/>
                </a:cubicBezTo>
                <a:cubicBezTo>
                  <a:pt x="15" y="46"/>
                  <a:pt x="15" y="46"/>
                  <a:pt x="15" y="46"/>
                </a:cubicBezTo>
                <a:cubicBezTo>
                  <a:pt x="15" y="46"/>
                  <a:pt x="16" y="46"/>
                  <a:pt x="16" y="46"/>
                </a:cubicBezTo>
                <a:cubicBezTo>
                  <a:pt x="17" y="47"/>
                  <a:pt x="17" y="47"/>
                  <a:pt x="16" y="48"/>
                </a:cubicBezTo>
                <a:lnTo>
                  <a:pt x="7" y="58"/>
                </a:lnTo>
                <a:close/>
                <a:moveTo>
                  <a:pt x="23" y="62"/>
                </a:moveTo>
                <a:cubicBezTo>
                  <a:pt x="23" y="62"/>
                  <a:pt x="22" y="63"/>
                  <a:pt x="22" y="63"/>
                </a:cubicBezTo>
                <a:cubicBezTo>
                  <a:pt x="21" y="63"/>
                  <a:pt x="20" y="62"/>
                  <a:pt x="20" y="62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1" y="48"/>
                  <a:pt x="22" y="48"/>
                </a:cubicBezTo>
                <a:cubicBezTo>
                  <a:pt x="22" y="48"/>
                  <a:pt x="23" y="49"/>
                  <a:pt x="23" y="49"/>
                </a:cubicBezTo>
                <a:lnTo>
                  <a:pt x="23" y="62"/>
                </a:lnTo>
                <a:close/>
                <a:moveTo>
                  <a:pt x="59" y="54"/>
                </a:moveTo>
                <a:cubicBezTo>
                  <a:pt x="54" y="59"/>
                  <a:pt x="54" y="59"/>
                  <a:pt x="54" y="59"/>
                </a:cubicBezTo>
                <a:cubicBezTo>
                  <a:pt x="51" y="61"/>
                  <a:pt x="49" y="62"/>
                  <a:pt x="46" y="62"/>
                </a:cubicBezTo>
                <a:cubicBezTo>
                  <a:pt x="43" y="62"/>
                  <a:pt x="40" y="61"/>
                  <a:pt x="38" y="59"/>
                </a:cubicBezTo>
                <a:cubicBezTo>
                  <a:pt x="25" y="46"/>
                  <a:pt x="25" y="46"/>
                  <a:pt x="25" y="46"/>
                </a:cubicBezTo>
                <a:cubicBezTo>
                  <a:pt x="25" y="46"/>
                  <a:pt x="24" y="45"/>
                  <a:pt x="24" y="44"/>
                </a:cubicBezTo>
                <a:cubicBezTo>
                  <a:pt x="33" y="43"/>
                  <a:pt x="33" y="43"/>
                  <a:pt x="33" y="43"/>
                </a:cubicBezTo>
                <a:cubicBezTo>
                  <a:pt x="43" y="54"/>
                  <a:pt x="43" y="54"/>
                  <a:pt x="43" y="54"/>
                </a:cubicBezTo>
                <a:cubicBezTo>
                  <a:pt x="45" y="55"/>
                  <a:pt x="47" y="55"/>
                  <a:pt x="48" y="54"/>
                </a:cubicBezTo>
                <a:cubicBezTo>
                  <a:pt x="54" y="48"/>
                  <a:pt x="54" y="48"/>
                  <a:pt x="54" y="48"/>
                </a:cubicBezTo>
                <a:cubicBezTo>
                  <a:pt x="55" y="48"/>
                  <a:pt x="55" y="47"/>
                  <a:pt x="55" y="46"/>
                </a:cubicBezTo>
                <a:cubicBezTo>
                  <a:pt x="55" y="45"/>
                  <a:pt x="55" y="44"/>
                  <a:pt x="54" y="43"/>
                </a:cubicBezTo>
                <a:cubicBezTo>
                  <a:pt x="44" y="33"/>
                  <a:pt x="44" y="33"/>
                  <a:pt x="44" y="33"/>
                </a:cubicBezTo>
                <a:cubicBezTo>
                  <a:pt x="44" y="24"/>
                  <a:pt x="44" y="24"/>
                  <a:pt x="44" y="24"/>
                </a:cubicBezTo>
                <a:cubicBezTo>
                  <a:pt x="45" y="24"/>
                  <a:pt x="46" y="25"/>
                  <a:pt x="46" y="25"/>
                </a:cubicBezTo>
                <a:cubicBezTo>
                  <a:pt x="59" y="38"/>
                  <a:pt x="59" y="38"/>
                  <a:pt x="59" y="38"/>
                </a:cubicBezTo>
                <a:cubicBezTo>
                  <a:pt x="61" y="40"/>
                  <a:pt x="62" y="43"/>
                  <a:pt x="62" y="46"/>
                </a:cubicBezTo>
                <a:cubicBezTo>
                  <a:pt x="62" y="49"/>
                  <a:pt x="61" y="52"/>
                  <a:pt x="59" y="54"/>
                </a:cubicBezTo>
                <a:close/>
                <a:moveTo>
                  <a:pt x="42" y="13"/>
                </a:moveTo>
                <a:cubicBezTo>
                  <a:pt x="42" y="14"/>
                  <a:pt x="42" y="14"/>
                  <a:pt x="41" y="14"/>
                </a:cubicBezTo>
                <a:cubicBezTo>
                  <a:pt x="40" y="14"/>
                  <a:pt x="40" y="14"/>
                  <a:pt x="40" y="13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0"/>
                  <a:pt x="40" y="0"/>
                  <a:pt x="41" y="0"/>
                </a:cubicBezTo>
                <a:cubicBezTo>
                  <a:pt x="42" y="0"/>
                  <a:pt x="42" y="0"/>
                  <a:pt x="42" y="1"/>
                </a:cubicBezTo>
                <a:lnTo>
                  <a:pt x="42" y="13"/>
                </a:lnTo>
                <a:close/>
                <a:moveTo>
                  <a:pt x="48" y="16"/>
                </a:moveTo>
                <a:cubicBezTo>
                  <a:pt x="48" y="17"/>
                  <a:pt x="47" y="17"/>
                  <a:pt x="47" y="17"/>
                </a:cubicBezTo>
                <a:cubicBezTo>
                  <a:pt x="47" y="17"/>
                  <a:pt x="47" y="17"/>
                  <a:pt x="46" y="16"/>
                </a:cubicBezTo>
                <a:cubicBezTo>
                  <a:pt x="46" y="16"/>
                  <a:pt x="46" y="15"/>
                  <a:pt x="46" y="1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4"/>
                  <a:pt x="57" y="4"/>
                  <a:pt x="58" y="5"/>
                </a:cubicBezTo>
                <a:cubicBezTo>
                  <a:pt x="58" y="5"/>
                  <a:pt x="58" y="6"/>
                  <a:pt x="58" y="7"/>
                </a:cubicBezTo>
                <a:lnTo>
                  <a:pt x="48" y="16"/>
                </a:lnTo>
                <a:close/>
                <a:moveTo>
                  <a:pt x="62" y="23"/>
                </a:moveTo>
                <a:cubicBezTo>
                  <a:pt x="50" y="23"/>
                  <a:pt x="50" y="23"/>
                  <a:pt x="50" y="23"/>
                </a:cubicBezTo>
                <a:cubicBezTo>
                  <a:pt x="49" y="23"/>
                  <a:pt x="48" y="22"/>
                  <a:pt x="48" y="22"/>
                </a:cubicBezTo>
                <a:cubicBezTo>
                  <a:pt x="48" y="21"/>
                  <a:pt x="49" y="20"/>
                  <a:pt x="50" y="20"/>
                </a:cubicBezTo>
                <a:cubicBezTo>
                  <a:pt x="62" y="20"/>
                  <a:pt x="62" y="20"/>
                  <a:pt x="62" y="20"/>
                </a:cubicBezTo>
                <a:cubicBezTo>
                  <a:pt x="62" y="20"/>
                  <a:pt x="63" y="21"/>
                  <a:pt x="63" y="22"/>
                </a:cubicBezTo>
                <a:cubicBezTo>
                  <a:pt x="63" y="22"/>
                  <a:pt x="62" y="23"/>
                  <a:pt x="62" y="23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26" name="Freeform 6"/>
          <p:cNvSpPr>
            <a:spLocks noEditPoints="1"/>
          </p:cNvSpPr>
          <p:nvPr/>
        </p:nvSpPr>
        <p:spPr bwMode="auto">
          <a:xfrm>
            <a:off x="10235298" y="3999802"/>
            <a:ext cx="480885" cy="353317"/>
          </a:xfrm>
          <a:custGeom>
            <a:avLst/>
            <a:gdLst/>
            <a:ahLst/>
            <a:cxnLst>
              <a:cxn ang="0">
                <a:pos x="64" y="48"/>
              </a:cxn>
              <a:cxn ang="0">
                <a:pos x="61" y="50"/>
              </a:cxn>
              <a:cxn ang="0">
                <a:pos x="2" y="50"/>
              </a:cxn>
              <a:cxn ang="0">
                <a:pos x="0" y="48"/>
              </a:cxn>
              <a:cxn ang="0">
                <a:pos x="0" y="43"/>
              </a:cxn>
              <a:cxn ang="0">
                <a:pos x="2" y="41"/>
              </a:cxn>
              <a:cxn ang="0">
                <a:pos x="61" y="41"/>
              </a:cxn>
              <a:cxn ang="0">
                <a:pos x="64" y="43"/>
              </a:cxn>
              <a:cxn ang="0">
                <a:pos x="64" y="48"/>
              </a:cxn>
              <a:cxn ang="0">
                <a:pos x="59" y="20"/>
              </a:cxn>
              <a:cxn ang="0">
                <a:pos x="57" y="23"/>
              </a:cxn>
              <a:cxn ang="0">
                <a:pos x="7" y="23"/>
              </a:cxn>
              <a:cxn ang="0">
                <a:pos x="4" y="20"/>
              </a:cxn>
              <a:cxn ang="0">
                <a:pos x="4" y="16"/>
              </a:cxn>
              <a:cxn ang="0">
                <a:pos x="7" y="13"/>
              </a:cxn>
              <a:cxn ang="0">
                <a:pos x="57" y="13"/>
              </a:cxn>
              <a:cxn ang="0">
                <a:pos x="59" y="16"/>
              </a:cxn>
              <a:cxn ang="0">
                <a:pos x="59" y="20"/>
              </a:cxn>
              <a:cxn ang="0">
                <a:pos x="50" y="34"/>
              </a:cxn>
              <a:cxn ang="0">
                <a:pos x="48" y="36"/>
              </a:cxn>
              <a:cxn ang="0">
                <a:pos x="16" y="36"/>
              </a:cxn>
              <a:cxn ang="0">
                <a:pos x="13" y="34"/>
              </a:cxn>
              <a:cxn ang="0">
                <a:pos x="13" y="29"/>
              </a:cxn>
              <a:cxn ang="0">
                <a:pos x="16" y="27"/>
              </a:cxn>
              <a:cxn ang="0">
                <a:pos x="48" y="27"/>
              </a:cxn>
              <a:cxn ang="0">
                <a:pos x="50" y="29"/>
              </a:cxn>
              <a:cxn ang="0">
                <a:pos x="50" y="34"/>
              </a:cxn>
              <a:cxn ang="0">
                <a:pos x="45" y="7"/>
              </a:cxn>
              <a:cxn ang="0">
                <a:pos x="43" y="9"/>
              </a:cxn>
              <a:cxn ang="0">
                <a:pos x="20" y="9"/>
              </a:cxn>
              <a:cxn ang="0">
                <a:pos x="18" y="7"/>
              </a:cxn>
              <a:cxn ang="0">
                <a:pos x="18" y="2"/>
              </a:cxn>
              <a:cxn ang="0">
                <a:pos x="20" y="0"/>
              </a:cxn>
              <a:cxn ang="0">
                <a:pos x="43" y="0"/>
              </a:cxn>
              <a:cxn ang="0">
                <a:pos x="45" y="2"/>
              </a:cxn>
              <a:cxn ang="0">
                <a:pos x="45" y="7"/>
              </a:cxn>
            </a:cxnLst>
            <a:rect l="0" t="0" r="r" b="b"/>
            <a:pathLst>
              <a:path w="64" h="50">
                <a:moveTo>
                  <a:pt x="64" y="48"/>
                </a:moveTo>
                <a:cubicBezTo>
                  <a:pt x="64" y="49"/>
                  <a:pt x="63" y="50"/>
                  <a:pt x="61" y="50"/>
                </a:cubicBezTo>
                <a:cubicBezTo>
                  <a:pt x="2" y="50"/>
                  <a:pt x="2" y="50"/>
                  <a:pt x="2" y="50"/>
                </a:cubicBezTo>
                <a:cubicBezTo>
                  <a:pt x="1" y="50"/>
                  <a:pt x="0" y="49"/>
                  <a:pt x="0" y="48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42"/>
                  <a:pt x="1" y="41"/>
                  <a:pt x="2" y="41"/>
                </a:cubicBezTo>
                <a:cubicBezTo>
                  <a:pt x="61" y="41"/>
                  <a:pt x="61" y="41"/>
                  <a:pt x="61" y="41"/>
                </a:cubicBezTo>
                <a:cubicBezTo>
                  <a:pt x="63" y="41"/>
                  <a:pt x="64" y="42"/>
                  <a:pt x="64" y="43"/>
                </a:cubicBezTo>
                <a:lnTo>
                  <a:pt x="64" y="48"/>
                </a:lnTo>
                <a:close/>
                <a:moveTo>
                  <a:pt x="59" y="20"/>
                </a:moveTo>
                <a:cubicBezTo>
                  <a:pt x="59" y="22"/>
                  <a:pt x="58" y="23"/>
                  <a:pt x="57" y="23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3"/>
                  <a:pt x="4" y="22"/>
                  <a:pt x="4" y="20"/>
                </a:cubicBezTo>
                <a:cubicBezTo>
                  <a:pt x="4" y="16"/>
                  <a:pt x="4" y="16"/>
                  <a:pt x="4" y="16"/>
                </a:cubicBezTo>
                <a:cubicBezTo>
                  <a:pt x="4" y="14"/>
                  <a:pt x="5" y="13"/>
                  <a:pt x="7" y="13"/>
                </a:cubicBezTo>
                <a:cubicBezTo>
                  <a:pt x="57" y="13"/>
                  <a:pt x="57" y="13"/>
                  <a:pt x="57" y="13"/>
                </a:cubicBezTo>
                <a:cubicBezTo>
                  <a:pt x="58" y="13"/>
                  <a:pt x="59" y="14"/>
                  <a:pt x="59" y="16"/>
                </a:cubicBezTo>
                <a:lnTo>
                  <a:pt x="59" y="20"/>
                </a:lnTo>
                <a:close/>
                <a:moveTo>
                  <a:pt x="50" y="34"/>
                </a:moveTo>
                <a:cubicBezTo>
                  <a:pt x="50" y="35"/>
                  <a:pt x="49" y="36"/>
                  <a:pt x="48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15" y="36"/>
                  <a:pt x="13" y="35"/>
                  <a:pt x="13" y="34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28"/>
                  <a:pt x="15" y="27"/>
                  <a:pt x="16" y="27"/>
                </a:cubicBezTo>
                <a:cubicBezTo>
                  <a:pt x="48" y="27"/>
                  <a:pt x="48" y="27"/>
                  <a:pt x="48" y="27"/>
                </a:cubicBezTo>
                <a:cubicBezTo>
                  <a:pt x="49" y="27"/>
                  <a:pt x="50" y="28"/>
                  <a:pt x="50" y="29"/>
                </a:cubicBezTo>
                <a:lnTo>
                  <a:pt x="50" y="34"/>
                </a:lnTo>
                <a:close/>
                <a:moveTo>
                  <a:pt x="45" y="7"/>
                </a:moveTo>
                <a:cubicBezTo>
                  <a:pt x="45" y="8"/>
                  <a:pt x="44" y="9"/>
                  <a:pt x="43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19" y="9"/>
                  <a:pt x="18" y="8"/>
                  <a:pt x="18" y="7"/>
                </a:cubicBezTo>
                <a:cubicBezTo>
                  <a:pt x="18" y="2"/>
                  <a:pt x="18" y="2"/>
                  <a:pt x="18" y="2"/>
                </a:cubicBezTo>
                <a:cubicBezTo>
                  <a:pt x="18" y="1"/>
                  <a:pt x="19" y="0"/>
                  <a:pt x="20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4" y="0"/>
                  <a:pt x="45" y="1"/>
                  <a:pt x="45" y="2"/>
                </a:cubicBezTo>
                <a:lnTo>
                  <a:pt x="45" y="7"/>
                </a:lnTo>
                <a:close/>
              </a:path>
            </a:pathLst>
          </a:custGeom>
          <a:solidFill>
            <a:srgbClr val="7C7C7C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2865103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000"/>
                            </p:stCondLst>
                            <p:childTnLst>
                              <p:par>
                                <p:cTn id="9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500"/>
                            </p:stCondLst>
                            <p:childTnLst>
                              <p:par>
                                <p:cTn id="9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57" grpId="0" animBg="1"/>
      <p:bldP spid="60" grpId="0" animBg="1"/>
      <p:bldP spid="64" grpId="0" animBg="1"/>
      <p:bldP spid="65" grpId="0" animBg="1"/>
      <p:bldP spid="88" grpId="0"/>
      <p:bldP spid="90" grpId="0"/>
      <p:bldP spid="91" grpId="0"/>
      <p:bldP spid="93" grpId="0"/>
      <p:bldP spid="94" grpId="0"/>
      <p:bldP spid="34" grpId="0" animBg="1"/>
      <p:bldP spid="35" grpId="0" animBg="1"/>
      <p:bldP spid="36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616" y="273246"/>
            <a:ext cx="11184466" cy="1282754"/>
          </a:xfrm>
          <a:prstGeom prst="rect">
            <a:avLst/>
          </a:prstGeom>
        </p:spPr>
        <p:txBody>
          <a:bodyPr/>
          <a:lstStyle/>
          <a:p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Головна 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мета – </a:t>
            </a:r>
            <a:r>
              <a:rPr lang="ru-RU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забезпечення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його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стійкого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та максимально 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ефективного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функціонування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в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теперішніх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умовах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 </a:t>
            </a:r>
            <a:r>
              <a:rPr lang="uk-UA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Головою метою </a:t>
            </a:r>
            <a:r>
              <a:rPr lang="uk-UA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uk-UA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uk-UA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функціональних </a:t>
            </a:r>
            <a:r>
              <a:rPr lang="uk-UA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цілей економічної безпеки </a:t>
            </a:r>
            <a:r>
              <a:rPr lang="uk-UA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є: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2" name="Slide Number Placeholder 3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C136B7D2-B98C-44FD-8D04-7EC62A564975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25" name="Flowchart: Off-page Connector 24"/>
          <p:cNvSpPr/>
          <p:nvPr/>
        </p:nvSpPr>
        <p:spPr>
          <a:xfrm>
            <a:off x="906425" y="2036597"/>
            <a:ext cx="965063" cy="937433"/>
          </a:xfrm>
          <a:prstGeom prst="flowChartOffpage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sz="3733" b="1" dirty="0">
              <a:solidFill>
                <a:schemeClr val="accent1">
                  <a:lumMod val="50000"/>
                </a:schemeClr>
              </a:solidFill>
              <a:latin typeface="FontAwesome" pitchFamily="2" charset="0"/>
            </a:endParaRPr>
          </a:p>
        </p:txBody>
      </p:sp>
      <p:sp>
        <p:nvSpPr>
          <p:cNvPr id="31" name="Flowchart: Off-page Connector 30"/>
          <p:cNvSpPr/>
          <p:nvPr/>
        </p:nvSpPr>
        <p:spPr>
          <a:xfrm>
            <a:off x="906425" y="3378849"/>
            <a:ext cx="965063" cy="937436"/>
          </a:xfrm>
          <a:prstGeom prst="flowChartOffpageConnector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733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6" name="Flowchart: Off-page Connector 35"/>
          <p:cNvSpPr/>
          <p:nvPr/>
        </p:nvSpPr>
        <p:spPr>
          <a:xfrm>
            <a:off x="906425" y="4723011"/>
            <a:ext cx="965063" cy="937436"/>
          </a:xfrm>
          <a:prstGeom prst="flowChartOffpageConnector">
            <a:avLst/>
          </a:prstGeom>
          <a:solidFill>
            <a:srgbClr val="2D9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267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992733" y="2044483"/>
            <a:ext cx="3486275" cy="677108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uk-UA" sz="2200" b="1" dirty="0" smtClean="0">
                <a:solidFill>
                  <a:schemeClr val="accent1"/>
                </a:solidFill>
              </a:rPr>
              <a:t>Якісна правова захищеність </a:t>
            </a:r>
          </a:p>
          <a:p>
            <a:r>
              <a:rPr lang="uk-UA" sz="2200" b="1" dirty="0" smtClean="0">
                <a:solidFill>
                  <a:schemeClr val="accent1"/>
                </a:solidFill>
              </a:rPr>
              <a:t>всіх аспектів діяльності</a:t>
            </a:r>
            <a:endParaRPr lang="en-US" sz="2200" b="1" dirty="0">
              <a:solidFill>
                <a:schemeClr val="accent1"/>
              </a:solidFill>
            </a:endParaRPr>
          </a:p>
        </p:txBody>
      </p:sp>
      <p:sp>
        <p:nvSpPr>
          <p:cNvPr id="59" name="Flowchart: Off-page Connector 58"/>
          <p:cNvSpPr/>
          <p:nvPr/>
        </p:nvSpPr>
        <p:spPr>
          <a:xfrm>
            <a:off x="10320514" y="2034685"/>
            <a:ext cx="965063" cy="937436"/>
          </a:xfrm>
          <a:prstGeom prst="flowChartOffpageConnector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>
              <a:solidFill>
                <a:schemeClr val="accent2">
                  <a:lumMod val="50000"/>
                </a:schemeClr>
              </a:solidFill>
              <a:latin typeface="FontAwesome" pitchFamily="2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992731" y="3312372"/>
            <a:ext cx="4198265" cy="1015663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ru-RU" sz="2200" b="1" dirty="0" err="1">
                <a:solidFill>
                  <a:schemeClr val="accent3"/>
                </a:solidFill>
              </a:rPr>
              <a:t>З</a:t>
            </a:r>
            <a:r>
              <a:rPr lang="ru-RU" sz="2200" b="1" dirty="0" err="1" smtClean="0">
                <a:solidFill>
                  <a:schemeClr val="accent3"/>
                </a:solidFill>
              </a:rPr>
              <a:t>абезпечення</a:t>
            </a:r>
            <a:r>
              <a:rPr lang="ru-RU" sz="2200" b="1" dirty="0" smtClean="0">
                <a:solidFill>
                  <a:schemeClr val="accent3"/>
                </a:solidFill>
              </a:rPr>
              <a:t> </a:t>
            </a:r>
            <a:r>
              <a:rPr lang="ru-RU" sz="2200" b="1" dirty="0" err="1" smtClean="0">
                <a:solidFill>
                  <a:schemeClr val="accent3"/>
                </a:solidFill>
              </a:rPr>
              <a:t>безпеки</a:t>
            </a:r>
            <a:r>
              <a:rPr lang="ru-RU" sz="2200" b="1" dirty="0" smtClean="0">
                <a:solidFill>
                  <a:schemeClr val="accent3"/>
                </a:solidFill>
              </a:rPr>
              <a:t> персоналу </a:t>
            </a:r>
          </a:p>
          <a:p>
            <a:r>
              <a:rPr lang="ru-RU" sz="2200" b="1" dirty="0" err="1" smtClean="0">
                <a:solidFill>
                  <a:schemeClr val="accent3"/>
                </a:solidFill>
              </a:rPr>
              <a:t>підприємства</a:t>
            </a:r>
            <a:r>
              <a:rPr lang="ru-RU" sz="2200" b="1" dirty="0" smtClean="0">
                <a:solidFill>
                  <a:schemeClr val="accent3"/>
                </a:solidFill>
              </a:rPr>
              <a:t>, </a:t>
            </a:r>
            <a:r>
              <a:rPr lang="ru-RU" sz="2200" b="1" dirty="0" err="1" smtClean="0">
                <a:solidFill>
                  <a:schemeClr val="accent3"/>
                </a:solidFill>
              </a:rPr>
              <a:t>його</a:t>
            </a:r>
            <a:r>
              <a:rPr lang="ru-RU" sz="2200" b="1" dirty="0" smtClean="0">
                <a:solidFill>
                  <a:schemeClr val="accent3"/>
                </a:solidFill>
              </a:rPr>
              <a:t> </a:t>
            </a:r>
            <a:r>
              <a:rPr lang="ru-RU" sz="2200" b="1" dirty="0" err="1" smtClean="0">
                <a:solidFill>
                  <a:schemeClr val="accent3"/>
                </a:solidFill>
              </a:rPr>
              <a:t>капіталу</a:t>
            </a:r>
            <a:r>
              <a:rPr lang="ru-RU" sz="2200" b="1" dirty="0" smtClean="0">
                <a:solidFill>
                  <a:schemeClr val="accent3"/>
                </a:solidFill>
              </a:rPr>
              <a:t>,</a:t>
            </a:r>
          </a:p>
          <a:p>
            <a:r>
              <a:rPr lang="ru-RU" sz="2200" b="1" dirty="0" smtClean="0">
                <a:solidFill>
                  <a:schemeClr val="accent3"/>
                </a:solidFill>
              </a:rPr>
              <a:t>майна</a:t>
            </a:r>
            <a:endParaRPr lang="en-US" sz="2200" b="1" dirty="0">
              <a:solidFill>
                <a:schemeClr val="accent3"/>
              </a:solidFill>
            </a:endParaRPr>
          </a:p>
        </p:txBody>
      </p:sp>
      <p:sp>
        <p:nvSpPr>
          <p:cNvPr id="63" name="Flowchart: Off-page Connector 62"/>
          <p:cNvSpPr/>
          <p:nvPr/>
        </p:nvSpPr>
        <p:spPr>
          <a:xfrm>
            <a:off x="10320514" y="3378850"/>
            <a:ext cx="965063" cy="937436"/>
          </a:xfrm>
          <a:prstGeom prst="flowChartOffpageConnector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733" dirty="0">
              <a:solidFill>
                <a:schemeClr val="accent4">
                  <a:lumMod val="50000"/>
                </a:schemeClr>
              </a:solidFill>
              <a:latin typeface="FontAwesome" pitchFamily="2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1992731" y="4761058"/>
            <a:ext cx="3490571" cy="677108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uk-UA" sz="2200" b="1" dirty="0" smtClean="0">
                <a:solidFill>
                  <a:srgbClr val="2D9C9C"/>
                </a:solidFill>
              </a:rPr>
              <a:t>Висока ефективність </a:t>
            </a:r>
          </a:p>
          <a:p>
            <a:r>
              <a:rPr lang="uk-UA" sz="2200" b="1" dirty="0" smtClean="0">
                <a:solidFill>
                  <a:srgbClr val="2D9C9C"/>
                </a:solidFill>
              </a:rPr>
              <a:t>менеджменту підприємства</a:t>
            </a:r>
            <a:endParaRPr lang="en-US" sz="2200" b="1" dirty="0">
              <a:solidFill>
                <a:srgbClr val="2D9C9C"/>
              </a:solidFill>
            </a:endParaRPr>
          </a:p>
        </p:txBody>
      </p:sp>
      <p:sp>
        <p:nvSpPr>
          <p:cNvPr id="67" name="Flowchart: Off-page Connector 66"/>
          <p:cNvSpPr/>
          <p:nvPr/>
        </p:nvSpPr>
        <p:spPr>
          <a:xfrm>
            <a:off x="10320514" y="4723011"/>
            <a:ext cx="965063" cy="937437"/>
          </a:xfrm>
          <a:prstGeom prst="flowChartOffpageConnector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 flipV="1">
            <a:off x="6391428" y="1969623"/>
            <a:ext cx="0" cy="3661543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Freeform 56"/>
          <p:cNvSpPr>
            <a:spLocks noEditPoints="1"/>
          </p:cNvSpPr>
          <p:nvPr/>
        </p:nvSpPr>
        <p:spPr bwMode="auto">
          <a:xfrm>
            <a:off x="10572616" y="3617139"/>
            <a:ext cx="460856" cy="460856"/>
          </a:xfrm>
          <a:custGeom>
            <a:avLst/>
            <a:gdLst/>
            <a:ahLst/>
            <a:cxnLst>
              <a:cxn ang="0">
                <a:pos x="64" y="42"/>
              </a:cxn>
              <a:cxn ang="0">
                <a:pos x="63" y="44"/>
              </a:cxn>
              <a:cxn ang="0">
                <a:pos x="33" y="64"/>
              </a:cxn>
              <a:cxn ang="0">
                <a:pos x="32" y="64"/>
              </a:cxn>
              <a:cxn ang="0">
                <a:pos x="30" y="64"/>
              </a:cxn>
              <a:cxn ang="0">
                <a:pos x="1" y="44"/>
              </a:cxn>
              <a:cxn ang="0">
                <a:pos x="0" y="42"/>
              </a:cxn>
              <a:cxn ang="0">
                <a:pos x="0" y="23"/>
              </a:cxn>
              <a:cxn ang="0">
                <a:pos x="1" y="20"/>
              </a:cxn>
              <a:cxn ang="0">
                <a:pos x="30" y="1"/>
              </a:cxn>
              <a:cxn ang="0">
                <a:pos x="32" y="0"/>
              </a:cxn>
              <a:cxn ang="0">
                <a:pos x="33" y="1"/>
              </a:cxn>
              <a:cxn ang="0">
                <a:pos x="63" y="20"/>
              </a:cxn>
              <a:cxn ang="0">
                <a:pos x="64" y="23"/>
              </a:cxn>
              <a:cxn ang="0">
                <a:pos x="64" y="42"/>
              </a:cxn>
              <a:cxn ang="0">
                <a:pos x="12" y="32"/>
              </a:cxn>
              <a:cxn ang="0">
                <a:pos x="5" y="28"/>
              </a:cxn>
              <a:cxn ang="0">
                <a:pos x="5" y="37"/>
              </a:cxn>
              <a:cxn ang="0">
                <a:pos x="12" y="32"/>
              </a:cxn>
              <a:cxn ang="0">
                <a:pos x="29" y="21"/>
              </a:cxn>
              <a:cxn ang="0">
                <a:pos x="29" y="8"/>
              </a:cxn>
              <a:cxn ang="0">
                <a:pos x="7" y="23"/>
              </a:cxn>
              <a:cxn ang="0">
                <a:pos x="17" y="29"/>
              </a:cxn>
              <a:cxn ang="0">
                <a:pos x="29" y="21"/>
              </a:cxn>
              <a:cxn ang="0">
                <a:pos x="29" y="56"/>
              </a:cxn>
              <a:cxn ang="0">
                <a:pos x="29" y="44"/>
              </a:cxn>
              <a:cxn ang="0">
                <a:pos x="17" y="36"/>
              </a:cxn>
              <a:cxn ang="0">
                <a:pos x="7" y="42"/>
              </a:cxn>
              <a:cxn ang="0">
                <a:pos x="29" y="56"/>
              </a:cxn>
              <a:cxn ang="0">
                <a:pos x="41" y="32"/>
              </a:cxn>
              <a:cxn ang="0">
                <a:pos x="32" y="26"/>
              </a:cxn>
              <a:cxn ang="0">
                <a:pos x="22" y="32"/>
              </a:cxn>
              <a:cxn ang="0">
                <a:pos x="32" y="39"/>
              </a:cxn>
              <a:cxn ang="0">
                <a:pos x="41" y="32"/>
              </a:cxn>
              <a:cxn ang="0">
                <a:pos x="56" y="23"/>
              </a:cxn>
              <a:cxn ang="0">
                <a:pos x="35" y="8"/>
              </a:cxn>
              <a:cxn ang="0">
                <a:pos x="35" y="21"/>
              </a:cxn>
              <a:cxn ang="0">
                <a:pos x="46" y="29"/>
              </a:cxn>
              <a:cxn ang="0">
                <a:pos x="56" y="23"/>
              </a:cxn>
              <a:cxn ang="0">
                <a:pos x="56" y="42"/>
              </a:cxn>
              <a:cxn ang="0">
                <a:pos x="46" y="36"/>
              </a:cxn>
              <a:cxn ang="0">
                <a:pos x="35" y="44"/>
              </a:cxn>
              <a:cxn ang="0">
                <a:pos x="35" y="56"/>
              </a:cxn>
              <a:cxn ang="0">
                <a:pos x="56" y="42"/>
              </a:cxn>
              <a:cxn ang="0">
                <a:pos x="58" y="37"/>
              </a:cxn>
              <a:cxn ang="0">
                <a:pos x="58" y="28"/>
              </a:cxn>
              <a:cxn ang="0">
                <a:pos x="51" y="32"/>
              </a:cxn>
              <a:cxn ang="0">
                <a:pos x="58" y="37"/>
              </a:cxn>
            </a:cxnLst>
            <a:rect l="0" t="0" r="r" b="b"/>
            <a:pathLst>
              <a:path w="64" h="64">
                <a:moveTo>
                  <a:pt x="64" y="42"/>
                </a:moveTo>
                <a:cubicBezTo>
                  <a:pt x="64" y="43"/>
                  <a:pt x="63" y="44"/>
                  <a:pt x="63" y="44"/>
                </a:cubicBezTo>
                <a:cubicBezTo>
                  <a:pt x="33" y="64"/>
                  <a:pt x="33" y="64"/>
                  <a:pt x="33" y="64"/>
                </a:cubicBezTo>
                <a:cubicBezTo>
                  <a:pt x="33" y="64"/>
                  <a:pt x="32" y="64"/>
                  <a:pt x="32" y="64"/>
                </a:cubicBezTo>
                <a:cubicBezTo>
                  <a:pt x="31" y="64"/>
                  <a:pt x="31" y="64"/>
                  <a:pt x="30" y="64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4"/>
                  <a:pt x="0" y="43"/>
                  <a:pt x="0" y="4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2"/>
                  <a:pt x="0" y="21"/>
                  <a:pt x="1" y="20"/>
                </a:cubicBezTo>
                <a:cubicBezTo>
                  <a:pt x="30" y="1"/>
                  <a:pt x="30" y="1"/>
                  <a:pt x="30" y="1"/>
                </a:cubicBezTo>
                <a:cubicBezTo>
                  <a:pt x="31" y="1"/>
                  <a:pt x="31" y="0"/>
                  <a:pt x="32" y="0"/>
                </a:cubicBezTo>
                <a:cubicBezTo>
                  <a:pt x="32" y="0"/>
                  <a:pt x="33" y="1"/>
                  <a:pt x="33" y="1"/>
                </a:cubicBezTo>
                <a:cubicBezTo>
                  <a:pt x="63" y="20"/>
                  <a:pt x="63" y="20"/>
                  <a:pt x="63" y="20"/>
                </a:cubicBezTo>
                <a:cubicBezTo>
                  <a:pt x="63" y="21"/>
                  <a:pt x="64" y="22"/>
                  <a:pt x="64" y="23"/>
                </a:cubicBezTo>
                <a:lnTo>
                  <a:pt x="64" y="42"/>
                </a:lnTo>
                <a:close/>
                <a:moveTo>
                  <a:pt x="12" y="32"/>
                </a:moveTo>
                <a:cubicBezTo>
                  <a:pt x="5" y="28"/>
                  <a:pt x="5" y="28"/>
                  <a:pt x="5" y="28"/>
                </a:cubicBezTo>
                <a:cubicBezTo>
                  <a:pt x="5" y="37"/>
                  <a:pt x="5" y="37"/>
                  <a:pt x="5" y="37"/>
                </a:cubicBezTo>
                <a:lnTo>
                  <a:pt x="12" y="32"/>
                </a:lnTo>
                <a:close/>
                <a:moveTo>
                  <a:pt x="29" y="21"/>
                </a:moveTo>
                <a:cubicBezTo>
                  <a:pt x="29" y="8"/>
                  <a:pt x="29" y="8"/>
                  <a:pt x="29" y="8"/>
                </a:cubicBezTo>
                <a:cubicBezTo>
                  <a:pt x="7" y="23"/>
                  <a:pt x="7" y="23"/>
                  <a:pt x="7" y="23"/>
                </a:cubicBezTo>
                <a:cubicBezTo>
                  <a:pt x="17" y="29"/>
                  <a:pt x="17" y="29"/>
                  <a:pt x="17" y="29"/>
                </a:cubicBezTo>
                <a:lnTo>
                  <a:pt x="29" y="21"/>
                </a:lnTo>
                <a:close/>
                <a:moveTo>
                  <a:pt x="29" y="56"/>
                </a:moveTo>
                <a:cubicBezTo>
                  <a:pt x="29" y="44"/>
                  <a:pt x="29" y="44"/>
                  <a:pt x="29" y="44"/>
                </a:cubicBezTo>
                <a:cubicBezTo>
                  <a:pt x="17" y="36"/>
                  <a:pt x="17" y="36"/>
                  <a:pt x="17" y="36"/>
                </a:cubicBezTo>
                <a:cubicBezTo>
                  <a:pt x="7" y="42"/>
                  <a:pt x="7" y="42"/>
                  <a:pt x="7" y="42"/>
                </a:cubicBezTo>
                <a:lnTo>
                  <a:pt x="29" y="56"/>
                </a:lnTo>
                <a:close/>
                <a:moveTo>
                  <a:pt x="41" y="32"/>
                </a:moveTo>
                <a:cubicBezTo>
                  <a:pt x="32" y="26"/>
                  <a:pt x="32" y="26"/>
                  <a:pt x="32" y="26"/>
                </a:cubicBezTo>
                <a:cubicBezTo>
                  <a:pt x="22" y="32"/>
                  <a:pt x="22" y="32"/>
                  <a:pt x="22" y="32"/>
                </a:cubicBezTo>
                <a:cubicBezTo>
                  <a:pt x="32" y="39"/>
                  <a:pt x="32" y="39"/>
                  <a:pt x="32" y="39"/>
                </a:cubicBezTo>
                <a:lnTo>
                  <a:pt x="41" y="32"/>
                </a:lnTo>
                <a:close/>
                <a:moveTo>
                  <a:pt x="56" y="23"/>
                </a:moveTo>
                <a:cubicBezTo>
                  <a:pt x="35" y="8"/>
                  <a:pt x="35" y="8"/>
                  <a:pt x="35" y="8"/>
                </a:cubicBezTo>
                <a:cubicBezTo>
                  <a:pt x="35" y="21"/>
                  <a:pt x="35" y="21"/>
                  <a:pt x="35" y="21"/>
                </a:cubicBezTo>
                <a:cubicBezTo>
                  <a:pt x="46" y="29"/>
                  <a:pt x="46" y="29"/>
                  <a:pt x="46" y="29"/>
                </a:cubicBezTo>
                <a:lnTo>
                  <a:pt x="56" y="23"/>
                </a:lnTo>
                <a:close/>
                <a:moveTo>
                  <a:pt x="56" y="42"/>
                </a:moveTo>
                <a:cubicBezTo>
                  <a:pt x="46" y="36"/>
                  <a:pt x="46" y="36"/>
                  <a:pt x="46" y="36"/>
                </a:cubicBezTo>
                <a:cubicBezTo>
                  <a:pt x="35" y="44"/>
                  <a:pt x="35" y="44"/>
                  <a:pt x="35" y="44"/>
                </a:cubicBezTo>
                <a:cubicBezTo>
                  <a:pt x="35" y="56"/>
                  <a:pt x="35" y="56"/>
                  <a:pt x="35" y="56"/>
                </a:cubicBezTo>
                <a:lnTo>
                  <a:pt x="56" y="42"/>
                </a:lnTo>
                <a:close/>
                <a:moveTo>
                  <a:pt x="58" y="37"/>
                </a:moveTo>
                <a:cubicBezTo>
                  <a:pt x="58" y="28"/>
                  <a:pt x="58" y="28"/>
                  <a:pt x="58" y="28"/>
                </a:cubicBezTo>
                <a:cubicBezTo>
                  <a:pt x="51" y="32"/>
                  <a:pt x="51" y="32"/>
                  <a:pt x="51" y="32"/>
                </a:cubicBezTo>
                <a:lnTo>
                  <a:pt x="58" y="3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3" name="Freeform 5"/>
          <p:cNvSpPr>
            <a:spLocks noEditPoints="1"/>
          </p:cNvSpPr>
          <p:nvPr/>
        </p:nvSpPr>
        <p:spPr bwMode="auto">
          <a:xfrm>
            <a:off x="1142041" y="2258399"/>
            <a:ext cx="493827" cy="493827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4" name="Freeform 245"/>
          <p:cNvSpPr>
            <a:spLocks/>
          </p:cNvSpPr>
          <p:nvPr/>
        </p:nvSpPr>
        <p:spPr bwMode="auto">
          <a:xfrm>
            <a:off x="1167880" y="3626491"/>
            <a:ext cx="442149" cy="442149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5" name="Freeform 44"/>
          <p:cNvSpPr>
            <a:spLocks noEditPoints="1"/>
          </p:cNvSpPr>
          <p:nvPr/>
        </p:nvSpPr>
        <p:spPr bwMode="auto">
          <a:xfrm>
            <a:off x="1191195" y="4902812"/>
            <a:ext cx="395520" cy="577832"/>
          </a:xfrm>
          <a:custGeom>
            <a:avLst/>
            <a:gdLst/>
            <a:ahLst/>
            <a:cxnLst>
              <a:cxn ang="0">
                <a:pos x="35" y="0"/>
              </a:cxn>
              <a:cxn ang="0">
                <a:pos x="0" y="35"/>
              </a:cxn>
              <a:cxn ang="0">
                <a:pos x="16" y="74"/>
              </a:cxn>
              <a:cxn ang="0">
                <a:pos x="35" y="102"/>
              </a:cxn>
              <a:cxn ang="0">
                <a:pos x="54" y="74"/>
              </a:cxn>
              <a:cxn ang="0">
                <a:pos x="70" y="35"/>
              </a:cxn>
              <a:cxn ang="0">
                <a:pos x="35" y="0"/>
              </a:cxn>
              <a:cxn ang="0">
                <a:pos x="43" y="87"/>
              </a:cxn>
              <a:cxn ang="0">
                <a:pos x="27" y="89"/>
              </a:cxn>
              <a:cxn ang="0">
                <a:pos x="26" y="83"/>
              </a:cxn>
              <a:cxn ang="0">
                <a:pos x="26" y="83"/>
              </a:cxn>
              <a:cxn ang="0">
                <a:pos x="45" y="80"/>
              </a:cxn>
              <a:cxn ang="0">
                <a:pos x="44" y="83"/>
              </a:cxn>
              <a:cxn ang="0">
                <a:pos x="43" y="87"/>
              </a:cxn>
              <a:cxn ang="0">
                <a:pos x="25" y="79"/>
              </a:cxn>
              <a:cxn ang="0">
                <a:pos x="23" y="73"/>
              </a:cxn>
              <a:cxn ang="0">
                <a:pos x="47" y="73"/>
              </a:cxn>
              <a:cxn ang="0">
                <a:pos x="46" y="77"/>
              </a:cxn>
              <a:cxn ang="0">
                <a:pos x="25" y="79"/>
              </a:cxn>
              <a:cxn ang="0">
                <a:pos x="35" y="96"/>
              </a:cxn>
              <a:cxn ang="0">
                <a:pos x="29" y="92"/>
              </a:cxn>
              <a:cxn ang="0">
                <a:pos x="42" y="90"/>
              </a:cxn>
              <a:cxn ang="0">
                <a:pos x="35" y="96"/>
              </a:cxn>
              <a:cxn ang="0">
                <a:pos x="50" y="67"/>
              </a:cxn>
              <a:cxn ang="0">
                <a:pos x="20" y="67"/>
              </a:cxn>
              <a:cxn ang="0">
                <a:pos x="15" y="57"/>
              </a:cxn>
              <a:cxn ang="0">
                <a:pos x="6" y="35"/>
              </a:cxn>
              <a:cxn ang="0">
                <a:pos x="35" y="6"/>
              </a:cxn>
              <a:cxn ang="0">
                <a:pos x="64" y="35"/>
              </a:cxn>
              <a:cxn ang="0">
                <a:pos x="55" y="57"/>
              </a:cxn>
              <a:cxn ang="0">
                <a:pos x="50" y="67"/>
              </a:cxn>
              <a:cxn ang="0">
                <a:pos x="50" y="67"/>
              </a:cxn>
              <a:cxn ang="0">
                <a:pos x="50" y="67"/>
              </a:cxn>
            </a:cxnLst>
            <a:rect l="0" t="0" r="r" b="b"/>
            <a:pathLst>
              <a:path w="70" h="102">
                <a:moveTo>
                  <a:pt x="35" y="0"/>
                </a:moveTo>
                <a:cubicBezTo>
                  <a:pt x="16" y="0"/>
                  <a:pt x="0" y="16"/>
                  <a:pt x="0" y="35"/>
                </a:cubicBezTo>
                <a:cubicBezTo>
                  <a:pt x="0" y="48"/>
                  <a:pt x="12" y="62"/>
                  <a:pt x="16" y="74"/>
                </a:cubicBezTo>
                <a:cubicBezTo>
                  <a:pt x="22" y="91"/>
                  <a:pt x="22" y="102"/>
                  <a:pt x="35" y="102"/>
                </a:cubicBezTo>
                <a:cubicBezTo>
                  <a:pt x="49" y="102"/>
                  <a:pt x="48" y="92"/>
                  <a:pt x="54" y="74"/>
                </a:cubicBezTo>
                <a:cubicBezTo>
                  <a:pt x="58" y="62"/>
                  <a:pt x="70" y="48"/>
                  <a:pt x="70" y="35"/>
                </a:cubicBezTo>
                <a:cubicBezTo>
                  <a:pt x="70" y="16"/>
                  <a:pt x="54" y="0"/>
                  <a:pt x="35" y="0"/>
                </a:cubicBezTo>
                <a:close/>
                <a:moveTo>
                  <a:pt x="43" y="87"/>
                </a:moveTo>
                <a:cubicBezTo>
                  <a:pt x="27" y="89"/>
                  <a:pt x="27" y="89"/>
                  <a:pt x="27" y="89"/>
                </a:cubicBezTo>
                <a:cubicBezTo>
                  <a:pt x="27" y="87"/>
                  <a:pt x="26" y="85"/>
                  <a:pt x="26" y="83"/>
                </a:cubicBezTo>
                <a:cubicBezTo>
                  <a:pt x="26" y="83"/>
                  <a:pt x="26" y="83"/>
                  <a:pt x="26" y="83"/>
                </a:cubicBezTo>
                <a:cubicBezTo>
                  <a:pt x="45" y="80"/>
                  <a:pt x="45" y="80"/>
                  <a:pt x="45" y="80"/>
                </a:cubicBezTo>
                <a:cubicBezTo>
                  <a:pt x="45" y="81"/>
                  <a:pt x="45" y="82"/>
                  <a:pt x="44" y="83"/>
                </a:cubicBezTo>
                <a:cubicBezTo>
                  <a:pt x="44" y="84"/>
                  <a:pt x="44" y="86"/>
                  <a:pt x="43" y="87"/>
                </a:cubicBezTo>
                <a:close/>
                <a:moveTo>
                  <a:pt x="25" y="79"/>
                </a:moveTo>
                <a:cubicBezTo>
                  <a:pt x="24" y="78"/>
                  <a:pt x="23" y="76"/>
                  <a:pt x="23" y="73"/>
                </a:cubicBezTo>
                <a:cubicBezTo>
                  <a:pt x="47" y="73"/>
                  <a:pt x="47" y="73"/>
                  <a:pt x="47" y="73"/>
                </a:cubicBezTo>
                <a:cubicBezTo>
                  <a:pt x="47" y="75"/>
                  <a:pt x="47" y="76"/>
                  <a:pt x="46" y="77"/>
                </a:cubicBezTo>
                <a:lnTo>
                  <a:pt x="25" y="79"/>
                </a:lnTo>
                <a:close/>
                <a:moveTo>
                  <a:pt x="35" y="96"/>
                </a:moveTo>
                <a:cubicBezTo>
                  <a:pt x="32" y="96"/>
                  <a:pt x="30" y="95"/>
                  <a:pt x="29" y="92"/>
                </a:cubicBezTo>
                <a:cubicBezTo>
                  <a:pt x="42" y="90"/>
                  <a:pt x="42" y="90"/>
                  <a:pt x="42" y="90"/>
                </a:cubicBezTo>
                <a:cubicBezTo>
                  <a:pt x="40" y="95"/>
                  <a:pt x="39" y="96"/>
                  <a:pt x="35" y="96"/>
                </a:cubicBezTo>
                <a:close/>
                <a:moveTo>
                  <a:pt x="50" y="67"/>
                </a:moveTo>
                <a:cubicBezTo>
                  <a:pt x="20" y="67"/>
                  <a:pt x="20" y="67"/>
                  <a:pt x="20" y="67"/>
                </a:cubicBezTo>
                <a:cubicBezTo>
                  <a:pt x="19" y="64"/>
                  <a:pt x="17" y="60"/>
                  <a:pt x="15" y="57"/>
                </a:cubicBezTo>
                <a:cubicBezTo>
                  <a:pt x="11" y="49"/>
                  <a:pt x="6" y="41"/>
                  <a:pt x="6" y="35"/>
                </a:cubicBezTo>
                <a:cubicBezTo>
                  <a:pt x="6" y="19"/>
                  <a:pt x="19" y="6"/>
                  <a:pt x="35" y="6"/>
                </a:cubicBezTo>
                <a:cubicBezTo>
                  <a:pt x="51" y="6"/>
                  <a:pt x="64" y="19"/>
                  <a:pt x="64" y="35"/>
                </a:cubicBezTo>
                <a:cubicBezTo>
                  <a:pt x="64" y="41"/>
                  <a:pt x="60" y="49"/>
                  <a:pt x="55" y="57"/>
                </a:cubicBezTo>
                <a:cubicBezTo>
                  <a:pt x="53" y="60"/>
                  <a:pt x="52" y="64"/>
                  <a:pt x="50" y="67"/>
                </a:cubicBezTo>
                <a:close/>
                <a:moveTo>
                  <a:pt x="50" y="67"/>
                </a:moveTo>
                <a:cubicBezTo>
                  <a:pt x="50" y="67"/>
                  <a:pt x="50" y="67"/>
                  <a:pt x="50" y="67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6" name="Freeform 217"/>
          <p:cNvSpPr>
            <a:spLocks noEditPoints="1"/>
          </p:cNvSpPr>
          <p:nvPr/>
        </p:nvSpPr>
        <p:spPr bwMode="auto">
          <a:xfrm>
            <a:off x="10550458" y="2313962"/>
            <a:ext cx="505173" cy="378881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7" name="Freeform 135"/>
          <p:cNvSpPr>
            <a:spLocks noEditPoints="1"/>
          </p:cNvSpPr>
          <p:nvPr/>
        </p:nvSpPr>
        <p:spPr bwMode="auto">
          <a:xfrm>
            <a:off x="10600805" y="5002290"/>
            <a:ext cx="404481" cy="378881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9" name="TextBox 48"/>
          <p:cNvSpPr txBox="1"/>
          <p:nvPr/>
        </p:nvSpPr>
        <p:spPr>
          <a:xfrm>
            <a:off x="7026788" y="1946785"/>
            <a:ext cx="3178754" cy="1015663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r"/>
            <a:r>
              <a:rPr lang="uk-UA" sz="2200" b="1" dirty="0" smtClean="0">
                <a:solidFill>
                  <a:schemeClr val="accent2"/>
                </a:solidFill>
              </a:rPr>
              <a:t>Забезпечення фінансової </a:t>
            </a:r>
          </a:p>
          <a:p>
            <a:pPr algn="r"/>
            <a:r>
              <a:rPr lang="uk-UA" sz="2200" b="1" dirty="0" smtClean="0">
                <a:solidFill>
                  <a:schemeClr val="accent2"/>
                </a:solidFill>
              </a:rPr>
              <a:t>ефективності </a:t>
            </a:r>
            <a:r>
              <a:rPr lang="uk-UA" sz="2200" b="1" dirty="0">
                <a:solidFill>
                  <a:schemeClr val="accent2"/>
                </a:solidFill>
              </a:rPr>
              <a:t>р</a:t>
            </a:r>
            <a:r>
              <a:rPr lang="uk-UA" sz="2200" b="1" dirty="0" smtClean="0">
                <a:solidFill>
                  <a:schemeClr val="accent2"/>
                </a:solidFill>
              </a:rPr>
              <a:t>оботи </a:t>
            </a:r>
          </a:p>
          <a:p>
            <a:pPr algn="r"/>
            <a:r>
              <a:rPr lang="uk-UA" sz="2200" b="1" dirty="0" smtClean="0">
                <a:solidFill>
                  <a:schemeClr val="accent2"/>
                </a:solidFill>
              </a:rPr>
              <a:t>підприємства</a:t>
            </a:r>
            <a:endParaRPr lang="en-US" sz="2200" b="1" dirty="0">
              <a:solidFill>
                <a:schemeClr val="accent2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320157" y="3415947"/>
            <a:ext cx="3841421" cy="67710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uk-UA" sz="2200" b="1" dirty="0" smtClean="0">
                <a:solidFill>
                  <a:schemeClr val="accent4"/>
                </a:solidFill>
              </a:rPr>
              <a:t>Забезпечення технологічної незалежності підприємства</a:t>
            </a:r>
            <a:endParaRPr lang="en-US" sz="2200" b="1" dirty="0">
              <a:solidFill>
                <a:schemeClr val="accent4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652165" y="4760110"/>
            <a:ext cx="3495764" cy="677108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r"/>
            <a:r>
              <a:rPr lang="uk-UA" sz="2200" b="1" dirty="0" smtClean="0">
                <a:solidFill>
                  <a:schemeClr val="accent6"/>
                </a:solidFill>
              </a:rPr>
              <a:t>Високий рівень кваліфікації </a:t>
            </a:r>
          </a:p>
          <a:p>
            <a:pPr algn="r"/>
            <a:r>
              <a:rPr lang="uk-UA" sz="2200" b="1" dirty="0" smtClean="0">
                <a:solidFill>
                  <a:schemeClr val="accent6"/>
                </a:solidFill>
              </a:rPr>
              <a:t>персоналу</a:t>
            </a:r>
            <a:endParaRPr lang="en-US" sz="2200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582280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500"/>
                            </p:stCondLst>
                            <p:childTnLst>
                              <p:par>
                                <p:cTn id="8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31" grpId="0" animBg="1"/>
      <p:bldP spid="36" grpId="0" animBg="1"/>
      <p:bldP spid="57" grpId="0"/>
      <p:bldP spid="59" grpId="0" animBg="1"/>
      <p:bldP spid="61" grpId="0"/>
      <p:bldP spid="63" grpId="0" animBg="1"/>
      <p:bldP spid="65" grpId="0"/>
      <p:bldP spid="67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9" grpId="0"/>
      <p:bldP spid="52" grpId="0"/>
      <p:bldP spid="5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5232" y="279354"/>
            <a:ext cx="7518400" cy="471365"/>
          </a:xfrm>
        </p:spPr>
        <p:txBody>
          <a:bodyPr>
            <a:normAutofit/>
          </a:bodyPr>
          <a:lstStyle/>
          <a:p>
            <a:r>
              <a:rPr lang="uk-UA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Зовнішні загрози економічної безпеки підприємства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33" name="Straight Connector 32"/>
          <p:cNvCxnSpPr/>
          <p:nvPr/>
        </p:nvCxnSpPr>
        <p:spPr>
          <a:xfrm flipV="1">
            <a:off x="6096000" y="1687579"/>
            <a:ext cx="0" cy="309885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40"/>
          <p:cNvGrpSpPr/>
          <p:nvPr/>
        </p:nvGrpSpPr>
        <p:grpSpPr>
          <a:xfrm>
            <a:off x="977448" y="1585576"/>
            <a:ext cx="4702629" cy="3200861"/>
            <a:chOff x="4322543" y="1428799"/>
            <a:chExt cx="4051519" cy="2757680"/>
          </a:xfrm>
          <a:blipFill>
            <a:blip r:embed="rId3"/>
            <a:stretch>
              <a:fillRect/>
            </a:stretch>
          </a:blipFill>
        </p:grpSpPr>
        <p:sp>
          <p:nvSpPr>
            <p:cNvPr id="28" name="Snip Single Corner Rectangle 27"/>
            <p:cNvSpPr/>
            <p:nvPr/>
          </p:nvSpPr>
          <p:spPr>
            <a:xfrm>
              <a:off x="4322543" y="1438589"/>
              <a:ext cx="4051519" cy="2746157"/>
            </a:xfrm>
            <a:prstGeom prst="snip1Rect">
              <a:avLst/>
            </a:prstGeom>
            <a:grpFill/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  <p:sp>
          <p:nvSpPr>
            <p:cNvPr id="32" name="Right Triangle 31"/>
            <p:cNvSpPr/>
            <p:nvPr/>
          </p:nvSpPr>
          <p:spPr>
            <a:xfrm rot="10800000">
              <a:off x="8086026" y="1428799"/>
              <a:ext cx="288035" cy="288035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  <p:grpSp>
          <p:nvGrpSpPr>
            <p:cNvPr id="4" name="Group 36"/>
            <p:cNvGrpSpPr/>
            <p:nvPr/>
          </p:nvGrpSpPr>
          <p:grpSpPr>
            <a:xfrm>
              <a:off x="4322543" y="4138220"/>
              <a:ext cx="4051518" cy="48259"/>
              <a:chOff x="4322543" y="4131077"/>
              <a:chExt cx="4051518" cy="48259"/>
            </a:xfrm>
            <a:grpFill/>
          </p:grpSpPr>
          <p:sp>
            <p:nvSpPr>
              <p:cNvPr id="40" name="Rectangle 39"/>
              <p:cNvSpPr/>
              <p:nvPr/>
            </p:nvSpPr>
            <p:spPr>
              <a:xfrm>
                <a:off x="4322543" y="4131077"/>
                <a:ext cx="1363279" cy="4825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  <p:sp>
            <p:nvSpPr>
              <p:cNvPr id="41" name="Rectangle 40"/>
              <p:cNvSpPr/>
              <p:nvPr/>
            </p:nvSpPr>
            <p:spPr>
              <a:xfrm>
                <a:off x="5685822" y="4131077"/>
                <a:ext cx="1363279" cy="4825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  <p:sp>
            <p:nvSpPr>
              <p:cNvPr id="42" name="Rectangle 41"/>
              <p:cNvSpPr/>
              <p:nvPr/>
            </p:nvSpPr>
            <p:spPr>
              <a:xfrm>
                <a:off x="7010782" y="4131077"/>
                <a:ext cx="1363279" cy="4825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</p:grpSp>
      </p:grpSp>
      <p:grpSp>
        <p:nvGrpSpPr>
          <p:cNvPr id="5" name="Group 40"/>
          <p:cNvGrpSpPr/>
          <p:nvPr/>
        </p:nvGrpSpPr>
        <p:grpSpPr>
          <a:xfrm>
            <a:off x="6475847" y="1585576"/>
            <a:ext cx="4702629" cy="3200861"/>
            <a:chOff x="4322543" y="1428799"/>
            <a:chExt cx="4051519" cy="2757680"/>
          </a:xfrm>
          <a:blipFill>
            <a:blip r:embed="rId4"/>
            <a:stretch>
              <a:fillRect/>
            </a:stretch>
          </a:blipFill>
        </p:grpSpPr>
        <p:sp>
          <p:nvSpPr>
            <p:cNvPr id="49" name="Snip Single Corner Rectangle 48"/>
            <p:cNvSpPr/>
            <p:nvPr/>
          </p:nvSpPr>
          <p:spPr>
            <a:xfrm>
              <a:off x="4322543" y="1438589"/>
              <a:ext cx="4051519" cy="2746157"/>
            </a:xfrm>
            <a:prstGeom prst="snip1Rect">
              <a:avLst/>
            </a:prstGeom>
            <a:grpFill/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  <p:sp>
          <p:nvSpPr>
            <p:cNvPr id="50" name="Right Triangle 49"/>
            <p:cNvSpPr/>
            <p:nvPr/>
          </p:nvSpPr>
          <p:spPr>
            <a:xfrm rot="10800000">
              <a:off x="8086026" y="1428799"/>
              <a:ext cx="288035" cy="288035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  <p:grpSp>
          <p:nvGrpSpPr>
            <p:cNvPr id="7" name="Group 50"/>
            <p:cNvGrpSpPr/>
            <p:nvPr/>
          </p:nvGrpSpPr>
          <p:grpSpPr>
            <a:xfrm>
              <a:off x="4322543" y="4138220"/>
              <a:ext cx="4051518" cy="48259"/>
              <a:chOff x="4322543" y="4131077"/>
              <a:chExt cx="4051518" cy="48259"/>
            </a:xfrm>
            <a:grpFill/>
          </p:grpSpPr>
          <p:sp>
            <p:nvSpPr>
              <p:cNvPr id="52" name="Rectangle 51"/>
              <p:cNvSpPr/>
              <p:nvPr/>
            </p:nvSpPr>
            <p:spPr>
              <a:xfrm>
                <a:off x="4322543" y="4131077"/>
                <a:ext cx="1363279" cy="4825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  <p:sp>
            <p:nvSpPr>
              <p:cNvPr id="53" name="Rectangle 52"/>
              <p:cNvSpPr/>
              <p:nvPr/>
            </p:nvSpPr>
            <p:spPr>
              <a:xfrm>
                <a:off x="5685822" y="4131077"/>
                <a:ext cx="1363279" cy="4825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  <p:sp>
            <p:nvSpPr>
              <p:cNvPr id="54" name="Rectangle 53"/>
              <p:cNvSpPr/>
              <p:nvPr/>
            </p:nvSpPr>
            <p:spPr>
              <a:xfrm>
                <a:off x="7010782" y="4131077"/>
                <a:ext cx="1363279" cy="4825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</p:grpSp>
      </p:grpSp>
      <p:sp>
        <p:nvSpPr>
          <p:cNvPr id="58" name="TextBox 57"/>
          <p:cNvSpPr txBox="1"/>
          <p:nvPr/>
        </p:nvSpPr>
        <p:spPr>
          <a:xfrm>
            <a:off x="977448" y="5224610"/>
            <a:ext cx="4702627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uk-UA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Втрата своєї </a:t>
            </a:r>
            <a:r>
              <a:rPr lang="uk-UA" sz="2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ниші</a:t>
            </a:r>
            <a:r>
              <a:rPr lang="uk-UA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на ринку товарів</a:t>
            </a:r>
            <a:endParaRPr 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6586163" y="5224610"/>
            <a:ext cx="448199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uk-UA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Зміна фінансової ситуації в країні</a:t>
            </a:r>
            <a:endParaRPr 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B7D2-B98C-44FD-8D04-7EC62A564975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6517261"/>
      </p:ext>
    </p:extLst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6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ev04"/>
          <p:cNvSpPr/>
          <p:nvPr/>
        </p:nvSpPr>
        <p:spPr>
          <a:xfrm rot="18900000">
            <a:off x="9327958" y="2010663"/>
            <a:ext cx="1612996" cy="161299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333" dirty="0">
              <a:solidFill>
                <a:schemeClr val="accent4">
                  <a:lumMod val="50000"/>
                </a:schemeClr>
              </a:solidFill>
              <a:latin typeface="FontAwesome" pitchFamily="2" charset="0"/>
            </a:endParaRPr>
          </a:p>
        </p:txBody>
      </p:sp>
      <p:sp>
        <p:nvSpPr>
          <p:cNvPr id="20" name="Sev03"/>
          <p:cNvSpPr/>
          <p:nvPr/>
        </p:nvSpPr>
        <p:spPr>
          <a:xfrm rot="18900000">
            <a:off x="6678191" y="2480463"/>
            <a:ext cx="1612996" cy="161299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333" dirty="0">
              <a:solidFill>
                <a:schemeClr val="accent3">
                  <a:lumMod val="50000"/>
                </a:schemeClr>
              </a:solidFill>
              <a:latin typeface="FontAwesome" pitchFamily="2" charset="0"/>
              <a:cs typeface="+mj-cs"/>
            </a:endParaRPr>
          </a:p>
        </p:txBody>
      </p:sp>
      <p:sp>
        <p:nvSpPr>
          <p:cNvPr id="19" name="Sev02"/>
          <p:cNvSpPr/>
          <p:nvPr/>
        </p:nvSpPr>
        <p:spPr>
          <a:xfrm rot="18900000">
            <a:off x="3962583" y="2010663"/>
            <a:ext cx="1612996" cy="161299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0" dirty="0">
              <a:solidFill>
                <a:schemeClr val="accent2">
                  <a:lumMod val="50000"/>
                </a:schemeClr>
              </a:solidFill>
              <a:latin typeface="FontAwesome" pitchFamily="2" charset="0"/>
            </a:endParaRPr>
          </a:p>
        </p:txBody>
      </p:sp>
      <p:sp>
        <p:nvSpPr>
          <p:cNvPr id="17" name="Sev01"/>
          <p:cNvSpPr/>
          <p:nvPr/>
        </p:nvSpPr>
        <p:spPr>
          <a:xfrm rot="18900000">
            <a:off x="1263443" y="2480463"/>
            <a:ext cx="1612996" cy="1612996"/>
          </a:xfrm>
          <a:prstGeom prst="rect">
            <a:avLst/>
          </a:prstGeom>
          <a:solidFill>
            <a:srgbClr val="2D9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333" dirty="0">
              <a:solidFill>
                <a:schemeClr val="accent1">
                  <a:lumMod val="50000"/>
                </a:schemeClr>
              </a:solidFill>
              <a:latin typeface="FontAwesome" pitchFamily="2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86" y="341050"/>
            <a:ext cx="7518400" cy="471365"/>
          </a:xfrm>
          <a:prstGeom prst="rect">
            <a:avLst/>
          </a:prstGeom>
        </p:spPr>
        <p:txBody>
          <a:bodyPr/>
          <a:lstStyle/>
          <a:p>
            <a:r>
              <a:rPr lang="uk-UA" dirty="0" smtClean="0">
                <a:solidFill>
                  <a:schemeClr val="accent3">
                    <a:lumMod val="50000"/>
                  </a:schemeClr>
                </a:solidFill>
              </a:rPr>
              <a:t>Внутрішні загрози економічної безпеки підприємства</a:t>
            </a: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C136B7D2-B98C-44FD-8D04-7EC62A564975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618186" y="4307519"/>
            <a:ext cx="27684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2D9C9C"/>
                </a:solidFill>
              </a:rPr>
              <a:t>Масове вибуття застарілих елементів основного капіталу</a:t>
            </a:r>
            <a:endParaRPr lang="en-US" sz="2200" b="1" dirty="0">
              <a:solidFill>
                <a:srgbClr val="2D9C9C"/>
              </a:solidFill>
            </a:endParaRPr>
          </a:p>
        </p:txBody>
      </p:sp>
      <p:sp>
        <p:nvSpPr>
          <p:cNvPr id="29" name="Sev01"/>
          <p:cNvSpPr/>
          <p:nvPr/>
        </p:nvSpPr>
        <p:spPr>
          <a:xfrm rot="18900000">
            <a:off x="1263443" y="2227038"/>
            <a:ext cx="1612996" cy="1612996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333" dirty="0">
              <a:solidFill>
                <a:schemeClr val="accent1">
                  <a:lumMod val="50000"/>
                </a:schemeClr>
              </a:solidFill>
              <a:latin typeface="FontAwesome" pitchFamily="2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424916" y="4307519"/>
            <a:ext cx="26883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200" b="1" dirty="0" smtClean="0">
                <a:solidFill>
                  <a:schemeClr val="accent2"/>
                </a:solidFill>
              </a:rPr>
              <a:t>Втрата виробничого потенціалу</a:t>
            </a:r>
            <a:endParaRPr lang="en-US" sz="2200" b="1" dirty="0">
              <a:solidFill>
                <a:schemeClr val="accent2"/>
              </a:solidFill>
            </a:endParaRPr>
          </a:p>
        </p:txBody>
      </p:sp>
      <p:sp>
        <p:nvSpPr>
          <p:cNvPr id="34" name="Sev02"/>
          <p:cNvSpPr/>
          <p:nvPr/>
        </p:nvSpPr>
        <p:spPr>
          <a:xfrm rot="18900000">
            <a:off x="3962583" y="2227038"/>
            <a:ext cx="1612996" cy="1612996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0" dirty="0">
              <a:solidFill>
                <a:schemeClr val="accent2">
                  <a:lumMod val="50000"/>
                </a:schemeClr>
              </a:solidFill>
              <a:latin typeface="FontAwesome" pitchFamily="2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151494" y="4307519"/>
            <a:ext cx="26663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200" b="1" dirty="0" smtClean="0">
                <a:solidFill>
                  <a:schemeClr val="accent3"/>
                </a:solidFill>
              </a:rPr>
              <a:t>Відставання техніки і технології</a:t>
            </a:r>
            <a:endParaRPr lang="en-US" sz="2200" b="1" dirty="0">
              <a:solidFill>
                <a:schemeClr val="accent3"/>
              </a:solidFill>
            </a:endParaRPr>
          </a:p>
        </p:txBody>
      </p:sp>
      <p:sp>
        <p:nvSpPr>
          <p:cNvPr id="38" name="Sev03"/>
          <p:cNvSpPr/>
          <p:nvPr/>
        </p:nvSpPr>
        <p:spPr>
          <a:xfrm rot="18900000">
            <a:off x="6678191" y="2227038"/>
            <a:ext cx="1612996" cy="1612996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333" dirty="0">
              <a:solidFill>
                <a:schemeClr val="accent3">
                  <a:lumMod val="50000"/>
                </a:schemeClr>
              </a:solidFill>
              <a:latin typeface="FontAwesome" pitchFamily="2" charset="0"/>
              <a:cs typeface="+mj-cs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856134" y="4307519"/>
            <a:ext cx="25566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200" b="1" dirty="0" smtClean="0">
                <a:solidFill>
                  <a:schemeClr val="accent4"/>
                </a:solidFill>
              </a:rPr>
              <a:t>Надмірні витрати на виробництво</a:t>
            </a:r>
            <a:endParaRPr lang="en-US" sz="2200" b="1" dirty="0">
              <a:solidFill>
                <a:schemeClr val="accent4"/>
              </a:solidFill>
            </a:endParaRPr>
          </a:p>
        </p:txBody>
      </p:sp>
      <p:sp>
        <p:nvSpPr>
          <p:cNvPr id="40" name="Sev04"/>
          <p:cNvSpPr/>
          <p:nvPr/>
        </p:nvSpPr>
        <p:spPr>
          <a:xfrm rot="18900000">
            <a:off x="9327958" y="2227038"/>
            <a:ext cx="1612996" cy="1612996"/>
          </a:xfrm>
          <a:prstGeom prst="rect">
            <a:avLst/>
          </a:prstGeom>
          <a:solidFill>
            <a:schemeClr val="bg1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333" dirty="0">
              <a:solidFill>
                <a:schemeClr val="accent4">
                  <a:lumMod val="50000"/>
                </a:schemeClr>
              </a:solidFill>
              <a:latin typeface="FontAwesome" pitchFamily="2" charset="0"/>
            </a:endParaRPr>
          </a:p>
        </p:txBody>
      </p:sp>
      <p:sp>
        <p:nvSpPr>
          <p:cNvPr id="22" name="Freeform 62"/>
          <p:cNvSpPr>
            <a:spLocks noChangeAspect="1" noEditPoints="1"/>
          </p:cNvSpPr>
          <p:nvPr/>
        </p:nvSpPr>
        <p:spPr bwMode="auto">
          <a:xfrm>
            <a:off x="7181116" y="2727536"/>
            <a:ext cx="607143" cy="612000"/>
          </a:xfrm>
          <a:custGeom>
            <a:avLst/>
            <a:gdLst/>
            <a:ahLst/>
            <a:cxnLst>
              <a:cxn ang="0">
                <a:pos x="58" y="33"/>
              </a:cxn>
              <a:cxn ang="0">
                <a:pos x="57" y="34"/>
              </a:cxn>
              <a:cxn ang="0">
                <a:pos x="50" y="35"/>
              </a:cxn>
              <a:cxn ang="0">
                <a:pos x="49" y="39"/>
              </a:cxn>
              <a:cxn ang="0">
                <a:pos x="53" y="44"/>
              </a:cxn>
              <a:cxn ang="0">
                <a:pos x="53" y="45"/>
              </a:cxn>
              <a:cxn ang="0">
                <a:pos x="53" y="46"/>
              </a:cxn>
              <a:cxn ang="0">
                <a:pos x="45" y="53"/>
              </a:cxn>
              <a:cxn ang="0">
                <a:pos x="44" y="52"/>
              </a:cxn>
              <a:cxn ang="0">
                <a:pos x="39" y="48"/>
              </a:cxn>
              <a:cxn ang="0">
                <a:pos x="36" y="50"/>
              </a:cxn>
              <a:cxn ang="0">
                <a:pos x="34" y="57"/>
              </a:cxn>
              <a:cxn ang="0">
                <a:pos x="33" y="58"/>
              </a:cxn>
              <a:cxn ang="0">
                <a:pos x="25" y="58"/>
              </a:cxn>
              <a:cxn ang="0">
                <a:pos x="23" y="57"/>
              </a:cxn>
              <a:cxn ang="0">
                <a:pos x="22" y="50"/>
              </a:cxn>
              <a:cxn ang="0">
                <a:pos x="19" y="48"/>
              </a:cxn>
              <a:cxn ang="0">
                <a:pos x="14" y="52"/>
              </a:cxn>
              <a:cxn ang="0">
                <a:pos x="13" y="53"/>
              </a:cxn>
              <a:cxn ang="0">
                <a:pos x="12" y="52"/>
              </a:cxn>
              <a:cxn ang="0">
                <a:pos x="5" y="46"/>
              </a:cxn>
              <a:cxn ang="0">
                <a:pos x="5" y="45"/>
              </a:cxn>
              <a:cxn ang="0">
                <a:pos x="5" y="44"/>
              </a:cxn>
              <a:cxn ang="0">
                <a:pos x="9" y="39"/>
              </a:cxn>
              <a:cxn ang="0">
                <a:pos x="8" y="35"/>
              </a:cxn>
              <a:cxn ang="0">
                <a:pos x="1" y="34"/>
              </a:cxn>
              <a:cxn ang="0">
                <a:pos x="0" y="33"/>
              </a:cxn>
              <a:cxn ang="0">
                <a:pos x="0" y="24"/>
              </a:cxn>
              <a:cxn ang="0">
                <a:pos x="1" y="23"/>
              </a:cxn>
              <a:cxn ang="0">
                <a:pos x="8" y="22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3" y="5"/>
              </a:cxn>
              <a:cxn ang="0">
                <a:pos x="14" y="5"/>
              </a:cxn>
              <a:cxn ang="0">
                <a:pos x="19" y="9"/>
              </a:cxn>
              <a:cxn ang="0">
                <a:pos x="22" y="8"/>
              </a:cxn>
              <a:cxn ang="0">
                <a:pos x="23" y="1"/>
              </a:cxn>
              <a:cxn ang="0">
                <a:pos x="25" y="0"/>
              </a:cxn>
              <a:cxn ang="0">
                <a:pos x="33" y="0"/>
              </a:cxn>
              <a:cxn ang="0">
                <a:pos x="34" y="1"/>
              </a:cxn>
              <a:cxn ang="0">
                <a:pos x="36" y="8"/>
              </a:cxn>
              <a:cxn ang="0">
                <a:pos x="39" y="9"/>
              </a:cxn>
              <a:cxn ang="0">
                <a:pos x="44" y="5"/>
              </a:cxn>
              <a:cxn ang="0">
                <a:pos x="45" y="5"/>
              </a:cxn>
              <a:cxn ang="0">
                <a:pos x="46" y="5"/>
              </a:cxn>
              <a:cxn ang="0">
                <a:pos x="52" y="12"/>
              </a:cxn>
              <a:cxn ang="0">
                <a:pos x="53" y="12"/>
              </a:cxn>
              <a:cxn ang="0">
                <a:pos x="52" y="13"/>
              </a:cxn>
              <a:cxn ang="0">
                <a:pos x="48" y="18"/>
              </a:cxn>
              <a:cxn ang="0">
                <a:pos x="50" y="22"/>
              </a:cxn>
              <a:cxn ang="0">
                <a:pos x="57" y="23"/>
              </a:cxn>
              <a:cxn ang="0">
                <a:pos x="58" y="25"/>
              </a:cxn>
              <a:cxn ang="0">
                <a:pos x="58" y="33"/>
              </a:cxn>
              <a:cxn ang="0">
                <a:pos x="29" y="19"/>
              </a:cxn>
              <a:cxn ang="0">
                <a:pos x="19" y="29"/>
              </a:cxn>
              <a:cxn ang="0">
                <a:pos x="29" y="38"/>
              </a:cxn>
              <a:cxn ang="0">
                <a:pos x="39" y="29"/>
              </a:cxn>
              <a:cxn ang="0">
                <a:pos x="29" y="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A5A5A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3" name="Freeform 216"/>
          <p:cNvSpPr>
            <a:spLocks noEditPoints="1"/>
          </p:cNvSpPr>
          <p:nvPr/>
        </p:nvSpPr>
        <p:spPr bwMode="auto">
          <a:xfrm>
            <a:off x="1755707" y="2727536"/>
            <a:ext cx="612000" cy="612000"/>
          </a:xfrm>
          <a:custGeom>
            <a:avLst/>
            <a:gdLst/>
            <a:ahLst/>
            <a:cxnLst>
              <a:cxn ang="0">
                <a:pos x="68" y="34"/>
              </a:cxn>
              <a:cxn ang="0">
                <a:pos x="34" y="68"/>
              </a:cxn>
              <a:cxn ang="0">
                <a:pos x="0" y="34"/>
              </a:cxn>
              <a:cxn ang="0">
                <a:pos x="34" y="0"/>
              </a:cxn>
              <a:cxn ang="0">
                <a:pos x="68" y="34"/>
              </a:cxn>
              <a:cxn ang="0">
                <a:pos x="15" y="40"/>
              </a:cxn>
              <a:cxn ang="0">
                <a:pos x="14" y="34"/>
              </a:cxn>
              <a:cxn ang="0">
                <a:pos x="15" y="27"/>
              </a:cxn>
              <a:cxn ang="0">
                <a:pos x="8" y="20"/>
              </a:cxn>
              <a:cxn ang="0">
                <a:pos x="5" y="34"/>
              </a:cxn>
              <a:cxn ang="0">
                <a:pos x="8" y="47"/>
              </a:cxn>
              <a:cxn ang="0">
                <a:pos x="15" y="40"/>
              </a:cxn>
              <a:cxn ang="0">
                <a:pos x="48" y="34"/>
              </a:cxn>
              <a:cxn ang="0">
                <a:pos x="34" y="19"/>
              </a:cxn>
              <a:cxn ang="0">
                <a:pos x="19" y="34"/>
              </a:cxn>
              <a:cxn ang="0">
                <a:pos x="34" y="48"/>
              </a:cxn>
              <a:cxn ang="0">
                <a:pos x="48" y="34"/>
              </a:cxn>
              <a:cxn ang="0">
                <a:pos x="20" y="8"/>
              </a:cxn>
              <a:cxn ang="0">
                <a:pos x="27" y="15"/>
              </a:cxn>
              <a:cxn ang="0">
                <a:pos x="34" y="14"/>
              </a:cxn>
              <a:cxn ang="0">
                <a:pos x="40" y="15"/>
              </a:cxn>
              <a:cxn ang="0">
                <a:pos x="47" y="8"/>
              </a:cxn>
              <a:cxn ang="0">
                <a:pos x="34" y="5"/>
              </a:cxn>
              <a:cxn ang="0">
                <a:pos x="20" y="8"/>
              </a:cxn>
              <a:cxn ang="0">
                <a:pos x="47" y="59"/>
              </a:cxn>
              <a:cxn ang="0">
                <a:pos x="40" y="52"/>
              </a:cxn>
              <a:cxn ang="0">
                <a:pos x="34" y="53"/>
              </a:cxn>
              <a:cxn ang="0">
                <a:pos x="27" y="52"/>
              </a:cxn>
              <a:cxn ang="0">
                <a:pos x="20" y="59"/>
              </a:cxn>
              <a:cxn ang="0">
                <a:pos x="34" y="63"/>
              </a:cxn>
              <a:cxn ang="0">
                <a:pos x="47" y="59"/>
              </a:cxn>
              <a:cxn ang="0">
                <a:pos x="60" y="47"/>
              </a:cxn>
              <a:cxn ang="0">
                <a:pos x="63" y="34"/>
              </a:cxn>
              <a:cxn ang="0">
                <a:pos x="60" y="20"/>
              </a:cxn>
              <a:cxn ang="0">
                <a:pos x="52" y="27"/>
              </a:cxn>
              <a:cxn ang="0">
                <a:pos x="53" y="34"/>
              </a:cxn>
              <a:cxn ang="0">
                <a:pos x="52" y="40"/>
              </a:cxn>
              <a:cxn ang="0">
                <a:pos x="60" y="47"/>
              </a:cxn>
            </a:cxnLst>
            <a:rect l="0" t="0" r="r" b="b"/>
            <a:pathLst>
              <a:path w="68" h="68">
                <a:moveTo>
                  <a:pt x="68" y="34"/>
                </a:moveTo>
                <a:cubicBezTo>
                  <a:pt x="68" y="52"/>
                  <a:pt x="53" y="68"/>
                  <a:pt x="34" y="68"/>
                </a:cubicBezTo>
                <a:cubicBezTo>
                  <a:pt x="15" y="68"/>
                  <a:pt x="0" y="52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lose/>
                <a:moveTo>
                  <a:pt x="15" y="40"/>
                </a:moveTo>
                <a:cubicBezTo>
                  <a:pt x="15" y="38"/>
                  <a:pt x="14" y="36"/>
                  <a:pt x="14" y="34"/>
                </a:cubicBezTo>
                <a:cubicBezTo>
                  <a:pt x="14" y="31"/>
                  <a:pt x="15" y="29"/>
                  <a:pt x="15" y="27"/>
                </a:cubicBezTo>
                <a:cubicBezTo>
                  <a:pt x="8" y="20"/>
                  <a:pt x="8" y="20"/>
                  <a:pt x="8" y="20"/>
                </a:cubicBezTo>
                <a:cubicBezTo>
                  <a:pt x="6" y="24"/>
                  <a:pt x="5" y="29"/>
                  <a:pt x="5" y="34"/>
                </a:cubicBezTo>
                <a:cubicBezTo>
                  <a:pt x="5" y="39"/>
                  <a:pt x="6" y="43"/>
                  <a:pt x="8" y="47"/>
                </a:cubicBezTo>
                <a:lnTo>
                  <a:pt x="15" y="40"/>
                </a:lnTo>
                <a:close/>
                <a:moveTo>
                  <a:pt x="48" y="34"/>
                </a:moveTo>
                <a:cubicBezTo>
                  <a:pt x="48" y="26"/>
                  <a:pt x="42" y="19"/>
                  <a:pt x="34" y="19"/>
                </a:cubicBezTo>
                <a:cubicBezTo>
                  <a:pt x="26" y="19"/>
                  <a:pt x="19" y="26"/>
                  <a:pt x="19" y="34"/>
                </a:cubicBezTo>
                <a:cubicBezTo>
                  <a:pt x="19" y="42"/>
                  <a:pt x="26" y="48"/>
                  <a:pt x="34" y="48"/>
                </a:cubicBezTo>
                <a:cubicBezTo>
                  <a:pt x="42" y="48"/>
                  <a:pt x="48" y="42"/>
                  <a:pt x="48" y="34"/>
                </a:cubicBezTo>
                <a:close/>
                <a:moveTo>
                  <a:pt x="20" y="8"/>
                </a:moveTo>
                <a:cubicBezTo>
                  <a:pt x="27" y="15"/>
                  <a:pt x="27" y="15"/>
                  <a:pt x="27" y="15"/>
                </a:cubicBezTo>
                <a:cubicBezTo>
                  <a:pt x="29" y="15"/>
                  <a:pt x="32" y="14"/>
                  <a:pt x="34" y="14"/>
                </a:cubicBezTo>
                <a:cubicBezTo>
                  <a:pt x="36" y="14"/>
                  <a:pt x="38" y="15"/>
                  <a:pt x="40" y="15"/>
                </a:cubicBezTo>
                <a:cubicBezTo>
                  <a:pt x="47" y="8"/>
                  <a:pt x="47" y="8"/>
                  <a:pt x="47" y="8"/>
                </a:cubicBezTo>
                <a:cubicBezTo>
                  <a:pt x="43" y="6"/>
                  <a:pt x="39" y="5"/>
                  <a:pt x="34" y="5"/>
                </a:cubicBezTo>
                <a:cubicBezTo>
                  <a:pt x="29" y="5"/>
                  <a:pt x="24" y="6"/>
                  <a:pt x="20" y="8"/>
                </a:cubicBezTo>
                <a:close/>
                <a:moveTo>
                  <a:pt x="47" y="59"/>
                </a:moveTo>
                <a:cubicBezTo>
                  <a:pt x="40" y="52"/>
                  <a:pt x="40" y="52"/>
                  <a:pt x="40" y="52"/>
                </a:cubicBezTo>
                <a:cubicBezTo>
                  <a:pt x="38" y="53"/>
                  <a:pt x="36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0" y="59"/>
                  <a:pt x="20" y="59"/>
                  <a:pt x="20" y="59"/>
                </a:cubicBezTo>
                <a:cubicBezTo>
                  <a:pt x="24" y="62"/>
                  <a:pt x="29" y="63"/>
                  <a:pt x="34" y="63"/>
                </a:cubicBezTo>
                <a:cubicBezTo>
                  <a:pt x="39" y="63"/>
                  <a:pt x="43" y="62"/>
                  <a:pt x="47" y="59"/>
                </a:cubicBezTo>
                <a:close/>
                <a:moveTo>
                  <a:pt x="60" y="47"/>
                </a:moveTo>
                <a:cubicBezTo>
                  <a:pt x="62" y="43"/>
                  <a:pt x="63" y="39"/>
                  <a:pt x="63" y="34"/>
                </a:cubicBezTo>
                <a:cubicBezTo>
                  <a:pt x="63" y="29"/>
                  <a:pt x="62" y="24"/>
                  <a:pt x="60" y="20"/>
                </a:cubicBezTo>
                <a:cubicBezTo>
                  <a:pt x="52" y="27"/>
                  <a:pt x="52" y="27"/>
                  <a:pt x="52" y="27"/>
                </a:cubicBezTo>
                <a:cubicBezTo>
                  <a:pt x="53" y="29"/>
                  <a:pt x="53" y="32"/>
                  <a:pt x="53" y="34"/>
                </a:cubicBezTo>
                <a:cubicBezTo>
                  <a:pt x="53" y="36"/>
                  <a:pt x="53" y="38"/>
                  <a:pt x="52" y="40"/>
                </a:cubicBezTo>
                <a:lnTo>
                  <a:pt x="60" y="47"/>
                </a:lnTo>
                <a:close/>
              </a:path>
            </a:pathLst>
          </a:custGeom>
          <a:solidFill>
            <a:srgbClr val="2D9C9C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4" name="Freeform 245"/>
          <p:cNvSpPr>
            <a:spLocks/>
          </p:cNvSpPr>
          <p:nvPr/>
        </p:nvSpPr>
        <p:spPr bwMode="auto">
          <a:xfrm>
            <a:off x="4395998" y="2715542"/>
            <a:ext cx="635987" cy="635987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rgbClr val="ED7D3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5" name="Freeform 69"/>
          <p:cNvSpPr>
            <a:spLocks/>
          </p:cNvSpPr>
          <p:nvPr/>
        </p:nvSpPr>
        <p:spPr bwMode="auto">
          <a:xfrm>
            <a:off x="9954456" y="2659829"/>
            <a:ext cx="360000" cy="648000"/>
          </a:xfrm>
          <a:custGeom>
            <a:avLst/>
            <a:gdLst/>
            <a:ahLst/>
            <a:cxnLst>
              <a:cxn ang="0">
                <a:pos x="21" y="57"/>
              </a:cxn>
              <a:cxn ang="0">
                <a:pos x="21" y="63"/>
              </a:cxn>
              <a:cxn ang="0">
                <a:pos x="20" y="64"/>
              </a:cxn>
              <a:cxn ang="0">
                <a:pos x="15" y="64"/>
              </a:cxn>
              <a:cxn ang="0">
                <a:pos x="14" y="63"/>
              </a:cxn>
              <a:cxn ang="0">
                <a:pos x="14" y="57"/>
              </a:cxn>
              <a:cxn ang="0">
                <a:pos x="1" y="50"/>
              </a:cxn>
              <a:cxn ang="0">
                <a:pos x="1" y="49"/>
              </a:cxn>
              <a:cxn ang="0">
                <a:pos x="4" y="44"/>
              </a:cxn>
              <a:cxn ang="0">
                <a:pos x="5" y="43"/>
              </a:cxn>
              <a:cxn ang="0">
                <a:pos x="6" y="44"/>
              </a:cxn>
              <a:cxn ang="0">
                <a:pos x="17" y="49"/>
              </a:cxn>
              <a:cxn ang="0">
                <a:pos x="25" y="43"/>
              </a:cxn>
              <a:cxn ang="0">
                <a:pos x="16" y="36"/>
              </a:cxn>
              <a:cxn ang="0">
                <a:pos x="1" y="21"/>
              </a:cxn>
              <a:cxn ang="0">
                <a:pos x="14" y="8"/>
              </a:cxn>
              <a:cxn ang="0">
                <a:pos x="14" y="1"/>
              </a:cxn>
              <a:cxn ang="0">
                <a:pos x="15" y="0"/>
              </a:cxn>
              <a:cxn ang="0">
                <a:pos x="20" y="0"/>
              </a:cxn>
              <a:cxn ang="0">
                <a:pos x="21" y="1"/>
              </a:cxn>
              <a:cxn ang="0">
                <a:pos x="21" y="7"/>
              </a:cxn>
              <a:cxn ang="0">
                <a:pos x="32" y="12"/>
              </a:cxn>
              <a:cxn ang="0">
                <a:pos x="32" y="14"/>
              </a:cxn>
              <a:cxn ang="0">
                <a:pos x="29" y="19"/>
              </a:cxn>
              <a:cxn ang="0">
                <a:pos x="29" y="19"/>
              </a:cxn>
              <a:cxn ang="0">
                <a:pos x="28" y="19"/>
              </a:cxn>
              <a:cxn ang="0">
                <a:pos x="18" y="15"/>
              </a:cxn>
              <a:cxn ang="0">
                <a:pos x="10" y="21"/>
              </a:cxn>
              <a:cxn ang="0">
                <a:pos x="20" y="28"/>
              </a:cxn>
              <a:cxn ang="0">
                <a:pos x="34" y="42"/>
              </a:cxn>
              <a:cxn ang="0">
                <a:pos x="21" y="57"/>
              </a:cxn>
            </a:cxnLst>
            <a:rect l="0" t="0" r="r" b="b"/>
            <a:pathLst>
              <a:path w="34" h="64">
                <a:moveTo>
                  <a:pt x="21" y="57"/>
                </a:moveTo>
                <a:cubicBezTo>
                  <a:pt x="21" y="63"/>
                  <a:pt x="21" y="63"/>
                  <a:pt x="21" y="63"/>
                </a:cubicBezTo>
                <a:cubicBezTo>
                  <a:pt x="21" y="63"/>
                  <a:pt x="20" y="64"/>
                  <a:pt x="20" y="64"/>
                </a:cubicBezTo>
                <a:cubicBezTo>
                  <a:pt x="15" y="64"/>
                  <a:pt x="15" y="64"/>
                  <a:pt x="15" y="64"/>
                </a:cubicBezTo>
                <a:cubicBezTo>
                  <a:pt x="14" y="64"/>
                  <a:pt x="14" y="63"/>
                  <a:pt x="14" y="63"/>
                </a:cubicBezTo>
                <a:cubicBezTo>
                  <a:pt x="14" y="57"/>
                  <a:pt x="14" y="57"/>
                  <a:pt x="14" y="57"/>
                </a:cubicBezTo>
                <a:cubicBezTo>
                  <a:pt x="5" y="55"/>
                  <a:pt x="1" y="50"/>
                  <a:pt x="1" y="50"/>
                </a:cubicBezTo>
                <a:cubicBezTo>
                  <a:pt x="0" y="50"/>
                  <a:pt x="0" y="49"/>
                  <a:pt x="1" y="49"/>
                </a:cubicBezTo>
                <a:cubicBezTo>
                  <a:pt x="4" y="44"/>
                  <a:pt x="4" y="44"/>
                  <a:pt x="4" y="44"/>
                </a:cubicBezTo>
                <a:cubicBezTo>
                  <a:pt x="4" y="44"/>
                  <a:pt x="5" y="43"/>
                  <a:pt x="5" y="43"/>
                </a:cubicBezTo>
                <a:cubicBezTo>
                  <a:pt x="5" y="43"/>
                  <a:pt x="6" y="44"/>
                  <a:pt x="6" y="44"/>
                </a:cubicBezTo>
                <a:cubicBezTo>
                  <a:pt x="6" y="44"/>
                  <a:pt x="11" y="49"/>
                  <a:pt x="17" y="49"/>
                </a:cubicBezTo>
                <a:cubicBezTo>
                  <a:pt x="21" y="49"/>
                  <a:pt x="25" y="47"/>
                  <a:pt x="25" y="43"/>
                </a:cubicBezTo>
                <a:cubicBezTo>
                  <a:pt x="25" y="39"/>
                  <a:pt x="20" y="38"/>
                  <a:pt x="16" y="36"/>
                </a:cubicBezTo>
                <a:cubicBezTo>
                  <a:pt x="9" y="33"/>
                  <a:pt x="1" y="30"/>
                  <a:pt x="1" y="21"/>
                </a:cubicBezTo>
                <a:cubicBezTo>
                  <a:pt x="1" y="14"/>
                  <a:pt x="6" y="9"/>
                  <a:pt x="14" y="8"/>
                </a:cubicBezTo>
                <a:cubicBezTo>
                  <a:pt x="14" y="1"/>
                  <a:pt x="14" y="1"/>
                  <a:pt x="14" y="1"/>
                </a:cubicBezTo>
                <a:cubicBezTo>
                  <a:pt x="14" y="0"/>
                  <a:pt x="14" y="0"/>
                  <a:pt x="15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20" y="0"/>
                  <a:pt x="21" y="0"/>
                  <a:pt x="21" y="1"/>
                </a:cubicBezTo>
                <a:cubicBezTo>
                  <a:pt x="21" y="7"/>
                  <a:pt x="21" y="7"/>
                  <a:pt x="21" y="7"/>
                </a:cubicBezTo>
                <a:cubicBezTo>
                  <a:pt x="28" y="8"/>
                  <a:pt x="32" y="12"/>
                  <a:pt x="32" y="12"/>
                </a:cubicBezTo>
                <a:cubicBezTo>
                  <a:pt x="33" y="13"/>
                  <a:pt x="33" y="13"/>
                  <a:pt x="32" y="14"/>
                </a:cubicBezTo>
                <a:cubicBezTo>
                  <a:pt x="29" y="19"/>
                  <a:pt x="29" y="19"/>
                  <a:pt x="29" y="19"/>
                </a:cubicBezTo>
                <a:cubicBezTo>
                  <a:pt x="29" y="19"/>
                  <a:pt x="29" y="19"/>
                  <a:pt x="29" y="19"/>
                </a:cubicBezTo>
                <a:cubicBezTo>
                  <a:pt x="28" y="19"/>
                  <a:pt x="28" y="19"/>
                  <a:pt x="28" y="19"/>
                </a:cubicBezTo>
                <a:cubicBezTo>
                  <a:pt x="28" y="19"/>
                  <a:pt x="23" y="15"/>
                  <a:pt x="18" y="15"/>
                </a:cubicBezTo>
                <a:cubicBezTo>
                  <a:pt x="13" y="15"/>
                  <a:pt x="10" y="18"/>
                  <a:pt x="10" y="21"/>
                </a:cubicBezTo>
                <a:cubicBezTo>
                  <a:pt x="10" y="25"/>
                  <a:pt x="15" y="26"/>
                  <a:pt x="20" y="28"/>
                </a:cubicBezTo>
                <a:cubicBezTo>
                  <a:pt x="26" y="31"/>
                  <a:pt x="34" y="34"/>
                  <a:pt x="34" y="42"/>
                </a:cubicBezTo>
                <a:cubicBezTo>
                  <a:pt x="34" y="50"/>
                  <a:pt x="28" y="55"/>
                  <a:pt x="21" y="57"/>
                </a:cubicBezTo>
                <a:close/>
              </a:path>
            </a:pathLst>
          </a:custGeom>
          <a:solidFill>
            <a:srgbClr val="FFC00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7006105"/>
      </p:ext>
    </p:extLst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1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1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0" grpId="0" animBg="1"/>
      <p:bldP spid="19" grpId="0" animBg="1"/>
      <p:bldP spid="17" grpId="0" animBg="1"/>
      <p:bldP spid="26" grpId="0"/>
      <p:bldP spid="29" grpId="0" animBg="1"/>
      <p:bldP spid="30" grpId="0"/>
      <p:bldP spid="34" grpId="0" animBg="1"/>
      <p:bldP spid="35" grpId="0"/>
      <p:bldP spid="38" grpId="0" animBg="1"/>
      <p:bldP spid="39" grpId="0"/>
      <p:bldP spid="40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3576618" y="2178885"/>
            <a:ext cx="1086177" cy="1425021"/>
            <a:chOff x="2432406" y="1560591"/>
            <a:chExt cx="814633" cy="1068766"/>
          </a:xfrm>
        </p:grpSpPr>
        <p:cxnSp>
          <p:nvCxnSpPr>
            <p:cNvPr id="173" name="Straight Connector 172"/>
            <p:cNvCxnSpPr/>
            <p:nvPr/>
          </p:nvCxnSpPr>
          <p:spPr>
            <a:xfrm rot="16200000">
              <a:off x="2943929" y="1257480"/>
              <a:ext cx="0" cy="606221"/>
            </a:xfrm>
            <a:prstGeom prst="line">
              <a:avLst/>
            </a:prstGeom>
            <a:ln w="19050" cap="rnd"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/>
            <p:cNvCxnSpPr/>
            <p:nvPr/>
          </p:nvCxnSpPr>
          <p:spPr>
            <a:xfrm>
              <a:off x="2640818" y="1562971"/>
              <a:ext cx="0" cy="1066385"/>
            </a:xfrm>
            <a:prstGeom prst="line">
              <a:avLst/>
            </a:prstGeom>
            <a:ln w="19050" cap="rnd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/>
            <p:cNvCxnSpPr/>
            <p:nvPr/>
          </p:nvCxnSpPr>
          <p:spPr>
            <a:xfrm rot="16200000" flipV="1">
              <a:off x="2536612" y="2525151"/>
              <a:ext cx="0" cy="208412"/>
            </a:xfrm>
            <a:prstGeom prst="line">
              <a:avLst/>
            </a:prstGeom>
            <a:ln w="19050" cap="rnd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Title 35"/>
          <p:cNvSpPr>
            <a:spLocks noGrp="1"/>
          </p:cNvSpPr>
          <p:nvPr>
            <p:ph type="title"/>
          </p:nvPr>
        </p:nvSpPr>
        <p:spPr>
          <a:xfrm>
            <a:off x="553213" y="386100"/>
            <a:ext cx="7518400" cy="471365"/>
          </a:xfrm>
          <a:prstGeom prst="rect">
            <a:avLst/>
          </a:prstGeom>
        </p:spPr>
        <p:txBody>
          <a:bodyPr/>
          <a:lstStyle/>
          <a:p>
            <a:r>
              <a:rPr lang="uk-UA" dirty="0" smtClean="0">
                <a:solidFill>
                  <a:schemeClr val="accent3">
                    <a:lumMod val="50000"/>
                  </a:schemeClr>
                </a:solidFill>
              </a:rPr>
              <a:t>Типи стратегій економічної безпеки підприємства</a:t>
            </a:r>
            <a:endParaRPr lang="en-US" dirty="0" smtClean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58" name="Slide Number Placeholder 257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C136B7D2-B98C-44FD-8D04-7EC62A564975}" type="slidenum">
              <a:rPr lang="en-US" smtClean="0"/>
              <a:pPr/>
              <a:t>8</a:t>
            </a:fld>
            <a:endParaRPr lang="en-US" dirty="0"/>
          </a:p>
        </p:txBody>
      </p:sp>
      <p:grpSp>
        <p:nvGrpSpPr>
          <p:cNvPr id="14" name="Group 100"/>
          <p:cNvGrpSpPr/>
          <p:nvPr/>
        </p:nvGrpSpPr>
        <p:grpSpPr>
          <a:xfrm>
            <a:off x="4662793" y="1596681"/>
            <a:ext cx="4752000" cy="1188748"/>
            <a:chOff x="2786183" y="1419610"/>
            <a:chExt cx="3571634" cy="681302"/>
          </a:xfrm>
        </p:grpSpPr>
        <p:sp>
          <p:nvSpPr>
            <p:cNvPr id="94" name="Rounded Rectangle 93"/>
            <p:cNvSpPr/>
            <p:nvPr/>
          </p:nvSpPr>
          <p:spPr>
            <a:xfrm>
              <a:off x="2786183" y="1467235"/>
              <a:ext cx="3571634" cy="633677"/>
            </a:xfrm>
            <a:prstGeom prst="roundRect">
              <a:avLst>
                <a:gd name="adj" fmla="val 10654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  <p:sp>
          <p:nvSpPr>
            <p:cNvPr id="95" name="Rounded Rectangle 94"/>
            <p:cNvSpPr/>
            <p:nvPr/>
          </p:nvSpPr>
          <p:spPr>
            <a:xfrm>
              <a:off x="2786183" y="1419610"/>
              <a:ext cx="3571634" cy="633677"/>
            </a:xfrm>
            <a:prstGeom prst="roundRect">
              <a:avLst>
                <a:gd name="adj" fmla="val 10654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</p:grpSp>
      <p:grpSp>
        <p:nvGrpSpPr>
          <p:cNvPr id="15" name="Group 100"/>
          <p:cNvGrpSpPr/>
          <p:nvPr/>
        </p:nvGrpSpPr>
        <p:grpSpPr>
          <a:xfrm>
            <a:off x="613393" y="3425485"/>
            <a:ext cx="2952000" cy="1296000"/>
            <a:chOff x="2786183" y="1419610"/>
            <a:chExt cx="3571634" cy="681302"/>
          </a:xfrm>
        </p:grpSpPr>
        <p:sp>
          <p:nvSpPr>
            <p:cNvPr id="99" name="Rounded Rectangle 98"/>
            <p:cNvSpPr/>
            <p:nvPr/>
          </p:nvSpPr>
          <p:spPr>
            <a:xfrm>
              <a:off x="2786183" y="1467235"/>
              <a:ext cx="3571634" cy="633677"/>
            </a:xfrm>
            <a:prstGeom prst="roundRect">
              <a:avLst>
                <a:gd name="adj" fmla="val 10654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  <p:sp>
          <p:nvSpPr>
            <p:cNvPr id="100" name="Rounded Rectangle 99"/>
            <p:cNvSpPr/>
            <p:nvPr/>
          </p:nvSpPr>
          <p:spPr>
            <a:xfrm>
              <a:off x="2786183" y="1419610"/>
              <a:ext cx="3571634" cy="633677"/>
            </a:xfrm>
            <a:prstGeom prst="roundRect">
              <a:avLst>
                <a:gd name="adj" fmla="val 10654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</p:grpSp>
      <p:grpSp>
        <p:nvGrpSpPr>
          <p:cNvPr id="16" name="Group 100"/>
          <p:cNvGrpSpPr/>
          <p:nvPr/>
        </p:nvGrpSpPr>
        <p:grpSpPr>
          <a:xfrm>
            <a:off x="4662793" y="3437517"/>
            <a:ext cx="4752000" cy="1188748"/>
            <a:chOff x="2786183" y="1419610"/>
            <a:chExt cx="3571634" cy="681302"/>
          </a:xfrm>
        </p:grpSpPr>
        <p:sp>
          <p:nvSpPr>
            <p:cNvPr id="104" name="Rounded Rectangle 103"/>
            <p:cNvSpPr/>
            <p:nvPr/>
          </p:nvSpPr>
          <p:spPr>
            <a:xfrm>
              <a:off x="2786183" y="1467235"/>
              <a:ext cx="3571634" cy="633677"/>
            </a:xfrm>
            <a:prstGeom prst="roundRect">
              <a:avLst>
                <a:gd name="adj" fmla="val 10654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  <p:sp>
          <p:nvSpPr>
            <p:cNvPr id="105" name="Rounded Rectangle 104"/>
            <p:cNvSpPr/>
            <p:nvPr/>
          </p:nvSpPr>
          <p:spPr>
            <a:xfrm>
              <a:off x="2786183" y="1419610"/>
              <a:ext cx="3571634" cy="633677"/>
            </a:xfrm>
            <a:prstGeom prst="roundRect">
              <a:avLst>
                <a:gd name="adj" fmla="val 10654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</p:grpSp>
      <p:grpSp>
        <p:nvGrpSpPr>
          <p:cNvPr id="67" name="Group 100"/>
          <p:cNvGrpSpPr/>
          <p:nvPr/>
        </p:nvGrpSpPr>
        <p:grpSpPr>
          <a:xfrm>
            <a:off x="4662793" y="5102941"/>
            <a:ext cx="4752000" cy="1188748"/>
            <a:chOff x="2786183" y="1419610"/>
            <a:chExt cx="3571634" cy="681302"/>
          </a:xfrm>
        </p:grpSpPr>
        <p:sp>
          <p:nvSpPr>
            <p:cNvPr id="68" name="Rounded Rectangle 67"/>
            <p:cNvSpPr/>
            <p:nvPr/>
          </p:nvSpPr>
          <p:spPr>
            <a:xfrm>
              <a:off x="2786183" y="1467235"/>
              <a:ext cx="3571634" cy="633677"/>
            </a:xfrm>
            <a:prstGeom prst="roundRect">
              <a:avLst>
                <a:gd name="adj" fmla="val 10654"/>
              </a:avLst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  <p:sp>
          <p:nvSpPr>
            <p:cNvPr id="69" name="Rounded Rectangle 68"/>
            <p:cNvSpPr/>
            <p:nvPr/>
          </p:nvSpPr>
          <p:spPr>
            <a:xfrm>
              <a:off x="2786183" y="1419610"/>
              <a:ext cx="3571634" cy="633677"/>
            </a:xfrm>
            <a:prstGeom prst="roundRect">
              <a:avLst>
                <a:gd name="adj" fmla="val 10654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</p:grpSp>
      <p:grpSp>
        <p:nvGrpSpPr>
          <p:cNvPr id="78" name="Group 77"/>
          <p:cNvGrpSpPr/>
          <p:nvPr/>
        </p:nvGrpSpPr>
        <p:grpSpPr>
          <a:xfrm flipV="1">
            <a:off x="3576620" y="4543167"/>
            <a:ext cx="1086177" cy="1134508"/>
            <a:chOff x="2432406" y="1560591"/>
            <a:chExt cx="814633" cy="1068766"/>
          </a:xfrm>
        </p:grpSpPr>
        <p:cxnSp>
          <p:nvCxnSpPr>
            <p:cNvPr id="79" name="Straight Connector 78"/>
            <p:cNvCxnSpPr/>
            <p:nvPr/>
          </p:nvCxnSpPr>
          <p:spPr>
            <a:xfrm rot="16200000">
              <a:off x="2943929" y="1257480"/>
              <a:ext cx="0" cy="606221"/>
            </a:xfrm>
            <a:prstGeom prst="line">
              <a:avLst/>
            </a:prstGeom>
            <a:ln w="19050" cap="rnd">
              <a:solidFill>
                <a:schemeClr val="accent4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>
              <a:off x="2640818" y="1562971"/>
              <a:ext cx="0" cy="1066385"/>
            </a:xfrm>
            <a:prstGeom prst="line">
              <a:avLst/>
            </a:prstGeom>
            <a:ln w="19050" cap="rnd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V="1">
              <a:off x="2536612" y="2525151"/>
              <a:ext cx="0" cy="208412"/>
            </a:xfrm>
            <a:prstGeom prst="line">
              <a:avLst/>
            </a:prstGeom>
            <a:ln w="19050" cap="rnd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82" name="Straight Connector 81"/>
          <p:cNvCxnSpPr/>
          <p:nvPr/>
        </p:nvCxnSpPr>
        <p:spPr>
          <a:xfrm>
            <a:off x="3576619" y="4075568"/>
            <a:ext cx="1086176" cy="0"/>
          </a:xfrm>
          <a:prstGeom prst="line">
            <a:avLst/>
          </a:prstGeom>
          <a:ln w="19050" cap="rnd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Text Placeholder 3"/>
          <p:cNvSpPr txBox="1">
            <a:spLocks/>
          </p:cNvSpPr>
          <p:nvPr/>
        </p:nvSpPr>
        <p:spPr>
          <a:xfrm>
            <a:off x="704095" y="3701029"/>
            <a:ext cx="2861809" cy="7448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9170">
              <a:spcBef>
                <a:spcPct val="20000"/>
              </a:spcBef>
              <a:defRPr/>
            </a:pPr>
            <a:r>
              <a:rPr lang="uk-UA" sz="2200" b="1" dirty="0" smtClean="0">
                <a:solidFill>
                  <a:schemeClr val="bg1"/>
                </a:solidFill>
              </a:rPr>
              <a:t>Стратегії забезпечення </a:t>
            </a:r>
          </a:p>
          <a:p>
            <a:pPr defTabSz="1219170">
              <a:spcBef>
                <a:spcPct val="20000"/>
              </a:spcBef>
              <a:defRPr/>
            </a:pPr>
            <a:r>
              <a:rPr lang="uk-UA" sz="2200" b="1" dirty="0" smtClean="0">
                <a:solidFill>
                  <a:schemeClr val="bg1"/>
                </a:solidFill>
              </a:rPr>
              <a:t>економічної безпеки </a:t>
            </a:r>
          </a:p>
        </p:txBody>
      </p:sp>
      <p:grpSp>
        <p:nvGrpSpPr>
          <p:cNvPr id="123" name="Group 122"/>
          <p:cNvGrpSpPr/>
          <p:nvPr/>
        </p:nvGrpSpPr>
        <p:grpSpPr>
          <a:xfrm>
            <a:off x="4867661" y="1820517"/>
            <a:ext cx="461279" cy="621483"/>
            <a:chOff x="1982788" y="820738"/>
            <a:chExt cx="1060450" cy="1428750"/>
          </a:xfrm>
          <a:solidFill>
            <a:schemeClr val="bg1"/>
          </a:solidFill>
        </p:grpSpPr>
        <p:sp>
          <p:nvSpPr>
            <p:cNvPr id="124" name="Freeform 12"/>
            <p:cNvSpPr>
              <a:spLocks noEditPoints="1"/>
            </p:cNvSpPr>
            <p:nvPr/>
          </p:nvSpPr>
          <p:spPr bwMode="auto">
            <a:xfrm>
              <a:off x="2193926" y="1239838"/>
              <a:ext cx="682625" cy="590550"/>
            </a:xfrm>
            <a:custGeom>
              <a:avLst/>
              <a:gdLst/>
              <a:ahLst/>
              <a:cxnLst>
                <a:cxn ang="0">
                  <a:pos x="170" y="1"/>
                </a:cxn>
                <a:cxn ang="0">
                  <a:pos x="63" y="93"/>
                </a:cxn>
                <a:cxn ang="0">
                  <a:pos x="23" y="62"/>
                </a:cxn>
                <a:cxn ang="0">
                  <a:pos x="1" y="81"/>
                </a:cxn>
                <a:cxn ang="0">
                  <a:pos x="74" y="155"/>
                </a:cxn>
                <a:cxn ang="0">
                  <a:pos x="76" y="156"/>
                </a:cxn>
                <a:cxn ang="0">
                  <a:pos x="76" y="156"/>
                </a:cxn>
                <a:cxn ang="0">
                  <a:pos x="78" y="154"/>
                </a:cxn>
                <a:cxn ang="0">
                  <a:pos x="178" y="16"/>
                </a:cxn>
                <a:cxn ang="0">
                  <a:pos x="179" y="12"/>
                </a:cxn>
                <a:cxn ang="0">
                  <a:pos x="170" y="1"/>
                </a:cxn>
                <a:cxn ang="0">
                  <a:pos x="170" y="1"/>
                </a:cxn>
                <a:cxn ang="0">
                  <a:pos x="170" y="1"/>
                </a:cxn>
              </a:cxnLst>
              <a:rect l="0" t="0" r="r" b="b"/>
              <a:pathLst>
                <a:path w="180" h="156">
                  <a:moveTo>
                    <a:pt x="170" y="1"/>
                  </a:moveTo>
                  <a:cubicBezTo>
                    <a:pt x="117" y="33"/>
                    <a:pt x="79" y="75"/>
                    <a:pt x="63" y="93"/>
                  </a:cubicBezTo>
                  <a:cubicBezTo>
                    <a:pt x="23" y="62"/>
                    <a:pt x="23" y="62"/>
                    <a:pt x="23" y="62"/>
                  </a:cubicBezTo>
                  <a:cubicBezTo>
                    <a:pt x="22" y="61"/>
                    <a:pt x="0" y="80"/>
                    <a:pt x="1" y="81"/>
                  </a:cubicBezTo>
                  <a:cubicBezTo>
                    <a:pt x="74" y="155"/>
                    <a:pt x="74" y="155"/>
                    <a:pt x="74" y="155"/>
                  </a:cubicBezTo>
                  <a:cubicBezTo>
                    <a:pt x="74" y="155"/>
                    <a:pt x="75" y="156"/>
                    <a:pt x="76" y="156"/>
                  </a:cubicBezTo>
                  <a:cubicBezTo>
                    <a:pt x="76" y="156"/>
                    <a:pt x="76" y="156"/>
                    <a:pt x="76" y="156"/>
                  </a:cubicBezTo>
                  <a:cubicBezTo>
                    <a:pt x="77" y="156"/>
                    <a:pt x="78" y="155"/>
                    <a:pt x="78" y="154"/>
                  </a:cubicBezTo>
                  <a:cubicBezTo>
                    <a:pt x="90" y="124"/>
                    <a:pt x="129" y="61"/>
                    <a:pt x="178" y="16"/>
                  </a:cubicBezTo>
                  <a:cubicBezTo>
                    <a:pt x="179" y="15"/>
                    <a:pt x="180" y="13"/>
                    <a:pt x="179" y="12"/>
                  </a:cubicBezTo>
                  <a:cubicBezTo>
                    <a:pt x="179" y="12"/>
                    <a:pt x="171" y="0"/>
                    <a:pt x="170" y="1"/>
                  </a:cubicBezTo>
                  <a:close/>
                  <a:moveTo>
                    <a:pt x="170" y="1"/>
                  </a:moveTo>
                  <a:cubicBezTo>
                    <a:pt x="170" y="1"/>
                    <a:pt x="170" y="1"/>
                    <a:pt x="170" y="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/>
            </a:p>
          </p:txBody>
        </p:sp>
        <p:sp>
          <p:nvSpPr>
            <p:cNvPr id="125" name="Freeform 13"/>
            <p:cNvSpPr>
              <a:spLocks noEditPoints="1"/>
            </p:cNvSpPr>
            <p:nvPr/>
          </p:nvSpPr>
          <p:spPr bwMode="auto">
            <a:xfrm>
              <a:off x="1982788" y="820738"/>
              <a:ext cx="1060450" cy="1428750"/>
            </a:xfrm>
            <a:custGeom>
              <a:avLst/>
              <a:gdLst/>
              <a:ahLst/>
              <a:cxnLst>
                <a:cxn ang="0">
                  <a:pos x="274" y="46"/>
                </a:cxn>
                <a:cxn ang="0">
                  <a:pos x="145" y="4"/>
                </a:cxn>
                <a:cxn ang="0">
                  <a:pos x="140" y="0"/>
                </a:cxn>
                <a:cxn ang="0">
                  <a:pos x="140" y="0"/>
                </a:cxn>
                <a:cxn ang="0">
                  <a:pos x="135" y="4"/>
                </a:cxn>
                <a:cxn ang="0">
                  <a:pos x="6" y="46"/>
                </a:cxn>
                <a:cxn ang="0">
                  <a:pos x="0" y="52"/>
                </a:cxn>
                <a:cxn ang="0">
                  <a:pos x="0" y="239"/>
                </a:cxn>
                <a:cxn ang="0">
                  <a:pos x="138" y="377"/>
                </a:cxn>
                <a:cxn ang="0">
                  <a:pos x="140" y="378"/>
                </a:cxn>
                <a:cxn ang="0">
                  <a:pos x="142" y="377"/>
                </a:cxn>
                <a:cxn ang="0">
                  <a:pos x="280" y="239"/>
                </a:cxn>
                <a:cxn ang="0">
                  <a:pos x="280" y="52"/>
                </a:cxn>
                <a:cxn ang="0">
                  <a:pos x="274" y="46"/>
                </a:cxn>
                <a:cxn ang="0">
                  <a:pos x="249" y="228"/>
                </a:cxn>
                <a:cxn ang="0">
                  <a:pos x="142" y="336"/>
                </a:cxn>
                <a:cxn ang="0">
                  <a:pos x="140" y="337"/>
                </a:cxn>
                <a:cxn ang="0">
                  <a:pos x="138" y="336"/>
                </a:cxn>
                <a:cxn ang="0">
                  <a:pos x="31" y="228"/>
                </a:cxn>
                <a:cxn ang="0">
                  <a:pos x="31" y="81"/>
                </a:cxn>
                <a:cxn ang="0">
                  <a:pos x="35" y="77"/>
                </a:cxn>
                <a:cxn ang="0">
                  <a:pos x="136" y="44"/>
                </a:cxn>
                <a:cxn ang="0">
                  <a:pos x="140" y="41"/>
                </a:cxn>
                <a:cxn ang="0">
                  <a:pos x="140" y="41"/>
                </a:cxn>
                <a:cxn ang="0">
                  <a:pos x="144" y="44"/>
                </a:cxn>
                <a:cxn ang="0">
                  <a:pos x="245" y="77"/>
                </a:cxn>
                <a:cxn ang="0">
                  <a:pos x="249" y="81"/>
                </a:cxn>
                <a:cxn ang="0">
                  <a:pos x="249" y="228"/>
                </a:cxn>
                <a:cxn ang="0">
                  <a:pos x="249" y="228"/>
                </a:cxn>
                <a:cxn ang="0">
                  <a:pos x="249" y="228"/>
                </a:cxn>
              </a:cxnLst>
              <a:rect l="0" t="0" r="r" b="b"/>
              <a:pathLst>
                <a:path w="280" h="378">
                  <a:moveTo>
                    <a:pt x="274" y="46"/>
                  </a:moveTo>
                  <a:cubicBezTo>
                    <a:pt x="164" y="46"/>
                    <a:pt x="145" y="4"/>
                    <a:pt x="145" y="4"/>
                  </a:cubicBezTo>
                  <a:cubicBezTo>
                    <a:pt x="144" y="2"/>
                    <a:pt x="142" y="0"/>
                    <a:pt x="140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38" y="0"/>
                    <a:pt x="136" y="2"/>
                    <a:pt x="135" y="4"/>
                  </a:cubicBezTo>
                  <a:cubicBezTo>
                    <a:pt x="135" y="4"/>
                    <a:pt x="116" y="46"/>
                    <a:pt x="6" y="46"/>
                  </a:cubicBezTo>
                  <a:cubicBezTo>
                    <a:pt x="3" y="46"/>
                    <a:pt x="0" y="49"/>
                    <a:pt x="0" y="52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0" y="316"/>
                    <a:pt x="132" y="375"/>
                    <a:pt x="138" y="377"/>
                  </a:cubicBezTo>
                  <a:cubicBezTo>
                    <a:pt x="139" y="377"/>
                    <a:pt x="139" y="378"/>
                    <a:pt x="140" y="378"/>
                  </a:cubicBezTo>
                  <a:cubicBezTo>
                    <a:pt x="141" y="378"/>
                    <a:pt x="142" y="377"/>
                    <a:pt x="142" y="377"/>
                  </a:cubicBezTo>
                  <a:cubicBezTo>
                    <a:pt x="148" y="375"/>
                    <a:pt x="280" y="316"/>
                    <a:pt x="280" y="239"/>
                  </a:cubicBezTo>
                  <a:cubicBezTo>
                    <a:pt x="280" y="52"/>
                    <a:pt x="280" y="52"/>
                    <a:pt x="280" y="52"/>
                  </a:cubicBezTo>
                  <a:cubicBezTo>
                    <a:pt x="280" y="49"/>
                    <a:pt x="277" y="46"/>
                    <a:pt x="274" y="46"/>
                  </a:cubicBezTo>
                  <a:close/>
                  <a:moveTo>
                    <a:pt x="249" y="228"/>
                  </a:moveTo>
                  <a:cubicBezTo>
                    <a:pt x="249" y="288"/>
                    <a:pt x="146" y="334"/>
                    <a:pt x="142" y="336"/>
                  </a:cubicBezTo>
                  <a:cubicBezTo>
                    <a:pt x="141" y="337"/>
                    <a:pt x="141" y="337"/>
                    <a:pt x="140" y="337"/>
                  </a:cubicBezTo>
                  <a:cubicBezTo>
                    <a:pt x="139" y="337"/>
                    <a:pt x="139" y="337"/>
                    <a:pt x="138" y="336"/>
                  </a:cubicBezTo>
                  <a:cubicBezTo>
                    <a:pt x="134" y="334"/>
                    <a:pt x="31" y="288"/>
                    <a:pt x="31" y="228"/>
                  </a:cubicBezTo>
                  <a:cubicBezTo>
                    <a:pt x="31" y="81"/>
                    <a:pt x="31" y="81"/>
                    <a:pt x="31" y="81"/>
                  </a:cubicBezTo>
                  <a:cubicBezTo>
                    <a:pt x="31" y="79"/>
                    <a:pt x="33" y="77"/>
                    <a:pt x="35" y="77"/>
                  </a:cubicBezTo>
                  <a:cubicBezTo>
                    <a:pt x="121" y="77"/>
                    <a:pt x="136" y="44"/>
                    <a:pt x="136" y="44"/>
                  </a:cubicBezTo>
                  <a:cubicBezTo>
                    <a:pt x="137" y="42"/>
                    <a:pt x="138" y="41"/>
                    <a:pt x="140" y="41"/>
                  </a:cubicBezTo>
                  <a:cubicBezTo>
                    <a:pt x="140" y="41"/>
                    <a:pt x="140" y="41"/>
                    <a:pt x="140" y="41"/>
                  </a:cubicBezTo>
                  <a:cubicBezTo>
                    <a:pt x="142" y="41"/>
                    <a:pt x="143" y="42"/>
                    <a:pt x="144" y="44"/>
                  </a:cubicBezTo>
                  <a:cubicBezTo>
                    <a:pt x="144" y="44"/>
                    <a:pt x="159" y="77"/>
                    <a:pt x="245" y="77"/>
                  </a:cubicBezTo>
                  <a:cubicBezTo>
                    <a:pt x="247" y="77"/>
                    <a:pt x="249" y="79"/>
                    <a:pt x="249" y="81"/>
                  </a:cubicBezTo>
                  <a:lnTo>
                    <a:pt x="249" y="228"/>
                  </a:lnTo>
                  <a:close/>
                  <a:moveTo>
                    <a:pt x="249" y="228"/>
                  </a:moveTo>
                  <a:cubicBezTo>
                    <a:pt x="249" y="228"/>
                    <a:pt x="249" y="228"/>
                    <a:pt x="249" y="22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/>
            </a:p>
          </p:txBody>
        </p:sp>
      </p:grpSp>
      <p:grpSp>
        <p:nvGrpSpPr>
          <p:cNvPr id="126" name="Group 125"/>
          <p:cNvGrpSpPr/>
          <p:nvPr/>
        </p:nvGrpSpPr>
        <p:grpSpPr>
          <a:xfrm rot="4500000">
            <a:off x="4790690" y="3756980"/>
            <a:ext cx="682175" cy="470784"/>
            <a:chOff x="1616075" y="463551"/>
            <a:chExt cx="1173163" cy="809625"/>
          </a:xfrm>
          <a:solidFill>
            <a:schemeClr val="bg1"/>
          </a:solidFill>
        </p:grpSpPr>
        <p:sp>
          <p:nvSpPr>
            <p:cNvPr id="127" name="Freeform 17"/>
            <p:cNvSpPr>
              <a:spLocks noEditPoints="1"/>
            </p:cNvSpPr>
            <p:nvPr/>
          </p:nvSpPr>
          <p:spPr bwMode="auto">
            <a:xfrm>
              <a:off x="1616075" y="463551"/>
              <a:ext cx="814388" cy="804863"/>
            </a:xfrm>
            <a:custGeom>
              <a:avLst/>
              <a:gdLst/>
              <a:ahLst/>
              <a:cxnLst>
                <a:cxn ang="0">
                  <a:pos x="215" y="95"/>
                </a:cxn>
                <a:cxn ang="0">
                  <a:pos x="190" y="38"/>
                </a:cxn>
                <a:cxn ang="0">
                  <a:pos x="165" y="19"/>
                </a:cxn>
                <a:cxn ang="0">
                  <a:pos x="117" y="0"/>
                </a:cxn>
                <a:cxn ang="0">
                  <a:pos x="75" y="28"/>
                </a:cxn>
                <a:cxn ang="0">
                  <a:pos x="38" y="24"/>
                </a:cxn>
                <a:cxn ang="0">
                  <a:pos x="28" y="74"/>
                </a:cxn>
                <a:cxn ang="0">
                  <a:pos x="0" y="116"/>
                </a:cxn>
                <a:cxn ang="0">
                  <a:pos x="25" y="174"/>
                </a:cxn>
                <a:cxn ang="0">
                  <a:pos x="50" y="192"/>
                </a:cxn>
                <a:cxn ang="0">
                  <a:pos x="98" y="212"/>
                </a:cxn>
                <a:cxn ang="0">
                  <a:pos x="141" y="183"/>
                </a:cxn>
                <a:cxn ang="0">
                  <a:pos x="177" y="187"/>
                </a:cxn>
                <a:cxn ang="0">
                  <a:pos x="187" y="138"/>
                </a:cxn>
                <a:cxn ang="0">
                  <a:pos x="165" y="174"/>
                </a:cxn>
                <a:cxn ang="0">
                  <a:pos x="140" y="164"/>
                </a:cxn>
                <a:cxn ang="0">
                  <a:pos x="126" y="173"/>
                </a:cxn>
                <a:cxn ang="0">
                  <a:pos x="99" y="194"/>
                </a:cxn>
                <a:cxn ang="0">
                  <a:pos x="88" y="170"/>
                </a:cxn>
                <a:cxn ang="0">
                  <a:pos x="72" y="166"/>
                </a:cxn>
                <a:cxn ang="0">
                  <a:pos x="38" y="162"/>
                </a:cxn>
                <a:cxn ang="0">
                  <a:pos x="48" y="138"/>
                </a:cxn>
                <a:cxn ang="0">
                  <a:pos x="39" y="123"/>
                </a:cxn>
                <a:cxn ang="0">
                  <a:pos x="17" y="97"/>
                </a:cxn>
                <a:cxn ang="0">
                  <a:pos x="42" y="87"/>
                </a:cxn>
                <a:cxn ang="0">
                  <a:pos x="46" y="71"/>
                </a:cxn>
                <a:cxn ang="0">
                  <a:pos x="50" y="38"/>
                </a:cxn>
                <a:cxn ang="0">
                  <a:pos x="75" y="47"/>
                </a:cxn>
                <a:cxn ang="0">
                  <a:pos x="90" y="38"/>
                </a:cxn>
                <a:cxn ang="0">
                  <a:pos x="116" y="18"/>
                </a:cxn>
                <a:cxn ang="0">
                  <a:pos x="127" y="42"/>
                </a:cxn>
                <a:cxn ang="0">
                  <a:pos x="144" y="46"/>
                </a:cxn>
                <a:cxn ang="0">
                  <a:pos x="177" y="49"/>
                </a:cxn>
                <a:cxn ang="0">
                  <a:pos x="167" y="74"/>
                </a:cxn>
                <a:cxn ang="0">
                  <a:pos x="177" y="88"/>
                </a:cxn>
                <a:cxn ang="0">
                  <a:pos x="198" y="114"/>
                </a:cxn>
                <a:cxn ang="0">
                  <a:pos x="173" y="125"/>
                </a:cxn>
                <a:cxn ang="0">
                  <a:pos x="169" y="141"/>
                </a:cxn>
                <a:cxn ang="0">
                  <a:pos x="165" y="174"/>
                </a:cxn>
                <a:cxn ang="0">
                  <a:pos x="165" y="174"/>
                </a:cxn>
              </a:cxnLst>
              <a:rect l="0" t="0" r="r" b="b"/>
              <a:pathLst>
                <a:path w="215" h="212">
                  <a:moveTo>
                    <a:pt x="215" y="115"/>
                  </a:moveTo>
                  <a:cubicBezTo>
                    <a:pt x="215" y="95"/>
                    <a:pt x="215" y="95"/>
                    <a:pt x="215" y="95"/>
                  </a:cubicBezTo>
                  <a:cubicBezTo>
                    <a:pt x="215" y="84"/>
                    <a:pt x="209" y="81"/>
                    <a:pt x="187" y="73"/>
                  </a:cubicBezTo>
                  <a:cubicBezTo>
                    <a:pt x="196" y="52"/>
                    <a:pt x="198" y="45"/>
                    <a:pt x="190" y="38"/>
                  </a:cubicBezTo>
                  <a:cubicBezTo>
                    <a:pt x="176" y="24"/>
                    <a:pt x="176" y="24"/>
                    <a:pt x="176" y="24"/>
                  </a:cubicBezTo>
                  <a:cubicBezTo>
                    <a:pt x="173" y="21"/>
                    <a:pt x="169" y="19"/>
                    <a:pt x="165" y="19"/>
                  </a:cubicBezTo>
                  <a:cubicBezTo>
                    <a:pt x="163" y="19"/>
                    <a:pt x="160" y="19"/>
                    <a:pt x="140" y="28"/>
                  </a:cubicBezTo>
                  <a:cubicBezTo>
                    <a:pt x="131" y="7"/>
                    <a:pt x="128" y="0"/>
                    <a:pt x="117" y="0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86" y="0"/>
                    <a:pt x="83" y="6"/>
                    <a:pt x="75" y="28"/>
                  </a:cubicBezTo>
                  <a:cubicBezTo>
                    <a:pt x="55" y="20"/>
                    <a:pt x="52" y="20"/>
                    <a:pt x="49" y="20"/>
                  </a:cubicBezTo>
                  <a:cubicBezTo>
                    <a:pt x="45" y="20"/>
                    <a:pt x="41" y="22"/>
                    <a:pt x="38" y="24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16" y="46"/>
                    <a:pt x="19" y="54"/>
                    <a:pt x="28" y="74"/>
                  </a:cubicBezTo>
                  <a:cubicBezTo>
                    <a:pt x="6" y="82"/>
                    <a:pt x="0" y="85"/>
                    <a:pt x="0" y="96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0" y="127"/>
                    <a:pt x="7" y="130"/>
                    <a:pt x="28" y="138"/>
                  </a:cubicBezTo>
                  <a:cubicBezTo>
                    <a:pt x="19" y="159"/>
                    <a:pt x="17" y="166"/>
                    <a:pt x="25" y="174"/>
                  </a:cubicBezTo>
                  <a:cubicBezTo>
                    <a:pt x="39" y="188"/>
                    <a:pt x="39" y="188"/>
                    <a:pt x="39" y="188"/>
                  </a:cubicBezTo>
                  <a:cubicBezTo>
                    <a:pt x="42" y="191"/>
                    <a:pt x="46" y="192"/>
                    <a:pt x="50" y="192"/>
                  </a:cubicBezTo>
                  <a:cubicBezTo>
                    <a:pt x="53" y="192"/>
                    <a:pt x="55" y="192"/>
                    <a:pt x="75" y="184"/>
                  </a:cubicBezTo>
                  <a:cubicBezTo>
                    <a:pt x="84" y="205"/>
                    <a:pt x="87" y="212"/>
                    <a:pt x="98" y="212"/>
                  </a:cubicBezTo>
                  <a:cubicBezTo>
                    <a:pt x="118" y="212"/>
                    <a:pt x="118" y="212"/>
                    <a:pt x="118" y="212"/>
                  </a:cubicBezTo>
                  <a:cubicBezTo>
                    <a:pt x="129" y="212"/>
                    <a:pt x="132" y="206"/>
                    <a:pt x="141" y="183"/>
                  </a:cubicBezTo>
                  <a:cubicBezTo>
                    <a:pt x="161" y="192"/>
                    <a:pt x="164" y="192"/>
                    <a:pt x="166" y="192"/>
                  </a:cubicBezTo>
                  <a:cubicBezTo>
                    <a:pt x="170" y="192"/>
                    <a:pt x="174" y="190"/>
                    <a:pt x="177" y="187"/>
                  </a:cubicBezTo>
                  <a:cubicBezTo>
                    <a:pt x="191" y="173"/>
                    <a:pt x="191" y="173"/>
                    <a:pt x="191" y="173"/>
                  </a:cubicBezTo>
                  <a:cubicBezTo>
                    <a:pt x="199" y="165"/>
                    <a:pt x="196" y="158"/>
                    <a:pt x="187" y="138"/>
                  </a:cubicBezTo>
                  <a:cubicBezTo>
                    <a:pt x="209" y="130"/>
                    <a:pt x="215" y="126"/>
                    <a:pt x="215" y="115"/>
                  </a:cubicBezTo>
                  <a:close/>
                  <a:moveTo>
                    <a:pt x="165" y="174"/>
                  </a:moveTo>
                  <a:cubicBezTo>
                    <a:pt x="163" y="174"/>
                    <a:pt x="158" y="172"/>
                    <a:pt x="144" y="166"/>
                  </a:cubicBezTo>
                  <a:cubicBezTo>
                    <a:pt x="140" y="164"/>
                    <a:pt x="140" y="164"/>
                    <a:pt x="140" y="164"/>
                  </a:cubicBezTo>
                  <a:cubicBezTo>
                    <a:pt x="127" y="170"/>
                    <a:pt x="127" y="170"/>
                    <a:pt x="127" y="170"/>
                  </a:cubicBezTo>
                  <a:cubicBezTo>
                    <a:pt x="126" y="173"/>
                    <a:pt x="126" y="173"/>
                    <a:pt x="126" y="173"/>
                  </a:cubicBezTo>
                  <a:cubicBezTo>
                    <a:pt x="124" y="178"/>
                    <a:pt x="119" y="190"/>
                    <a:pt x="117" y="194"/>
                  </a:cubicBezTo>
                  <a:cubicBezTo>
                    <a:pt x="99" y="194"/>
                    <a:pt x="99" y="194"/>
                    <a:pt x="99" y="194"/>
                  </a:cubicBezTo>
                  <a:cubicBezTo>
                    <a:pt x="97" y="190"/>
                    <a:pt x="92" y="178"/>
                    <a:pt x="90" y="173"/>
                  </a:cubicBezTo>
                  <a:cubicBezTo>
                    <a:pt x="88" y="170"/>
                    <a:pt x="88" y="170"/>
                    <a:pt x="88" y="170"/>
                  </a:cubicBezTo>
                  <a:cubicBezTo>
                    <a:pt x="75" y="164"/>
                    <a:pt x="75" y="164"/>
                    <a:pt x="75" y="164"/>
                  </a:cubicBezTo>
                  <a:cubicBezTo>
                    <a:pt x="72" y="166"/>
                    <a:pt x="72" y="166"/>
                    <a:pt x="72" y="166"/>
                  </a:cubicBezTo>
                  <a:cubicBezTo>
                    <a:pt x="57" y="172"/>
                    <a:pt x="52" y="174"/>
                    <a:pt x="51" y="175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58"/>
                    <a:pt x="44" y="146"/>
                    <a:pt x="46" y="141"/>
                  </a:cubicBezTo>
                  <a:cubicBezTo>
                    <a:pt x="48" y="138"/>
                    <a:pt x="48" y="138"/>
                    <a:pt x="48" y="138"/>
                  </a:cubicBezTo>
                  <a:cubicBezTo>
                    <a:pt x="42" y="125"/>
                    <a:pt x="42" y="125"/>
                    <a:pt x="42" y="125"/>
                  </a:cubicBezTo>
                  <a:cubicBezTo>
                    <a:pt x="39" y="123"/>
                    <a:pt x="39" y="123"/>
                    <a:pt x="39" y="123"/>
                  </a:cubicBezTo>
                  <a:cubicBezTo>
                    <a:pt x="34" y="122"/>
                    <a:pt x="22" y="117"/>
                    <a:pt x="17" y="115"/>
                  </a:cubicBezTo>
                  <a:cubicBezTo>
                    <a:pt x="17" y="97"/>
                    <a:pt x="17" y="97"/>
                    <a:pt x="17" y="97"/>
                  </a:cubicBezTo>
                  <a:cubicBezTo>
                    <a:pt x="22" y="95"/>
                    <a:pt x="33" y="91"/>
                    <a:pt x="39" y="88"/>
                  </a:cubicBezTo>
                  <a:cubicBezTo>
                    <a:pt x="42" y="87"/>
                    <a:pt x="42" y="87"/>
                    <a:pt x="42" y="87"/>
                  </a:cubicBezTo>
                  <a:cubicBezTo>
                    <a:pt x="48" y="74"/>
                    <a:pt x="48" y="74"/>
                    <a:pt x="48" y="74"/>
                  </a:cubicBezTo>
                  <a:cubicBezTo>
                    <a:pt x="46" y="71"/>
                    <a:pt x="46" y="71"/>
                    <a:pt x="46" y="71"/>
                  </a:cubicBezTo>
                  <a:cubicBezTo>
                    <a:pt x="44" y="66"/>
                    <a:pt x="39" y="55"/>
                    <a:pt x="37" y="50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52" y="38"/>
                    <a:pt x="57" y="40"/>
                    <a:pt x="72" y="46"/>
                  </a:cubicBezTo>
                  <a:cubicBezTo>
                    <a:pt x="75" y="47"/>
                    <a:pt x="75" y="47"/>
                    <a:pt x="75" y="47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90" y="38"/>
                    <a:pt x="90" y="38"/>
                    <a:pt x="90" y="38"/>
                  </a:cubicBezTo>
                  <a:cubicBezTo>
                    <a:pt x="91" y="34"/>
                    <a:pt x="96" y="22"/>
                    <a:pt x="98" y="18"/>
                  </a:cubicBezTo>
                  <a:cubicBezTo>
                    <a:pt x="116" y="18"/>
                    <a:pt x="116" y="18"/>
                    <a:pt x="116" y="18"/>
                  </a:cubicBezTo>
                  <a:cubicBezTo>
                    <a:pt x="119" y="22"/>
                    <a:pt x="124" y="34"/>
                    <a:pt x="125" y="39"/>
                  </a:cubicBezTo>
                  <a:cubicBezTo>
                    <a:pt x="127" y="42"/>
                    <a:pt x="127" y="42"/>
                    <a:pt x="127" y="42"/>
                  </a:cubicBezTo>
                  <a:cubicBezTo>
                    <a:pt x="140" y="47"/>
                    <a:pt x="140" y="47"/>
                    <a:pt x="140" y="47"/>
                  </a:cubicBezTo>
                  <a:cubicBezTo>
                    <a:pt x="144" y="46"/>
                    <a:pt x="144" y="46"/>
                    <a:pt x="144" y="46"/>
                  </a:cubicBezTo>
                  <a:cubicBezTo>
                    <a:pt x="158" y="39"/>
                    <a:pt x="163" y="37"/>
                    <a:pt x="165" y="37"/>
                  </a:cubicBezTo>
                  <a:cubicBezTo>
                    <a:pt x="177" y="49"/>
                    <a:pt x="177" y="49"/>
                    <a:pt x="177" y="49"/>
                  </a:cubicBezTo>
                  <a:cubicBezTo>
                    <a:pt x="176" y="54"/>
                    <a:pt x="171" y="66"/>
                    <a:pt x="169" y="70"/>
                  </a:cubicBezTo>
                  <a:cubicBezTo>
                    <a:pt x="167" y="74"/>
                    <a:pt x="167" y="74"/>
                    <a:pt x="167" y="74"/>
                  </a:cubicBezTo>
                  <a:cubicBezTo>
                    <a:pt x="173" y="87"/>
                    <a:pt x="173" y="87"/>
                    <a:pt x="173" y="87"/>
                  </a:cubicBezTo>
                  <a:cubicBezTo>
                    <a:pt x="177" y="88"/>
                    <a:pt x="177" y="88"/>
                    <a:pt x="177" y="88"/>
                  </a:cubicBezTo>
                  <a:cubicBezTo>
                    <a:pt x="181" y="90"/>
                    <a:pt x="193" y="94"/>
                    <a:pt x="198" y="97"/>
                  </a:cubicBezTo>
                  <a:cubicBezTo>
                    <a:pt x="198" y="114"/>
                    <a:pt x="198" y="114"/>
                    <a:pt x="198" y="114"/>
                  </a:cubicBezTo>
                  <a:cubicBezTo>
                    <a:pt x="194" y="117"/>
                    <a:pt x="181" y="121"/>
                    <a:pt x="176" y="123"/>
                  </a:cubicBezTo>
                  <a:cubicBezTo>
                    <a:pt x="173" y="125"/>
                    <a:pt x="173" y="125"/>
                    <a:pt x="173" y="125"/>
                  </a:cubicBezTo>
                  <a:cubicBezTo>
                    <a:pt x="167" y="138"/>
                    <a:pt x="167" y="138"/>
                    <a:pt x="167" y="138"/>
                  </a:cubicBezTo>
                  <a:cubicBezTo>
                    <a:pt x="169" y="141"/>
                    <a:pt x="169" y="141"/>
                    <a:pt x="169" y="141"/>
                  </a:cubicBezTo>
                  <a:cubicBezTo>
                    <a:pt x="171" y="145"/>
                    <a:pt x="177" y="157"/>
                    <a:pt x="178" y="162"/>
                  </a:cubicBezTo>
                  <a:lnTo>
                    <a:pt x="165" y="174"/>
                  </a:lnTo>
                  <a:close/>
                  <a:moveTo>
                    <a:pt x="165" y="174"/>
                  </a:moveTo>
                  <a:cubicBezTo>
                    <a:pt x="165" y="174"/>
                    <a:pt x="165" y="174"/>
                    <a:pt x="165" y="17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/>
            </a:p>
          </p:txBody>
        </p:sp>
        <p:sp>
          <p:nvSpPr>
            <p:cNvPr id="128" name="Freeform 18"/>
            <p:cNvSpPr>
              <a:spLocks noEditPoints="1"/>
            </p:cNvSpPr>
            <p:nvPr/>
          </p:nvSpPr>
          <p:spPr bwMode="auto">
            <a:xfrm>
              <a:off x="1903413" y="744538"/>
              <a:ext cx="242888" cy="239713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0" y="32"/>
                </a:cxn>
                <a:cxn ang="0">
                  <a:pos x="32" y="63"/>
                </a:cxn>
                <a:cxn ang="0">
                  <a:pos x="64" y="32"/>
                </a:cxn>
                <a:cxn ang="0">
                  <a:pos x="32" y="0"/>
                </a:cxn>
                <a:cxn ang="0">
                  <a:pos x="32" y="46"/>
                </a:cxn>
                <a:cxn ang="0">
                  <a:pos x="17" y="32"/>
                </a:cxn>
                <a:cxn ang="0">
                  <a:pos x="32" y="18"/>
                </a:cxn>
                <a:cxn ang="0">
                  <a:pos x="46" y="32"/>
                </a:cxn>
                <a:cxn ang="0">
                  <a:pos x="32" y="46"/>
                </a:cxn>
                <a:cxn ang="0">
                  <a:pos x="32" y="46"/>
                </a:cxn>
                <a:cxn ang="0">
                  <a:pos x="32" y="46"/>
                </a:cxn>
              </a:cxnLst>
              <a:rect l="0" t="0" r="r" b="b"/>
              <a:pathLst>
                <a:path w="64" h="63">
                  <a:moveTo>
                    <a:pt x="32" y="0"/>
                  </a:moveTo>
                  <a:cubicBezTo>
                    <a:pt x="14" y="0"/>
                    <a:pt x="0" y="15"/>
                    <a:pt x="0" y="32"/>
                  </a:cubicBezTo>
                  <a:cubicBezTo>
                    <a:pt x="0" y="49"/>
                    <a:pt x="14" y="63"/>
                    <a:pt x="32" y="63"/>
                  </a:cubicBezTo>
                  <a:cubicBezTo>
                    <a:pt x="49" y="63"/>
                    <a:pt x="64" y="49"/>
                    <a:pt x="64" y="32"/>
                  </a:cubicBezTo>
                  <a:cubicBezTo>
                    <a:pt x="64" y="15"/>
                    <a:pt x="49" y="0"/>
                    <a:pt x="32" y="0"/>
                  </a:cubicBezTo>
                  <a:close/>
                  <a:moveTo>
                    <a:pt x="32" y="46"/>
                  </a:moveTo>
                  <a:cubicBezTo>
                    <a:pt x="24" y="46"/>
                    <a:pt x="17" y="40"/>
                    <a:pt x="17" y="32"/>
                  </a:cubicBezTo>
                  <a:cubicBezTo>
                    <a:pt x="17" y="24"/>
                    <a:pt x="24" y="18"/>
                    <a:pt x="32" y="18"/>
                  </a:cubicBezTo>
                  <a:cubicBezTo>
                    <a:pt x="40" y="18"/>
                    <a:pt x="46" y="24"/>
                    <a:pt x="46" y="32"/>
                  </a:cubicBezTo>
                  <a:cubicBezTo>
                    <a:pt x="46" y="40"/>
                    <a:pt x="40" y="46"/>
                    <a:pt x="32" y="46"/>
                  </a:cubicBezTo>
                  <a:close/>
                  <a:moveTo>
                    <a:pt x="32" y="46"/>
                  </a:moveTo>
                  <a:cubicBezTo>
                    <a:pt x="32" y="46"/>
                    <a:pt x="32" y="46"/>
                    <a:pt x="32" y="46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/>
            </a:p>
          </p:txBody>
        </p:sp>
        <p:sp>
          <p:nvSpPr>
            <p:cNvPr id="129" name="Freeform 19"/>
            <p:cNvSpPr>
              <a:spLocks noEditPoints="1"/>
            </p:cNvSpPr>
            <p:nvPr/>
          </p:nvSpPr>
          <p:spPr bwMode="auto">
            <a:xfrm>
              <a:off x="2414588" y="903288"/>
              <a:ext cx="374650" cy="369888"/>
            </a:xfrm>
            <a:custGeom>
              <a:avLst/>
              <a:gdLst/>
              <a:ahLst/>
              <a:cxnLst>
                <a:cxn ang="0">
                  <a:pos x="87" y="17"/>
                </a:cxn>
                <a:cxn ang="0">
                  <a:pos x="76" y="9"/>
                </a:cxn>
                <a:cxn ang="0">
                  <a:pos x="54" y="0"/>
                </a:cxn>
                <a:cxn ang="0">
                  <a:pos x="34" y="13"/>
                </a:cxn>
                <a:cxn ang="0">
                  <a:pos x="18" y="11"/>
                </a:cxn>
                <a:cxn ang="0">
                  <a:pos x="13" y="34"/>
                </a:cxn>
                <a:cxn ang="0">
                  <a:pos x="0" y="53"/>
                </a:cxn>
                <a:cxn ang="0">
                  <a:pos x="11" y="80"/>
                </a:cxn>
                <a:cxn ang="0">
                  <a:pos x="23" y="88"/>
                </a:cxn>
                <a:cxn ang="0">
                  <a:pos x="45" y="97"/>
                </a:cxn>
                <a:cxn ang="0">
                  <a:pos x="64" y="84"/>
                </a:cxn>
                <a:cxn ang="0">
                  <a:pos x="81" y="86"/>
                </a:cxn>
                <a:cxn ang="0">
                  <a:pos x="86" y="63"/>
                </a:cxn>
                <a:cxn ang="0">
                  <a:pos x="99" y="44"/>
                </a:cxn>
                <a:cxn ang="0">
                  <a:pos x="91" y="52"/>
                </a:cxn>
                <a:cxn ang="0">
                  <a:pos x="79" y="57"/>
                </a:cxn>
                <a:cxn ang="0">
                  <a:pos x="78" y="65"/>
                </a:cxn>
                <a:cxn ang="0">
                  <a:pos x="76" y="80"/>
                </a:cxn>
                <a:cxn ang="0">
                  <a:pos x="64" y="75"/>
                </a:cxn>
                <a:cxn ang="0">
                  <a:pos x="58" y="79"/>
                </a:cxn>
                <a:cxn ang="0">
                  <a:pos x="45" y="89"/>
                </a:cxn>
                <a:cxn ang="0">
                  <a:pos x="41" y="78"/>
                </a:cxn>
                <a:cxn ang="0">
                  <a:pos x="33" y="76"/>
                </a:cxn>
                <a:cxn ang="0">
                  <a:pos x="17" y="74"/>
                </a:cxn>
                <a:cxn ang="0">
                  <a:pos x="22" y="63"/>
                </a:cxn>
                <a:cxn ang="0">
                  <a:pos x="18" y="57"/>
                </a:cxn>
                <a:cxn ang="0">
                  <a:pos x="8" y="45"/>
                </a:cxn>
                <a:cxn ang="0">
                  <a:pos x="19" y="40"/>
                </a:cxn>
                <a:cxn ang="0">
                  <a:pos x="21" y="32"/>
                </a:cxn>
                <a:cxn ang="0">
                  <a:pos x="23" y="17"/>
                </a:cxn>
                <a:cxn ang="0">
                  <a:pos x="34" y="22"/>
                </a:cxn>
                <a:cxn ang="0">
                  <a:pos x="41" y="18"/>
                </a:cxn>
                <a:cxn ang="0">
                  <a:pos x="53" y="8"/>
                </a:cxn>
                <a:cxn ang="0">
                  <a:pos x="58" y="19"/>
                </a:cxn>
                <a:cxn ang="0">
                  <a:pos x="66" y="21"/>
                </a:cxn>
                <a:cxn ang="0">
                  <a:pos x="81" y="23"/>
                </a:cxn>
                <a:cxn ang="0">
                  <a:pos x="77" y="34"/>
                </a:cxn>
                <a:cxn ang="0">
                  <a:pos x="81" y="41"/>
                </a:cxn>
                <a:cxn ang="0">
                  <a:pos x="91" y="52"/>
                </a:cxn>
                <a:cxn ang="0">
                  <a:pos x="91" y="52"/>
                </a:cxn>
              </a:cxnLst>
              <a:rect l="0" t="0" r="r" b="b"/>
              <a:pathLst>
                <a:path w="99" h="97">
                  <a:moveTo>
                    <a:pt x="86" y="34"/>
                  </a:moveTo>
                  <a:cubicBezTo>
                    <a:pt x="90" y="24"/>
                    <a:pt x="91" y="21"/>
                    <a:pt x="87" y="17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79" y="10"/>
                    <a:pt x="78" y="9"/>
                    <a:pt x="76" y="9"/>
                  </a:cubicBezTo>
                  <a:cubicBezTo>
                    <a:pt x="75" y="9"/>
                    <a:pt x="73" y="9"/>
                    <a:pt x="64" y="13"/>
                  </a:cubicBezTo>
                  <a:cubicBezTo>
                    <a:pt x="60" y="3"/>
                    <a:pt x="59" y="0"/>
                    <a:pt x="5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0" y="0"/>
                    <a:pt x="38" y="3"/>
                    <a:pt x="34" y="13"/>
                  </a:cubicBezTo>
                  <a:cubicBezTo>
                    <a:pt x="25" y="9"/>
                    <a:pt x="24" y="9"/>
                    <a:pt x="23" y="9"/>
                  </a:cubicBezTo>
                  <a:cubicBezTo>
                    <a:pt x="21" y="9"/>
                    <a:pt x="19" y="10"/>
                    <a:pt x="18" y="11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7" y="21"/>
                    <a:pt x="9" y="25"/>
                    <a:pt x="13" y="34"/>
                  </a:cubicBezTo>
                  <a:cubicBezTo>
                    <a:pt x="3" y="38"/>
                    <a:pt x="0" y="39"/>
                    <a:pt x="0" y="44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9"/>
                    <a:pt x="3" y="60"/>
                    <a:pt x="13" y="64"/>
                  </a:cubicBezTo>
                  <a:cubicBezTo>
                    <a:pt x="9" y="73"/>
                    <a:pt x="8" y="76"/>
                    <a:pt x="11" y="80"/>
                  </a:cubicBezTo>
                  <a:cubicBezTo>
                    <a:pt x="18" y="86"/>
                    <a:pt x="18" y="86"/>
                    <a:pt x="18" y="86"/>
                  </a:cubicBezTo>
                  <a:cubicBezTo>
                    <a:pt x="19" y="87"/>
                    <a:pt x="21" y="88"/>
                    <a:pt x="23" y="88"/>
                  </a:cubicBezTo>
                  <a:cubicBezTo>
                    <a:pt x="24" y="88"/>
                    <a:pt x="25" y="88"/>
                    <a:pt x="35" y="84"/>
                  </a:cubicBezTo>
                  <a:cubicBezTo>
                    <a:pt x="38" y="94"/>
                    <a:pt x="40" y="97"/>
                    <a:pt x="45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9" y="97"/>
                    <a:pt x="61" y="94"/>
                    <a:pt x="64" y="84"/>
                  </a:cubicBezTo>
                  <a:cubicBezTo>
                    <a:pt x="74" y="88"/>
                    <a:pt x="75" y="88"/>
                    <a:pt x="76" y="88"/>
                  </a:cubicBezTo>
                  <a:cubicBezTo>
                    <a:pt x="78" y="88"/>
                    <a:pt x="80" y="87"/>
                    <a:pt x="81" y="86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91" y="76"/>
                    <a:pt x="90" y="72"/>
                    <a:pt x="86" y="63"/>
                  </a:cubicBezTo>
                  <a:cubicBezTo>
                    <a:pt x="95" y="59"/>
                    <a:pt x="99" y="58"/>
                    <a:pt x="99" y="53"/>
                  </a:cubicBezTo>
                  <a:cubicBezTo>
                    <a:pt x="99" y="44"/>
                    <a:pt x="99" y="44"/>
                    <a:pt x="99" y="44"/>
                  </a:cubicBezTo>
                  <a:cubicBezTo>
                    <a:pt x="99" y="39"/>
                    <a:pt x="95" y="37"/>
                    <a:pt x="86" y="34"/>
                  </a:cubicBezTo>
                  <a:close/>
                  <a:moveTo>
                    <a:pt x="91" y="52"/>
                  </a:moveTo>
                  <a:cubicBezTo>
                    <a:pt x="89" y="54"/>
                    <a:pt x="83" y="56"/>
                    <a:pt x="81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8" y="65"/>
                    <a:pt x="78" y="65"/>
                    <a:pt x="78" y="65"/>
                  </a:cubicBezTo>
                  <a:cubicBezTo>
                    <a:pt x="78" y="67"/>
                    <a:pt x="81" y="72"/>
                    <a:pt x="82" y="74"/>
                  </a:cubicBezTo>
                  <a:cubicBezTo>
                    <a:pt x="76" y="80"/>
                    <a:pt x="76" y="80"/>
                    <a:pt x="76" y="80"/>
                  </a:cubicBezTo>
                  <a:cubicBezTo>
                    <a:pt x="75" y="80"/>
                    <a:pt x="72" y="79"/>
                    <a:pt x="66" y="76"/>
                  </a:cubicBezTo>
                  <a:cubicBezTo>
                    <a:pt x="64" y="75"/>
                    <a:pt x="64" y="75"/>
                    <a:pt x="64" y="75"/>
                  </a:cubicBezTo>
                  <a:cubicBezTo>
                    <a:pt x="58" y="78"/>
                    <a:pt x="58" y="78"/>
                    <a:pt x="58" y="78"/>
                  </a:cubicBezTo>
                  <a:cubicBezTo>
                    <a:pt x="58" y="79"/>
                    <a:pt x="58" y="79"/>
                    <a:pt x="58" y="79"/>
                  </a:cubicBezTo>
                  <a:cubicBezTo>
                    <a:pt x="57" y="81"/>
                    <a:pt x="55" y="87"/>
                    <a:pt x="54" y="89"/>
                  </a:cubicBezTo>
                  <a:cubicBezTo>
                    <a:pt x="45" y="89"/>
                    <a:pt x="45" y="89"/>
                    <a:pt x="45" y="89"/>
                  </a:cubicBezTo>
                  <a:cubicBezTo>
                    <a:pt x="44" y="87"/>
                    <a:pt x="42" y="82"/>
                    <a:pt x="41" y="79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35" y="75"/>
                    <a:pt x="35" y="75"/>
                    <a:pt x="35" y="75"/>
                  </a:cubicBezTo>
                  <a:cubicBezTo>
                    <a:pt x="33" y="76"/>
                    <a:pt x="33" y="76"/>
                    <a:pt x="33" y="76"/>
                  </a:cubicBezTo>
                  <a:cubicBezTo>
                    <a:pt x="26" y="79"/>
                    <a:pt x="24" y="80"/>
                    <a:pt x="23" y="80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8" y="72"/>
                    <a:pt x="20" y="67"/>
                    <a:pt x="21" y="65"/>
                  </a:cubicBezTo>
                  <a:cubicBezTo>
                    <a:pt x="22" y="63"/>
                    <a:pt x="22" y="63"/>
                    <a:pt x="22" y="63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6" y="56"/>
                    <a:pt x="10" y="54"/>
                    <a:pt x="8" y="53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10" y="44"/>
                    <a:pt x="15" y="42"/>
                    <a:pt x="18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0" y="31"/>
                    <a:pt x="18" y="25"/>
                    <a:pt x="17" y="23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4" y="18"/>
                    <a:pt x="26" y="18"/>
                    <a:pt x="33" y="21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40" y="19"/>
                    <a:pt x="40" y="19"/>
                    <a:pt x="40" y="19"/>
                  </a:cubicBezTo>
                  <a:cubicBezTo>
                    <a:pt x="41" y="18"/>
                    <a:pt x="41" y="18"/>
                    <a:pt x="41" y="18"/>
                  </a:cubicBezTo>
                  <a:cubicBezTo>
                    <a:pt x="42" y="16"/>
                    <a:pt x="44" y="10"/>
                    <a:pt x="45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4" y="10"/>
                    <a:pt x="57" y="16"/>
                    <a:pt x="58" y="18"/>
                  </a:cubicBezTo>
                  <a:cubicBezTo>
                    <a:pt x="58" y="19"/>
                    <a:pt x="58" y="19"/>
                    <a:pt x="58" y="19"/>
                  </a:cubicBezTo>
                  <a:cubicBezTo>
                    <a:pt x="64" y="22"/>
                    <a:pt x="64" y="22"/>
                    <a:pt x="64" y="22"/>
                  </a:cubicBezTo>
                  <a:cubicBezTo>
                    <a:pt x="66" y="21"/>
                    <a:pt x="66" y="21"/>
                    <a:pt x="66" y="21"/>
                  </a:cubicBezTo>
                  <a:cubicBezTo>
                    <a:pt x="72" y="18"/>
                    <a:pt x="75" y="17"/>
                    <a:pt x="75" y="17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5"/>
                    <a:pt x="78" y="30"/>
                    <a:pt x="77" y="32"/>
                  </a:cubicBezTo>
                  <a:cubicBezTo>
                    <a:pt x="77" y="34"/>
                    <a:pt x="77" y="34"/>
                    <a:pt x="77" y="34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1" y="41"/>
                    <a:pt x="81" y="41"/>
                    <a:pt x="81" y="41"/>
                  </a:cubicBezTo>
                  <a:cubicBezTo>
                    <a:pt x="83" y="41"/>
                    <a:pt x="89" y="43"/>
                    <a:pt x="91" y="44"/>
                  </a:cubicBezTo>
                  <a:lnTo>
                    <a:pt x="91" y="52"/>
                  </a:lnTo>
                  <a:close/>
                  <a:moveTo>
                    <a:pt x="91" y="52"/>
                  </a:moveTo>
                  <a:cubicBezTo>
                    <a:pt x="91" y="52"/>
                    <a:pt x="91" y="52"/>
                    <a:pt x="91" y="5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/>
            </a:p>
          </p:txBody>
        </p:sp>
        <p:sp>
          <p:nvSpPr>
            <p:cNvPr id="130" name="Freeform 20"/>
            <p:cNvSpPr>
              <a:spLocks noEditPoints="1"/>
            </p:cNvSpPr>
            <p:nvPr/>
          </p:nvSpPr>
          <p:spPr bwMode="auto">
            <a:xfrm>
              <a:off x="2547938" y="1033463"/>
              <a:ext cx="109538" cy="109538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0" y="15"/>
                </a:cxn>
                <a:cxn ang="0">
                  <a:pos x="14" y="29"/>
                </a:cxn>
                <a:cxn ang="0">
                  <a:pos x="29" y="15"/>
                </a:cxn>
                <a:cxn ang="0">
                  <a:pos x="14" y="0"/>
                </a:cxn>
                <a:cxn ang="0">
                  <a:pos x="14" y="21"/>
                </a:cxn>
                <a:cxn ang="0">
                  <a:pos x="8" y="15"/>
                </a:cxn>
                <a:cxn ang="0">
                  <a:pos x="14" y="8"/>
                </a:cxn>
                <a:cxn ang="0">
                  <a:pos x="21" y="15"/>
                </a:cxn>
                <a:cxn ang="0">
                  <a:pos x="14" y="21"/>
                </a:cxn>
                <a:cxn ang="0">
                  <a:pos x="14" y="21"/>
                </a:cxn>
                <a:cxn ang="0">
                  <a:pos x="14" y="21"/>
                </a:cxn>
              </a:cxnLst>
              <a:rect l="0" t="0" r="r" b="b"/>
              <a:pathLst>
                <a:path w="29" h="29">
                  <a:moveTo>
                    <a:pt x="14" y="0"/>
                  </a:moveTo>
                  <a:cubicBezTo>
                    <a:pt x="6" y="0"/>
                    <a:pt x="0" y="7"/>
                    <a:pt x="0" y="15"/>
                  </a:cubicBezTo>
                  <a:cubicBezTo>
                    <a:pt x="0" y="23"/>
                    <a:pt x="6" y="29"/>
                    <a:pt x="14" y="29"/>
                  </a:cubicBezTo>
                  <a:cubicBezTo>
                    <a:pt x="22" y="29"/>
                    <a:pt x="29" y="23"/>
                    <a:pt x="29" y="15"/>
                  </a:cubicBezTo>
                  <a:cubicBezTo>
                    <a:pt x="29" y="7"/>
                    <a:pt x="22" y="0"/>
                    <a:pt x="14" y="0"/>
                  </a:cubicBezTo>
                  <a:close/>
                  <a:moveTo>
                    <a:pt x="14" y="21"/>
                  </a:moveTo>
                  <a:cubicBezTo>
                    <a:pt x="11" y="21"/>
                    <a:pt x="8" y="18"/>
                    <a:pt x="8" y="15"/>
                  </a:cubicBezTo>
                  <a:cubicBezTo>
                    <a:pt x="8" y="11"/>
                    <a:pt x="11" y="8"/>
                    <a:pt x="14" y="8"/>
                  </a:cubicBezTo>
                  <a:cubicBezTo>
                    <a:pt x="18" y="8"/>
                    <a:pt x="21" y="11"/>
                    <a:pt x="21" y="15"/>
                  </a:cubicBezTo>
                  <a:cubicBezTo>
                    <a:pt x="21" y="18"/>
                    <a:pt x="18" y="21"/>
                    <a:pt x="14" y="21"/>
                  </a:cubicBezTo>
                  <a:close/>
                  <a:moveTo>
                    <a:pt x="14" y="21"/>
                  </a:moveTo>
                  <a:cubicBezTo>
                    <a:pt x="14" y="21"/>
                    <a:pt x="14" y="21"/>
                    <a:pt x="14" y="2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/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4821360" y="5415112"/>
            <a:ext cx="569883" cy="544181"/>
            <a:chOff x="-369888" y="438150"/>
            <a:chExt cx="1020763" cy="974726"/>
          </a:xfrm>
          <a:solidFill>
            <a:schemeClr val="bg1"/>
          </a:solidFill>
        </p:grpSpPr>
        <p:sp>
          <p:nvSpPr>
            <p:cNvPr id="132" name="Freeform 24"/>
            <p:cNvSpPr>
              <a:spLocks noEditPoints="1"/>
            </p:cNvSpPr>
            <p:nvPr/>
          </p:nvSpPr>
          <p:spPr bwMode="auto">
            <a:xfrm>
              <a:off x="-369888" y="703263"/>
              <a:ext cx="827088" cy="709613"/>
            </a:xfrm>
            <a:custGeom>
              <a:avLst/>
              <a:gdLst/>
              <a:ahLst/>
              <a:cxnLst>
                <a:cxn ang="0">
                  <a:pos x="258" y="0"/>
                </a:cxn>
                <a:cxn ang="0">
                  <a:pos x="20" y="0"/>
                </a:cxn>
                <a:cxn ang="0">
                  <a:pos x="0" y="19"/>
                </a:cxn>
                <a:cxn ang="0">
                  <a:pos x="0" y="218"/>
                </a:cxn>
                <a:cxn ang="0">
                  <a:pos x="20" y="238"/>
                </a:cxn>
                <a:cxn ang="0">
                  <a:pos x="258" y="238"/>
                </a:cxn>
                <a:cxn ang="0">
                  <a:pos x="278" y="218"/>
                </a:cxn>
                <a:cxn ang="0">
                  <a:pos x="278" y="19"/>
                </a:cxn>
                <a:cxn ang="0">
                  <a:pos x="258" y="0"/>
                </a:cxn>
                <a:cxn ang="0">
                  <a:pos x="95" y="15"/>
                </a:cxn>
                <a:cxn ang="0">
                  <a:pos x="105" y="24"/>
                </a:cxn>
                <a:cxn ang="0">
                  <a:pos x="95" y="34"/>
                </a:cxn>
                <a:cxn ang="0">
                  <a:pos x="85" y="24"/>
                </a:cxn>
                <a:cxn ang="0">
                  <a:pos x="95" y="15"/>
                </a:cxn>
                <a:cxn ang="0">
                  <a:pos x="65" y="15"/>
                </a:cxn>
                <a:cxn ang="0">
                  <a:pos x="74" y="24"/>
                </a:cxn>
                <a:cxn ang="0">
                  <a:pos x="65" y="34"/>
                </a:cxn>
                <a:cxn ang="0">
                  <a:pos x="55" y="24"/>
                </a:cxn>
                <a:cxn ang="0">
                  <a:pos x="65" y="15"/>
                </a:cxn>
                <a:cxn ang="0">
                  <a:pos x="35" y="15"/>
                </a:cxn>
                <a:cxn ang="0">
                  <a:pos x="45" y="24"/>
                </a:cxn>
                <a:cxn ang="0">
                  <a:pos x="35" y="34"/>
                </a:cxn>
                <a:cxn ang="0">
                  <a:pos x="25" y="24"/>
                </a:cxn>
                <a:cxn ang="0">
                  <a:pos x="35" y="15"/>
                </a:cxn>
                <a:cxn ang="0">
                  <a:pos x="258" y="218"/>
                </a:cxn>
                <a:cxn ang="0">
                  <a:pos x="20" y="218"/>
                </a:cxn>
                <a:cxn ang="0">
                  <a:pos x="20" y="49"/>
                </a:cxn>
                <a:cxn ang="0">
                  <a:pos x="258" y="49"/>
                </a:cxn>
                <a:cxn ang="0">
                  <a:pos x="258" y="218"/>
                </a:cxn>
                <a:cxn ang="0">
                  <a:pos x="258" y="30"/>
                </a:cxn>
                <a:cxn ang="0">
                  <a:pos x="119" y="30"/>
                </a:cxn>
                <a:cxn ang="0">
                  <a:pos x="119" y="20"/>
                </a:cxn>
                <a:cxn ang="0">
                  <a:pos x="258" y="20"/>
                </a:cxn>
                <a:cxn ang="0">
                  <a:pos x="258" y="30"/>
                </a:cxn>
                <a:cxn ang="0">
                  <a:pos x="258" y="30"/>
                </a:cxn>
                <a:cxn ang="0">
                  <a:pos x="258" y="30"/>
                </a:cxn>
              </a:cxnLst>
              <a:rect l="0" t="0" r="r" b="b"/>
              <a:pathLst>
                <a:path w="278" h="238">
                  <a:moveTo>
                    <a:pt x="258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8"/>
                    <a:pt x="0" y="19"/>
                  </a:cubicBezTo>
                  <a:cubicBezTo>
                    <a:pt x="0" y="218"/>
                    <a:pt x="0" y="218"/>
                    <a:pt x="0" y="218"/>
                  </a:cubicBezTo>
                  <a:cubicBezTo>
                    <a:pt x="0" y="229"/>
                    <a:pt x="9" y="238"/>
                    <a:pt x="20" y="238"/>
                  </a:cubicBezTo>
                  <a:cubicBezTo>
                    <a:pt x="258" y="238"/>
                    <a:pt x="258" y="238"/>
                    <a:pt x="258" y="238"/>
                  </a:cubicBezTo>
                  <a:cubicBezTo>
                    <a:pt x="269" y="238"/>
                    <a:pt x="278" y="229"/>
                    <a:pt x="278" y="218"/>
                  </a:cubicBezTo>
                  <a:cubicBezTo>
                    <a:pt x="278" y="19"/>
                    <a:pt x="278" y="19"/>
                    <a:pt x="278" y="19"/>
                  </a:cubicBezTo>
                  <a:cubicBezTo>
                    <a:pt x="278" y="8"/>
                    <a:pt x="269" y="0"/>
                    <a:pt x="258" y="0"/>
                  </a:cubicBezTo>
                  <a:close/>
                  <a:moveTo>
                    <a:pt x="95" y="15"/>
                  </a:moveTo>
                  <a:cubicBezTo>
                    <a:pt x="100" y="15"/>
                    <a:pt x="105" y="19"/>
                    <a:pt x="105" y="24"/>
                  </a:cubicBezTo>
                  <a:cubicBezTo>
                    <a:pt x="105" y="30"/>
                    <a:pt x="100" y="34"/>
                    <a:pt x="95" y="34"/>
                  </a:cubicBezTo>
                  <a:cubicBezTo>
                    <a:pt x="89" y="34"/>
                    <a:pt x="85" y="30"/>
                    <a:pt x="85" y="24"/>
                  </a:cubicBezTo>
                  <a:cubicBezTo>
                    <a:pt x="85" y="19"/>
                    <a:pt x="89" y="15"/>
                    <a:pt x="95" y="15"/>
                  </a:cubicBezTo>
                  <a:close/>
                  <a:moveTo>
                    <a:pt x="65" y="15"/>
                  </a:moveTo>
                  <a:cubicBezTo>
                    <a:pt x="70" y="15"/>
                    <a:pt x="74" y="19"/>
                    <a:pt x="74" y="24"/>
                  </a:cubicBezTo>
                  <a:cubicBezTo>
                    <a:pt x="74" y="30"/>
                    <a:pt x="70" y="34"/>
                    <a:pt x="65" y="34"/>
                  </a:cubicBezTo>
                  <a:cubicBezTo>
                    <a:pt x="59" y="34"/>
                    <a:pt x="55" y="30"/>
                    <a:pt x="55" y="24"/>
                  </a:cubicBezTo>
                  <a:cubicBezTo>
                    <a:pt x="55" y="19"/>
                    <a:pt x="59" y="15"/>
                    <a:pt x="65" y="15"/>
                  </a:cubicBezTo>
                  <a:close/>
                  <a:moveTo>
                    <a:pt x="35" y="15"/>
                  </a:moveTo>
                  <a:cubicBezTo>
                    <a:pt x="40" y="15"/>
                    <a:pt x="45" y="19"/>
                    <a:pt x="45" y="24"/>
                  </a:cubicBezTo>
                  <a:cubicBezTo>
                    <a:pt x="45" y="30"/>
                    <a:pt x="40" y="34"/>
                    <a:pt x="35" y="34"/>
                  </a:cubicBezTo>
                  <a:cubicBezTo>
                    <a:pt x="29" y="34"/>
                    <a:pt x="25" y="30"/>
                    <a:pt x="25" y="24"/>
                  </a:cubicBezTo>
                  <a:cubicBezTo>
                    <a:pt x="25" y="19"/>
                    <a:pt x="29" y="15"/>
                    <a:pt x="35" y="15"/>
                  </a:cubicBezTo>
                  <a:close/>
                  <a:moveTo>
                    <a:pt x="258" y="218"/>
                  </a:moveTo>
                  <a:cubicBezTo>
                    <a:pt x="20" y="218"/>
                    <a:pt x="20" y="218"/>
                    <a:pt x="20" y="218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58" y="49"/>
                    <a:pt x="258" y="49"/>
                    <a:pt x="258" y="49"/>
                  </a:cubicBezTo>
                  <a:lnTo>
                    <a:pt x="258" y="218"/>
                  </a:lnTo>
                  <a:close/>
                  <a:moveTo>
                    <a:pt x="258" y="30"/>
                  </a:moveTo>
                  <a:cubicBezTo>
                    <a:pt x="119" y="30"/>
                    <a:pt x="119" y="30"/>
                    <a:pt x="119" y="30"/>
                  </a:cubicBezTo>
                  <a:cubicBezTo>
                    <a:pt x="119" y="20"/>
                    <a:pt x="119" y="20"/>
                    <a:pt x="119" y="20"/>
                  </a:cubicBezTo>
                  <a:cubicBezTo>
                    <a:pt x="258" y="20"/>
                    <a:pt x="258" y="20"/>
                    <a:pt x="258" y="20"/>
                  </a:cubicBezTo>
                  <a:cubicBezTo>
                    <a:pt x="258" y="30"/>
                    <a:pt x="258" y="30"/>
                    <a:pt x="258" y="30"/>
                  </a:cubicBezTo>
                  <a:close/>
                  <a:moveTo>
                    <a:pt x="258" y="30"/>
                  </a:moveTo>
                  <a:cubicBezTo>
                    <a:pt x="258" y="30"/>
                    <a:pt x="258" y="30"/>
                    <a:pt x="258" y="3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/>
            </a:p>
          </p:txBody>
        </p:sp>
        <p:sp>
          <p:nvSpPr>
            <p:cNvPr id="133" name="Freeform 25"/>
            <p:cNvSpPr>
              <a:spLocks noEditPoints="1"/>
            </p:cNvSpPr>
            <p:nvPr/>
          </p:nvSpPr>
          <p:spPr bwMode="auto">
            <a:xfrm>
              <a:off x="-176213" y="438150"/>
              <a:ext cx="827088" cy="709613"/>
            </a:xfrm>
            <a:custGeom>
              <a:avLst/>
              <a:gdLst/>
              <a:ahLst/>
              <a:cxnLst>
                <a:cxn ang="0">
                  <a:pos x="258" y="0"/>
                </a:cxn>
                <a:cxn ang="0">
                  <a:pos x="20" y="0"/>
                </a:cxn>
                <a:cxn ang="0">
                  <a:pos x="0" y="20"/>
                </a:cxn>
                <a:cxn ang="0">
                  <a:pos x="0" y="77"/>
                </a:cxn>
                <a:cxn ang="0">
                  <a:pos x="20" y="77"/>
                </a:cxn>
                <a:cxn ang="0">
                  <a:pos x="20" y="50"/>
                </a:cxn>
                <a:cxn ang="0">
                  <a:pos x="258" y="50"/>
                </a:cxn>
                <a:cxn ang="0">
                  <a:pos x="258" y="218"/>
                </a:cxn>
                <a:cxn ang="0">
                  <a:pos x="224" y="218"/>
                </a:cxn>
                <a:cxn ang="0">
                  <a:pos x="224" y="238"/>
                </a:cxn>
                <a:cxn ang="0">
                  <a:pos x="258" y="238"/>
                </a:cxn>
                <a:cxn ang="0">
                  <a:pos x="278" y="218"/>
                </a:cxn>
                <a:cxn ang="0">
                  <a:pos x="278" y="20"/>
                </a:cxn>
                <a:cxn ang="0">
                  <a:pos x="258" y="0"/>
                </a:cxn>
                <a:cxn ang="0">
                  <a:pos x="35" y="35"/>
                </a:cxn>
                <a:cxn ang="0">
                  <a:pos x="25" y="25"/>
                </a:cxn>
                <a:cxn ang="0">
                  <a:pos x="35" y="15"/>
                </a:cxn>
                <a:cxn ang="0">
                  <a:pos x="45" y="25"/>
                </a:cxn>
                <a:cxn ang="0">
                  <a:pos x="35" y="35"/>
                </a:cxn>
                <a:cxn ang="0">
                  <a:pos x="65" y="35"/>
                </a:cxn>
                <a:cxn ang="0">
                  <a:pos x="55" y="25"/>
                </a:cxn>
                <a:cxn ang="0">
                  <a:pos x="65" y="15"/>
                </a:cxn>
                <a:cxn ang="0">
                  <a:pos x="75" y="25"/>
                </a:cxn>
                <a:cxn ang="0">
                  <a:pos x="65" y="35"/>
                </a:cxn>
                <a:cxn ang="0">
                  <a:pos x="95" y="35"/>
                </a:cxn>
                <a:cxn ang="0">
                  <a:pos x="85" y="25"/>
                </a:cxn>
                <a:cxn ang="0">
                  <a:pos x="95" y="15"/>
                </a:cxn>
                <a:cxn ang="0">
                  <a:pos x="105" y="25"/>
                </a:cxn>
                <a:cxn ang="0">
                  <a:pos x="95" y="35"/>
                </a:cxn>
                <a:cxn ang="0">
                  <a:pos x="258" y="30"/>
                </a:cxn>
                <a:cxn ang="0">
                  <a:pos x="119" y="30"/>
                </a:cxn>
                <a:cxn ang="0">
                  <a:pos x="119" y="20"/>
                </a:cxn>
                <a:cxn ang="0">
                  <a:pos x="258" y="20"/>
                </a:cxn>
                <a:cxn ang="0">
                  <a:pos x="258" y="30"/>
                </a:cxn>
                <a:cxn ang="0">
                  <a:pos x="258" y="30"/>
                </a:cxn>
                <a:cxn ang="0">
                  <a:pos x="258" y="30"/>
                </a:cxn>
              </a:cxnLst>
              <a:rect l="0" t="0" r="r" b="b"/>
              <a:pathLst>
                <a:path w="278" h="238">
                  <a:moveTo>
                    <a:pt x="258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8" y="50"/>
                    <a:pt x="258" y="50"/>
                    <a:pt x="258" y="50"/>
                  </a:cubicBezTo>
                  <a:cubicBezTo>
                    <a:pt x="258" y="218"/>
                    <a:pt x="258" y="218"/>
                    <a:pt x="258" y="218"/>
                  </a:cubicBezTo>
                  <a:cubicBezTo>
                    <a:pt x="224" y="218"/>
                    <a:pt x="224" y="218"/>
                    <a:pt x="224" y="218"/>
                  </a:cubicBezTo>
                  <a:cubicBezTo>
                    <a:pt x="224" y="238"/>
                    <a:pt x="224" y="238"/>
                    <a:pt x="224" y="238"/>
                  </a:cubicBezTo>
                  <a:cubicBezTo>
                    <a:pt x="258" y="238"/>
                    <a:pt x="258" y="238"/>
                    <a:pt x="258" y="238"/>
                  </a:cubicBezTo>
                  <a:cubicBezTo>
                    <a:pt x="269" y="238"/>
                    <a:pt x="278" y="229"/>
                    <a:pt x="278" y="218"/>
                  </a:cubicBezTo>
                  <a:cubicBezTo>
                    <a:pt x="278" y="20"/>
                    <a:pt x="278" y="20"/>
                    <a:pt x="278" y="20"/>
                  </a:cubicBezTo>
                  <a:cubicBezTo>
                    <a:pt x="278" y="9"/>
                    <a:pt x="269" y="0"/>
                    <a:pt x="258" y="0"/>
                  </a:cubicBezTo>
                  <a:close/>
                  <a:moveTo>
                    <a:pt x="35" y="35"/>
                  </a:moveTo>
                  <a:cubicBezTo>
                    <a:pt x="29" y="35"/>
                    <a:pt x="25" y="30"/>
                    <a:pt x="25" y="25"/>
                  </a:cubicBezTo>
                  <a:cubicBezTo>
                    <a:pt x="25" y="19"/>
                    <a:pt x="29" y="15"/>
                    <a:pt x="35" y="15"/>
                  </a:cubicBezTo>
                  <a:cubicBezTo>
                    <a:pt x="40" y="15"/>
                    <a:pt x="45" y="19"/>
                    <a:pt x="45" y="25"/>
                  </a:cubicBezTo>
                  <a:cubicBezTo>
                    <a:pt x="45" y="30"/>
                    <a:pt x="40" y="35"/>
                    <a:pt x="35" y="35"/>
                  </a:cubicBezTo>
                  <a:close/>
                  <a:moveTo>
                    <a:pt x="65" y="35"/>
                  </a:moveTo>
                  <a:cubicBezTo>
                    <a:pt x="59" y="35"/>
                    <a:pt x="55" y="30"/>
                    <a:pt x="55" y="25"/>
                  </a:cubicBezTo>
                  <a:cubicBezTo>
                    <a:pt x="55" y="19"/>
                    <a:pt x="59" y="15"/>
                    <a:pt x="65" y="15"/>
                  </a:cubicBezTo>
                  <a:cubicBezTo>
                    <a:pt x="70" y="15"/>
                    <a:pt x="75" y="19"/>
                    <a:pt x="75" y="25"/>
                  </a:cubicBezTo>
                  <a:cubicBezTo>
                    <a:pt x="75" y="30"/>
                    <a:pt x="70" y="35"/>
                    <a:pt x="65" y="35"/>
                  </a:cubicBezTo>
                  <a:close/>
                  <a:moveTo>
                    <a:pt x="95" y="35"/>
                  </a:moveTo>
                  <a:cubicBezTo>
                    <a:pt x="89" y="35"/>
                    <a:pt x="85" y="30"/>
                    <a:pt x="85" y="25"/>
                  </a:cubicBezTo>
                  <a:cubicBezTo>
                    <a:pt x="85" y="19"/>
                    <a:pt x="89" y="15"/>
                    <a:pt x="95" y="15"/>
                  </a:cubicBezTo>
                  <a:cubicBezTo>
                    <a:pt x="100" y="15"/>
                    <a:pt x="105" y="19"/>
                    <a:pt x="105" y="25"/>
                  </a:cubicBezTo>
                  <a:cubicBezTo>
                    <a:pt x="105" y="30"/>
                    <a:pt x="100" y="35"/>
                    <a:pt x="95" y="35"/>
                  </a:cubicBezTo>
                  <a:close/>
                  <a:moveTo>
                    <a:pt x="258" y="30"/>
                  </a:moveTo>
                  <a:cubicBezTo>
                    <a:pt x="119" y="30"/>
                    <a:pt x="119" y="30"/>
                    <a:pt x="119" y="30"/>
                  </a:cubicBezTo>
                  <a:cubicBezTo>
                    <a:pt x="119" y="20"/>
                    <a:pt x="119" y="20"/>
                    <a:pt x="119" y="20"/>
                  </a:cubicBezTo>
                  <a:cubicBezTo>
                    <a:pt x="258" y="20"/>
                    <a:pt x="258" y="20"/>
                    <a:pt x="258" y="20"/>
                  </a:cubicBezTo>
                  <a:lnTo>
                    <a:pt x="258" y="30"/>
                  </a:lnTo>
                  <a:close/>
                  <a:moveTo>
                    <a:pt x="258" y="30"/>
                  </a:moveTo>
                  <a:cubicBezTo>
                    <a:pt x="258" y="30"/>
                    <a:pt x="258" y="30"/>
                    <a:pt x="258" y="3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/>
            </a:p>
          </p:txBody>
        </p:sp>
      </p:grpSp>
      <p:grpSp>
        <p:nvGrpSpPr>
          <p:cNvPr id="178" name="Group 177"/>
          <p:cNvGrpSpPr/>
          <p:nvPr/>
        </p:nvGrpSpPr>
        <p:grpSpPr>
          <a:xfrm>
            <a:off x="10202863" y="1244066"/>
            <a:ext cx="882132" cy="871425"/>
            <a:chOff x="6545558" y="1116018"/>
            <a:chExt cx="661599" cy="653569"/>
          </a:xfrm>
        </p:grpSpPr>
        <p:grpSp>
          <p:nvGrpSpPr>
            <p:cNvPr id="108" name="Group 107"/>
            <p:cNvGrpSpPr/>
            <p:nvPr/>
          </p:nvGrpSpPr>
          <p:grpSpPr>
            <a:xfrm>
              <a:off x="6545558" y="1116018"/>
              <a:ext cx="661599" cy="653569"/>
              <a:chOff x="654724" y="1189182"/>
              <a:chExt cx="1097876" cy="1084551"/>
            </a:xfrm>
          </p:grpSpPr>
          <p:sp>
            <p:nvSpPr>
              <p:cNvPr id="109" name="Rounded Rectangle 108"/>
              <p:cNvSpPr/>
              <p:nvPr/>
            </p:nvSpPr>
            <p:spPr>
              <a:xfrm>
                <a:off x="654724" y="1246789"/>
                <a:ext cx="1097876" cy="1026944"/>
              </a:xfrm>
              <a:prstGeom prst="roundRect">
                <a:avLst>
                  <a:gd name="adj" fmla="val 9247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  <p:sp>
            <p:nvSpPr>
              <p:cNvPr id="110" name="Rounded Rectangle 109"/>
              <p:cNvSpPr/>
              <p:nvPr/>
            </p:nvSpPr>
            <p:spPr>
              <a:xfrm>
                <a:off x="654724" y="1189182"/>
                <a:ext cx="1097876" cy="1026944"/>
              </a:xfrm>
              <a:prstGeom prst="roundRect">
                <a:avLst>
                  <a:gd name="adj" fmla="val 9247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</p:grpSp>
        <p:sp>
          <p:nvSpPr>
            <p:cNvPr id="21" name="Freeform 5"/>
            <p:cNvSpPr>
              <a:spLocks noEditPoints="1"/>
            </p:cNvSpPr>
            <p:nvPr/>
          </p:nvSpPr>
          <p:spPr bwMode="auto">
            <a:xfrm>
              <a:off x="6682280" y="1223929"/>
              <a:ext cx="424428" cy="415214"/>
            </a:xfrm>
            <a:custGeom>
              <a:avLst/>
              <a:gdLst/>
              <a:ahLst/>
              <a:cxnLst>
                <a:cxn ang="0">
                  <a:pos x="252" y="234"/>
                </a:cxn>
                <a:cxn ang="0">
                  <a:pos x="197" y="105"/>
                </a:cxn>
                <a:cxn ang="0">
                  <a:pos x="194" y="98"/>
                </a:cxn>
                <a:cxn ang="0">
                  <a:pos x="198" y="55"/>
                </a:cxn>
                <a:cxn ang="0">
                  <a:pos x="195" y="42"/>
                </a:cxn>
                <a:cxn ang="0">
                  <a:pos x="99" y="0"/>
                </a:cxn>
                <a:cxn ang="0">
                  <a:pos x="4" y="42"/>
                </a:cxn>
                <a:cxn ang="0">
                  <a:pos x="0" y="55"/>
                </a:cxn>
                <a:cxn ang="0">
                  <a:pos x="5" y="98"/>
                </a:cxn>
                <a:cxn ang="0">
                  <a:pos x="0" y="112"/>
                </a:cxn>
                <a:cxn ang="0">
                  <a:pos x="5" y="155"/>
                </a:cxn>
                <a:cxn ang="0">
                  <a:pos x="0" y="169"/>
                </a:cxn>
                <a:cxn ang="0">
                  <a:pos x="99" y="243"/>
                </a:cxn>
                <a:cxn ang="0">
                  <a:pos x="130" y="238"/>
                </a:cxn>
                <a:cxn ang="0">
                  <a:pos x="241" y="246"/>
                </a:cxn>
                <a:cxn ang="0">
                  <a:pos x="309" y="285"/>
                </a:cxn>
                <a:cxn ang="0">
                  <a:pos x="226" y="151"/>
                </a:cxn>
                <a:cxn ang="0">
                  <a:pos x="155" y="221"/>
                </a:cxn>
                <a:cxn ang="0">
                  <a:pos x="99" y="11"/>
                </a:cxn>
                <a:cxn ang="0">
                  <a:pos x="99" y="61"/>
                </a:cxn>
                <a:cxn ang="0">
                  <a:pos x="99" y="11"/>
                </a:cxn>
                <a:cxn ang="0">
                  <a:pos x="99" y="80"/>
                </a:cxn>
                <a:cxn ang="0">
                  <a:pos x="188" y="83"/>
                </a:cxn>
                <a:cxn ang="0">
                  <a:pos x="11" y="83"/>
                </a:cxn>
                <a:cxn ang="0">
                  <a:pos x="11" y="114"/>
                </a:cxn>
                <a:cxn ang="0">
                  <a:pos x="126" y="137"/>
                </a:cxn>
                <a:cxn ang="0">
                  <a:pos x="110" y="175"/>
                </a:cxn>
                <a:cxn ang="0">
                  <a:pos x="11" y="141"/>
                </a:cxn>
                <a:cxn ang="0">
                  <a:pos x="99" y="233"/>
                </a:cxn>
                <a:cxn ang="0">
                  <a:pos x="11" y="171"/>
                </a:cxn>
                <a:cxn ang="0">
                  <a:pos x="110" y="195"/>
                </a:cxn>
                <a:cxn ang="0">
                  <a:pos x="124" y="231"/>
                </a:cxn>
                <a:cxn ang="0">
                  <a:pos x="99" y="233"/>
                </a:cxn>
              </a:cxnLst>
              <a:rect l="0" t="0" r="r" b="b"/>
              <a:pathLst>
                <a:path w="309" h="302">
                  <a:moveTo>
                    <a:pt x="309" y="285"/>
                  </a:moveTo>
                  <a:cubicBezTo>
                    <a:pt x="252" y="234"/>
                    <a:pt x="252" y="234"/>
                    <a:pt x="252" y="234"/>
                  </a:cubicBezTo>
                  <a:cubicBezTo>
                    <a:pt x="263" y="221"/>
                    <a:pt x="270" y="203"/>
                    <a:pt x="270" y="185"/>
                  </a:cubicBezTo>
                  <a:cubicBezTo>
                    <a:pt x="270" y="143"/>
                    <a:pt x="238" y="109"/>
                    <a:pt x="197" y="105"/>
                  </a:cubicBezTo>
                  <a:cubicBezTo>
                    <a:pt x="197" y="104"/>
                    <a:pt x="196" y="102"/>
                    <a:pt x="195" y="100"/>
                  </a:cubicBezTo>
                  <a:cubicBezTo>
                    <a:pt x="194" y="98"/>
                    <a:pt x="194" y="98"/>
                    <a:pt x="194" y="98"/>
                  </a:cubicBezTo>
                  <a:cubicBezTo>
                    <a:pt x="197" y="93"/>
                    <a:pt x="198" y="89"/>
                    <a:pt x="198" y="83"/>
                  </a:cubicBezTo>
                  <a:cubicBezTo>
                    <a:pt x="198" y="55"/>
                    <a:pt x="198" y="55"/>
                    <a:pt x="198" y="55"/>
                  </a:cubicBezTo>
                  <a:cubicBezTo>
                    <a:pt x="198" y="51"/>
                    <a:pt x="197" y="47"/>
                    <a:pt x="195" y="43"/>
                  </a:cubicBezTo>
                  <a:cubicBezTo>
                    <a:pt x="195" y="42"/>
                    <a:pt x="195" y="42"/>
                    <a:pt x="195" y="42"/>
                  </a:cubicBezTo>
                  <a:cubicBezTo>
                    <a:pt x="196" y="40"/>
                    <a:pt x="196" y="38"/>
                    <a:pt x="196" y="36"/>
                  </a:cubicBezTo>
                  <a:cubicBezTo>
                    <a:pt x="196" y="12"/>
                    <a:pt x="146" y="0"/>
                    <a:pt x="99" y="0"/>
                  </a:cubicBezTo>
                  <a:cubicBezTo>
                    <a:pt x="52" y="0"/>
                    <a:pt x="2" y="12"/>
                    <a:pt x="2" y="36"/>
                  </a:cubicBezTo>
                  <a:cubicBezTo>
                    <a:pt x="2" y="38"/>
                    <a:pt x="3" y="40"/>
                    <a:pt x="4" y="42"/>
                  </a:cubicBezTo>
                  <a:cubicBezTo>
                    <a:pt x="3" y="43"/>
                    <a:pt x="3" y="43"/>
                    <a:pt x="3" y="43"/>
                  </a:cubicBezTo>
                  <a:cubicBezTo>
                    <a:pt x="1" y="47"/>
                    <a:pt x="0" y="51"/>
                    <a:pt x="0" y="55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9"/>
                    <a:pt x="2" y="93"/>
                    <a:pt x="5" y="98"/>
                  </a:cubicBezTo>
                  <a:cubicBezTo>
                    <a:pt x="4" y="100"/>
                    <a:pt x="4" y="100"/>
                    <a:pt x="4" y="100"/>
                  </a:cubicBezTo>
                  <a:cubicBezTo>
                    <a:pt x="1" y="104"/>
                    <a:pt x="0" y="108"/>
                    <a:pt x="0" y="112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0" y="146"/>
                    <a:pt x="2" y="151"/>
                    <a:pt x="5" y="155"/>
                  </a:cubicBezTo>
                  <a:cubicBezTo>
                    <a:pt x="4" y="157"/>
                    <a:pt x="4" y="157"/>
                    <a:pt x="4" y="157"/>
                  </a:cubicBezTo>
                  <a:cubicBezTo>
                    <a:pt x="1" y="161"/>
                    <a:pt x="0" y="165"/>
                    <a:pt x="0" y="169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0" y="223"/>
                    <a:pt x="44" y="243"/>
                    <a:pt x="99" y="243"/>
                  </a:cubicBezTo>
                  <a:cubicBezTo>
                    <a:pt x="111" y="243"/>
                    <a:pt x="121" y="242"/>
                    <a:pt x="132" y="241"/>
                  </a:cubicBezTo>
                  <a:cubicBezTo>
                    <a:pt x="131" y="240"/>
                    <a:pt x="130" y="239"/>
                    <a:pt x="130" y="238"/>
                  </a:cubicBezTo>
                  <a:cubicBezTo>
                    <a:pt x="144" y="254"/>
                    <a:pt x="166" y="265"/>
                    <a:pt x="189" y="265"/>
                  </a:cubicBezTo>
                  <a:cubicBezTo>
                    <a:pt x="209" y="265"/>
                    <a:pt x="227" y="258"/>
                    <a:pt x="241" y="246"/>
                  </a:cubicBezTo>
                  <a:cubicBezTo>
                    <a:pt x="291" y="302"/>
                    <a:pt x="291" y="302"/>
                    <a:pt x="291" y="302"/>
                  </a:cubicBezTo>
                  <a:lnTo>
                    <a:pt x="309" y="285"/>
                  </a:lnTo>
                  <a:close/>
                  <a:moveTo>
                    <a:pt x="156" y="151"/>
                  </a:moveTo>
                  <a:cubicBezTo>
                    <a:pt x="175" y="131"/>
                    <a:pt x="206" y="131"/>
                    <a:pt x="226" y="151"/>
                  </a:cubicBezTo>
                  <a:cubicBezTo>
                    <a:pt x="245" y="170"/>
                    <a:pt x="245" y="202"/>
                    <a:pt x="226" y="221"/>
                  </a:cubicBezTo>
                  <a:cubicBezTo>
                    <a:pt x="206" y="240"/>
                    <a:pt x="175" y="240"/>
                    <a:pt x="155" y="221"/>
                  </a:cubicBezTo>
                  <a:cubicBezTo>
                    <a:pt x="136" y="201"/>
                    <a:pt x="136" y="170"/>
                    <a:pt x="156" y="151"/>
                  </a:cubicBezTo>
                  <a:close/>
                  <a:moveTo>
                    <a:pt x="99" y="11"/>
                  </a:moveTo>
                  <a:cubicBezTo>
                    <a:pt x="153" y="11"/>
                    <a:pt x="185" y="25"/>
                    <a:pt x="185" y="36"/>
                  </a:cubicBezTo>
                  <a:cubicBezTo>
                    <a:pt x="185" y="46"/>
                    <a:pt x="153" y="61"/>
                    <a:pt x="99" y="61"/>
                  </a:cubicBezTo>
                  <a:cubicBezTo>
                    <a:pt x="46" y="61"/>
                    <a:pt x="13" y="46"/>
                    <a:pt x="13" y="36"/>
                  </a:cubicBezTo>
                  <a:cubicBezTo>
                    <a:pt x="13" y="25"/>
                    <a:pt x="46" y="11"/>
                    <a:pt x="99" y="11"/>
                  </a:cubicBezTo>
                  <a:close/>
                  <a:moveTo>
                    <a:pt x="11" y="60"/>
                  </a:moveTo>
                  <a:cubicBezTo>
                    <a:pt x="27" y="73"/>
                    <a:pt x="63" y="80"/>
                    <a:pt x="99" y="80"/>
                  </a:cubicBezTo>
                  <a:cubicBezTo>
                    <a:pt x="135" y="80"/>
                    <a:pt x="172" y="73"/>
                    <a:pt x="188" y="60"/>
                  </a:cubicBezTo>
                  <a:cubicBezTo>
                    <a:pt x="188" y="83"/>
                    <a:pt x="188" y="83"/>
                    <a:pt x="188" y="83"/>
                  </a:cubicBezTo>
                  <a:cubicBezTo>
                    <a:pt x="188" y="100"/>
                    <a:pt x="151" y="118"/>
                    <a:pt x="99" y="118"/>
                  </a:cubicBezTo>
                  <a:cubicBezTo>
                    <a:pt x="47" y="118"/>
                    <a:pt x="11" y="100"/>
                    <a:pt x="11" y="83"/>
                  </a:cubicBezTo>
                  <a:lnTo>
                    <a:pt x="11" y="60"/>
                  </a:lnTo>
                  <a:close/>
                  <a:moveTo>
                    <a:pt x="11" y="114"/>
                  </a:moveTo>
                  <a:cubicBezTo>
                    <a:pt x="27" y="129"/>
                    <a:pt x="60" y="139"/>
                    <a:pt x="99" y="139"/>
                  </a:cubicBezTo>
                  <a:cubicBezTo>
                    <a:pt x="108" y="139"/>
                    <a:pt x="117" y="138"/>
                    <a:pt x="126" y="137"/>
                  </a:cubicBezTo>
                  <a:cubicBezTo>
                    <a:pt x="119" y="145"/>
                    <a:pt x="114" y="155"/>
                    <a:pt x="112" y="166"/>
                  </a:cubicBezTo>
                  <a:cubicBezTo>
                    <a:pt x="111" y="169"/>
                    <a:pt x="110" y="172"/>
                    <a:pt x="110" y="175"/>
                  </a:cubicBezTo>
                  <a:cubicBezTo>
                    <a:pt x="106" y="175"/>
                    <a:pt x="103" y="176"/>
                    <a:pt x="99" y="176"/>
                  </a:cubicBezTo>
                  <a:cubicBezTo>
                    <a:pt x="47" y="176"/>
                    <a:pt x="11" y="157"/>
                    <a:pt x="11" y="141"/>
                  </a:cubicBezTo>
                  <a:lnTo>
                    <a:pt x="11" y="114"/>
                  </a:lnTo>
                  <a:close/>
                  <a:moveTo>
                    <a:pt x="99" y="233"/>
                  </a:moveTo>
                  <a:cubicBezTo>
                    <a:pt x="47" y="233"/>
                    <a:pt x="11" y="214"/>
                    <a:pt x="11" y="198"/>
                  </a:cubicBezTo>
                  <a:cubicBezTo>
                    <a:pt x="11" y="171"/>
                    <a:pt x="11" y="171"/>
                    <a:pt x="11" y="171"/>
                  </a:cubicBezTo>
                  <a:cubicBezTo>
                    <a:pt x="27" y="186"/>
                    <a:pt x="60" y="195"/>
                    <a:pt x="99" y="195"/>
                  </a:cubicBezTo>
                  <a:cubicBezTo>
                    <a:pt x="103" y="195"/>
                    <a:pt x="107" y="195"/>
                    <a:pt x="110" y="195"/>
                  </a:cubicBezTo>
                  <a:cubicBezTo>
                    <a:pt x="111" y="205"/>
                    <a:pt x="114" y="214"/>
                    <a:pt x="119" y="222"/>
                  </a:cubicBezTo>
                  <a:cubicBezTo>
                    <a:pt x="120" y="225"/>
                    <a:pt x="122" y="228"/>
                    <a:pt x="124" y="231"/>
                  </a:cubicBezTo>
                  <a:cubicBezTo>
                    <a:pt x="116" y="232"/>
                    <a:pt x="108" y="233"/>
                    <a:pt x="99" y="233"/>
                  </a:cubicBezTo>
                  <a:close/>
                  <a:moveTo>
                    <a:pt x="99" y="233"/>
                  </a:moveTo>
                  <a:cubicBezTo>
                    <a:pt x="99" y="233"/>
                    <a:pt x="99" y="233"/>
                    <a:pt x="99" y="233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/>
            </a:p>
          </p:txBody>
        </p:sp>
      </p:grpSp>
      <p:grpSp>
        <p:nvGrpSpPr>
          <p:cNvPr id="179" name="Group 178"/>
          <p:cNvGrpSpPr/>
          <p:nvPr/>
        </p:nvGrpSpPr>
        <p:grpSpPr>
          <a:xfrm>
            <a:off x="10202863" y="2307875"/>
            <a:ext cx="882132" cy="871425"/>
            <a:chOff x="6545558" y="1913875"/>
            <a:chExt cx="661599" cy="653569"/>
          </a:xfrm>
        </p:grpSpPr>
        <p:grpSp>
          <p:nvGrpSpPr>
            <p:cNvPr id="87" name="Group 86"/>
            <p:cNvGrpSpPr/>
            <p:nvPr/>
          </p:nvGrpSpPr>
          <p:grpSpPr>
            <a:xfrm>
              <a:off x="6545558" y="1913875"/>
              <a:ext cx="661599" cy="653569"/>
              <a:chOff x="654724" y="1189182"/>
              <a:chExt cx="1097876" cy="1084551"/>
            </a:xfrm>
          </p:grpSpPr>
          <p:sp>
            <p:nvSpPr>
              <p:cNvPr id="88" name="Rounded Rectangle 87"/>
              <p:cNvSpPr/>
              <p:nvPr/>
            </p:nvSpPr>
            <p:spPr>
              <a:xfrm>
                <a:off x="654724" y="1246789"/>
                <a:ext cx="1097876" cy="1026944"/>
              </a:xfrm>
              <a:prstGeom prst="roundRect">
                <a:avLst>
                  <a:gd name="adj" fmla="val 9247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  <p:sp>
            <p:nvSpPr>
              <p:cNvPr id="89" name="Rounded Rectangle 88"/>
              <p:cNvSpPr/>
              <p:nvPr/>
            </p:nvSpPr>
            <p:spPr>
              <a:xfrm>
                <a:off x="654724" y="1189182"/>
                <a:ext cx="1097876" cy="1026944"/>
              </a:xfrm>
              <a:prstGeom prst="roundRect">
                <a:avLst>
                  <a:gd name="adj" fmla="val 9247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</p:grpSp>
        <p:grpSp>
          <p:nvGrpSpPr>
            <p:cNvPr id="136" name="Group 135"/>
            <p:cNvGrpSpPr/>
            <p:nvPr/>
          </p:nvGrpSpPr>
          <p:grpSpPr>
            <a:xfrm>
              <a:off x="6644211" y="1996992"/>
              <a:ext cx="462497" cy="463551"/>
              <a:chOff x="985838" y="1041401"/>
              <a:chExt cx="696912" cy="698500"/>
            </a:xfrm>
            <a:solidFill>
              <a:schemeClr val="bg1"/>
            </a:solidFill>
          </p:grpSpPr>
          <p:sp>
            <p:nvSpPr>
              <p:cNvPr id="1034" name="Freeform 10"/>
              <p:cNvSpPr>
                <a:spLocks noEditPoints="1"/>
              </p:cNvSpPr>
              <p:nvPr/>
            </p:nvSpPr>
            <p:spPr bwMode="auto">
              <a:xfrm>
                <a:off x="1047750" y="1041401"/>
                <a:ext cx="247650" cy="465138"/>
              </a:xfrm>
              <a:custGeom>
                <a:avLst/>
                <a:gdLst/>
                <a:ahLst/>
                <a:cxnLst>
                  <a:cxn ang="0">
                    <a:pos x="30" y="122"/>
                  </a:cxn>
                  <a:cxn ang="0">
                    <a:pos x="63" y="44"/>
                  </a:cxn>
                  <a:cxn ang="0">
                    <a:pos x="65" y="33"/>
                  </a:cxn>
                  <a:cxn ang="0">
                    <a:pos x="32" y="0"/>
                  </a:cxn>
                  <a:cxn ang="0">
                    <a:pos x="0" y="33"/>
                  </a:cxn>
                  <a:cxn ang="0">
                    <a:pos x="1" y="43"/>
                  </a:cxn>
                  <a:cxn ang="0">
                    <a:pos x="30" y="122"/>
                  </a:cxn>
                  <a:cxn ang="0">
                    <a:pos x="32" y="17"/>
                  </a:cxn>
                  <a:cxn ang="0">
                    <a:pos x="47" y="33"/>
                  </a:cxn>
                  <a:cxn ang="0">
                    <a:pos x="32" y="48"/>
                  </a:cxn>
                  <a:cxn ang="0">
                    <a:pos x="17" y="33"/>
                  </a:cxn>
                  <a:cxn ang="0">
                    <a:pos x="32" y="17"/>
                  </a:cxn>
                  <a:cxn ang="0">
                    <a:pos x="32" y="17"/>
                  </a:cxn>
                  <a:cxn ang="0">
                    <a:pos x="32" y="17"/>
                  </a:cxn>
                </a:cxnLst>
                <a:rect l="0" t="0" r="r" b="b"/>
                <a:pathLst>
                  <a:path w="65" h="122">
                    <a:moveTo>
                      <a:pt x="30" y="122"/>
                    </a:moveTo>
                    <a:cubicBezTo>
                      <a:pt x="30" y="122"/>
                      <a:pt x="59" y="57"/>
                      <a:pt x="63" y="44"/>
                    </a:cubicBezTo>
                    <a:cubicBezTo>
                      <a:pt x="64" y="40"/>
                      <a:pt x="65" y="37"/>
                      <a:pt x="65" y="33"/>
                    </a:cubicBezTo>
                    <a:cubicBezTo>
                      <a:pt x="65" y="15"/>
                      <a:pt x="50" y="0"/>
                      <a:pt x="32" y="0"/>
                    </a:cubicBezTo>
                    <a:cubicBezTo>
                      <a:pt x="14" y="0"/>
                      <a:pt x="0" y="15"/>
                      <a:pt x="0" y="33"/>
                    </a:cubicBezTo>
                    <a:cubicBezTo>
                      <a:pt x="0" y="36"/>
                      <a:pt x="0" y="39"/>
                      <a:pt x="1" y="43"/>
                    </a:cubicBezTo>
                    <a:cubicBezTo>
                      <a:pt x="4" y="51"/>
                      <a:pt x="30" y="122"/>
                      <a:pt x="30" y="122"/>
                    </a:cubicBezTo>
                    <a:close/>
                    <a:moveTo>
                      <a:pt x="32" y="17"/>
                    </a:moveTo>
                    <a:cubicBezTo>
                      <a:pt x="41" y="17"/>
                      <a:pt x="47" y="24"/>
                      <a:pt x="47" y="33"/>
                    </a:cubicBezTo>
                    <a:cubicBezTo>
                      <a:pt x="47" y="41"/>
                      <a:pt x="41" y="48"/>
                      <a:pt x="32" y="48"/>
                    </a:cubicBezTo>
                    <a:cubicBezTo>
                      <a:pt x="24" y="48"/>
                      <a:pt x="17" y="41"/>
                      <a:pt x="17" y="33"/>
                    </a:cubicBezTo>
                    <a:cubicBezTo>
                      <a:pt x="17" y="24"/>
                      <a:pt x="24" y="17"/>
                      <a:pt x="32" y="17"/>
                    </a:cubicBezTo>
                    <a:close/>
                    <a:moveTo>
                      <a:pt x="32" y="17"/>
                    </a:moveTo>
                    <a:cubicBezTo>
                      <a:pt x="32" y="17"/>
                      <a:pt x="32" y="17"/>
                      <a:pt x="32" y="1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/>
              </a:p>
            </p:txBody>
          </p:sp>
          <p:sp>
            <p:nvSpPr>
              <p:cNvPr id="1035" name="Freeform 11"/>
              <p:cNvSpPr>
                <a:spLocks noEditPoints="1"/>
              </p:cNvSpPr>
              <p:nvPr/>
            </p:nvSpPr>
            <p:spPr bwMode="auto">
              <a:xfrm>
                <a:off x="985838" y="1041401"/>
                <a:ext cx="696912" cy="698500"/>
              </a:xfrm>
              <a:custGeom>
                <a:avLst/>
                <a:gdLst/>
                <a:ahLst/>
                <a:cxnLst>
                  <a:cxn ang="0">
                    <a:pos x="91" y="0"/>
                  </a:cxn>
                  <a:cxn ang="0">
                    <a:pos x="83" y="13"/>
                  </a:cxn>
                  <a:cxn ang="0">
                    <a:pos x="86" y="19"/>
                  </a:cxn>
                  <a:cxn ang="0">
                    <a:pos x="85" y="46"/>
                  </a:cxn>
                  <a:cxn ang="0">
                    <a:pos x="86" y="48"/>
                  </a:cxn>
                  <a:cxn ang="0">
                    <a:pos x="69" y="86"/>
                  </a:cxn>
                  <a:cxn ang="0">
                    <a:pos x="86" y="98"/>
                  </a:cxn>
                  <a:cxn ang="0">
                    <a:pos x="51" y="129"/>
                  </a:cxn>
                  <a:cxn ang="0">
                    <a:pos x="40" y="124"/>
                  </a:cxn>
                  <a:cxn ang="0">
                    <a:pos x="35" y="122"/>
                  </a:cxn>
                  <a:cxn ang="0">
                    <a:pos x="30" y="97"/>
                  </a:cxn>
                  <a:cxn ang="0">
                    <a:pos x="12" y="86"/>
                  </a:cxn>
                  <a:cxn ang="0">
                    <a:pos x="11" y="47"/>
                  </a:cxn>
                  <a:cxn ang="0">
                    <a:pos x="0" y="97"/>
                  </a:cxn>
                  <a:cxn ang="0">
                    <a:pos x="183" y="98"/>
                  </a:cxn>
                  <a:cxn ang="0">
                    <a:pos x="19" y="126"/>
                  </a:cxn>
                  <a:cxn ang="0">
                    <a:pos x="52" y="162"/>
                  </a:cxn>
                  <a:cxn ang="0">
                    <a:pos x="86" y="171"/>
                  </a:cxn>
                  <a:cxn ang="0">
                    <a:pos x="86" y="147"/>
                  </a:cxn>
                  <a:cxn ang="0">
                    <a:pos x="164" y="57"/>
                  </a:cxn>
                  <a:cxn ang="0">
                    <a:pos x="130" y="22"/>
                  </a:cxn>
                  <a:cxn ang="0">
                    <a:pos x="97" y="12"/>
                  </a:cxn>
                  <a:cxn ang="0">
                    <a:pos x="97" y="36"/>
                  </a:cxn>
                  <a:cxn ang="0">
                    <a:pos x="97" y="48"/>
                  </a:cxn>
                  <a:cxn ang="0">
                    <a:pos x="140" y="86"/>
                  </a:cxn>
                  <a:cxn ang="0">
                    <a:pos x="97" y="48"/>
                  </a:cxn>
                  <a:cxn ang="0">
                    <a:pos x="140" y="98"/>
                  </a:cxn>
                  <a:cxn ang="0">
                    <a:pos x="97" y="136"/>
                  </a:cxn>
                  <a:cxn ang="0">
                    <a:pos x="97" y="171"/>
                  </a:cxn>
                  <a:cxn ang="0">
                    <a:pos x="129" y="143"/>
                  </a:cxn>
                  <a:cxn ang="0">
                    <a:pos x="130" y="162"/>
                  </a:cxn>
                  <a:cxn ang="0">
                    <a:pos x="164" y="126"/>
                  </a:cxn>
                  <a:cxn ang="0">
                    <a:pos x="148" y="122"/>
                  </a:cxn>
                  <a:cxn ang="0">
                    <a:pos x="171" y="98"/>
                  </a:cxn>
                  <a:cxn ang="0">
                    <a:pos x="152" y="86"/>
                  </a:cxn>
                  <a:cxn ang="0">
                    <a:pos x="171" y="86"/>
                  </a:cxn>
                  <a:cxn ang="0">
                    <a:pos x="152" y="86"/>
                  </a:cxn>
                </a:cxnLst>
                <a:rect l="0" t="0" r="r" b="b"/>
                <a:pathLst>
                  <a:path w="183" h="183">
                    <a:moveTo>
                      <a:pt x="183" y="86"/>
                    </a:moveTo>
                    <a:cubicBezTo>
                      <a:pt x="180" y="38"/>
                      <a:pt x="140" y="0"/>
                      <a:pt x="91" y="0"/>
                    </a:cubicBezTo>
                    <a:cubicBezTo>
                      <a:pt x="85" y="0"/>
                      <a:pt x="79" y="1"/>
                      <a:pt x="73" y="2"/>
                    </a:cubicBezTo>
                    <a:cubicBezTo>
                      <a:pt x="77" y="5"/>
                      <a:pt x="80" y="9"/>
                      <a:pt x="83" y="13"/>
                    </a:cubicBezTo>
                    <a:cubicBezTo>
                      <a:pt x="84" y="13"/>
                      <a:pt x="85" y="12"/>
                      <a:pt x="86" y="12"/>
                    </a:cubicBezTo>
                    <a:cubicBezTo>
                      <a:pt x="86" y="19"/>
                      <a:pt x="86" y="19"/>
                      <a:pt x="86" y="19"/>
                    </a:cubicBezTo>
                    <a:cubicBezTo>
                      <a:pt x="87" y="24"/>
                      <a:pt x="88" y="28"/>
                      <a:pt x="88" y="33"/>
                    </a:cubicBezTo>
                    <a:cubicBezTo>
                      <a:pt x="88" y="37"/>
                      <a:pt x="87" y="42"/>
                      <a:pt x="85" y="46"/>
                    </a:cubicBezTo>
                    <a:cubicBezTo>
                      <a:pt x="85" y="47"/>
                      <a:pt x="85" y="47"/>
                      <a:pt x="85" y="48"/>
                    </a:cubicBezTo>
                    <a:cubicBezTo>
                      <a:pt x="85" y="48"/>
                      <a:pt x="85" y="48"/>
                      <a:pt x="86" y="48"/>
                    </a:cubicBezTo>
                    <a:cubicBezTo>
                      <a:pt x="86" y="86"/>
                      <a:pt x="86" y="86"/>
                      <a:pt x="86" y="86"/>
                    </a:cubicBezTo>
                    <a:cubicBezTo>
                      <a:pt x="69" y="86"/>
                      <a:pt x="69" y="86"/>
                      <a:pt x="69" y="86"/>
                    </a:cubicBezTo>
                    <a:cubicBezTo>
                      <a:pt x="68" y="90"/>
                      <a:pt x="66" y="94"/>
                      <a:pt x="64" y="98"/>
                    </a:cubicBezTo>
                    <a:cubicBezTo>
                      <a:pt x="86" y="98"/>
                      <a:pt x="86" y="98"/>
                      <a:pt x="86" y="98"/>
                    </a:cubicBezTo>
                    <a:cubicBezTo>
                      <a:pt x="86" y="136"/>
                      <a:pt x="86" y="136"/>
                      <a:pt x="86" y="136"/>
                    </a:cubicBezTo>
                    <a:cubicBezTo>
                      <a:pt x="73" y="135"/>
                      <a:pt x="61" y="133"/>
                      <a:pt x="51" y="129"/>
                    </a:cubicBezTo>
                    <a:cubicBezTo>
                      <a:pt x="46" y="141"/>
                      <a:pt x="46" y="141"/>
                      <a:pt x="46" y="141"/>
                    </a:cubicBezTo>
                    <a:cubicBezTo>
                      <a:pt x="40" y="124"/>
                      <a:pt x="40" y="124"/>
                      <a:pt x="40" y="124"/>
                    </a:cubicBezTo>
                    <a:cubicBezTo>
                      <a:pt x="39" y="123"/>
                      <a:pt x="36" y="114"/>
                      <a:pt x="32" y="103"/>
                    </a:cubicBezTo>
                    <a:cubicBezTo>
                      <a:pt x="32" y="110"/>
                      <a:pt x="33" y="116"/>
                      <a:pt x="35" y="122"/>
                    </a:cubicBezTo>
                    <a:cubicBezTo>
                      <a:pt x="23" y="116"/>
                      <a:pt x="14" y="107"/>
                      <a:pt x="12" y="97"/>
                    </a:cubicBezTo>
                    <a:cubicBezTo>
                      <a:pt x="30" y="97"/>
                      <a:pt x="30" y="97"/>
                      <a:pt x="30" y="97"/>
                    </a:cubicBezTo>
                    <a:cubicBezTo>
                      <a:pt x="28" y="94"/>
                      <a:pt x="27" y="90"/>
                      <a:pt x="25" y="86"/>
                    </a:cubicBezTo>
                    <a:cubicBezTo>
                      <a:pt x="12" y="86"/>
                      <a:pt x="12" y="86"/>
                      <a:pt x="12" y="86"/>
                    </a:cubicBezTo>
                    <a:cubicBezTo>
                      <a:pt x="13" y="81"/>
                      <a:pt x="16" y="76"/>
                      <a:pt x="20" y="72"/>
                    </a:cubicBezTo>
                    <a:cubicBezTo>
                      <a:pt x="16" y="61"/>
                      <a:pt x="13" y="52"/>
                      <a:pt x="11" y="47"/>
                    </a:cubicBezTo>
                    <a:cubicBezTo>
                      <a:pt x="5" y="59"/>
                      <a:pt x="1" y="72"/>
                      <a:pt x="0" y="86"/>
                    </a:cubicBezTo>
                    <a:cubicBezTo>
                      <a:pt x="0" y="97"/>
                      <a:pt x="0" y="97"/>
                      <a:pt x="0" y="97"/>
                    </a:cubicBezTo>
                    <a:cubicBezTo>
                      <a:pt x="3" y="145"/>
                      <a:pt x="43" y="183"/>
                      <a:pt x="91" y="183"/>
                    </a:cubicBezTo>
                    <a:cubicBezTo>
                      <a:pt x="140" y="183"/>
                      <a:pt x="180" y="145"/>
                      <a:pt x="183" y="98"/>
                    </a:cubicBezTo>
                    <a:lnTo>
                      <a:pt x="183" y="86"/>
                    </a:lnTo>
                    <a:close/>
                    <a:moveTo>
                      <a:pt x="19" y="126"/>
                    </a:moveTo>
                    <a:cubicBezTo>
                      <a:pt x="25" y="131"/>
                      <a:pt x="32" y="135"/>
                      <a:pt x="39" y="138"/>
                    </a:cubicBezTo>
                    <a:cubicBezTo>
                      <a:pt x="43" y="147"/>
                      <a:pt x="47" y="155"/>
                      <a:pt x="52" y="162"/>
                    </a:cubicBezTo>
                    <a:cubicBezTo>
                      <a:pt x="38" y="154"/>
                      <a:pt x="26" y="141"/>
                      <a:pt x="19" y="126"/>
                    </a:cubicBezTo>
                    <a:close/>
                    <a:moveTo>
                      <a:pt x="86" y="171"/>
                    </a:moveTo>
                    <a:cubicBezTo>
                      <a:pt x="73" y="169"/>
                      <a:pt x="61" y="158"/>
                      <a:pt x="54" y="143"/>
                    </a:cubicBezTo>
                    <a:cubicBezTo>
                      <a:pt x="63" y="145"/>
                      <a:pt x="74" y="147"/>
                      <a:pt x="86" y="147"/>
                    </a:cubicBezTo>
                    <a:lnTo>
                      <a:pt x="86" y="171"/>
                    </a:lnTo>
                    <a:close/>
                    <a:moveTo>
                      <a:pt x="164" y="57"/>
                    </a:moveTo>
                    <a:cubicBezTo>
                      <a:pt x="158" y="53"/>
                      <a:pt x="151" y="49"/>
                      <a:pt x="144" y="46"/>
                    </a:cubicBezTo>
                    <a:cubicBezTo>
                      <a:pt x="140" y="37"/>
                      <a:pt x="136" y="28"/>
                      <a:pt x="130" y="22"/>
                    </a:cubicBezTo>
                    <a:cubicBezTo>
                      <a:pt x="145" y="30"/>
                      <a:pt x="156" y="42"/>
                      <a:pt x="164" y="57"/>
                    </a:cubicBezTo>
                    <a:close/>
                    <a:moveTo>
                      <a:pt x="97" y="12"/>
                    </a:moveTo>
                    <a:cubicBezTo>
                      <a:pt x="110" y="15"/>
                      <a:pt x="121" y="25"/>
                      <a:pt x="129" y="41"/>
                    </a:cubicBezTo>
                    <a:cubicBezTo>
                      <a:pt x="119" y="38"/>
                      <a:pt x="109" y="37"/>
                      <a:pt x="97" y="36"/>
                    </a:cubicBezTo>
                    <a:lnTo>
                      <a:pt x="97" y="12"/>
                    </a:lnTo>
                    <a:close/>
                    <a:moveTo>
                      <a:pt x="97" y="48"/>
                    </a:moveTo>
                    <a:cubicBezTo>
                      <a:pt x="111" y="48"/>
                      <a:pt x="124" y="51"/>
                      <a:pt x="135" y="55"/>
                    </a:cubicBezTo>
                    <a:cubicBezTo>
                      <a:pt x="138" y="64"/>
                      <a:pt x="140" y="75"/>
                      <a:pt x="140" y="86"/>
                    </a:cubicBezTo>
                    <a:cubicBezTo>
                      <a:pt x="97" y="86"/>
                      <a:pt x="97" y="86"/>
                      <a:pt x="97" y="86"/>
                    </a:cubicBezTo>
                    <a:lnTo>
                      <a:pt x="97" y="48"/>
                    </a:lnTo>
                    <a:close/>
                    <a:moveTo>
                      <a:pt x="97" y="98"/>
                    </a:moveTo>
                    <a:cubicBezTo>
                      <a:pt x="140" y="98"/>
                      <a:pt x="140" y="98"/>
                      <a:pt x="140" y="98"/>
                    </a:cubicBezTo>
                    <a:cubicBezTo>
                      <a:pt x="140" y="109"/>
                      <a:pt x="138" y="119"/>
                      <a:pt x="135" y="129"/>
                    </a:cubicBezTo>
                    <a:cubicBezTo>
                      <a:pt x="124" y="133"/>
                      <a:pt x="111" y="135"/>
                      <a:pt x="97" y="136"/>
                    </a:cubicBezTo>
                    <a:cubicBezTo>
                      <a:pt x="97" y="98"/>
                      <a:pt x="97" y="98"/>
                      <a:pt x="97" y="98"/>
                    </a:cubicBezTo>
                    <a:close/>
                    <a:moveTo>
                      <a:pt x="97" y="171"/>
                    </a:moveTo>
                    <a:cubicBezTo>
                      <a:pt x="97" y="147"/>
                      <a:pt x="97" y="147"/>
                      <a:pt x="97" y="147"/>
                    </a:cubicBezTo>
                    <a:cubicBezTo>
                      <a:pt x="109" y="147"/>
                      <a:pt x="119" y="145"/>
                      <a:pt x="129" y="143"/>
                    </a:cubicBezTo>
                    <a:cubicBezTo>
                      <a:pt x="121" y="158"/>
                      <a:pt x="110" y="169"/>
                      <a:pt x="97" y="171"/>
                    </a:cubicBezTo>
                    <a:close/>
                    <a:moveTo>
                      <a:pt x="130" y="162"/>
                    </a:moveTo>
                    <a:cubicBezTo>
                      <a:pt x="136" y="155"/>
                      <a:pt x="140" y="147"/>
                      <a:pt x="144" y="138"/>
                    </a:cubicBezTo>
                    <a:cubicBezTo>
                      <a:pt x="151" y="135"/>
                      <a:pt x="158" y="131"/>
                      <a:pt x="164" y="126"/>
                    </a:cubicBezTo>
                    <a:cubicBezTo>
                      <a:pt x="156" y="141"/>
                      <a:pt x="145" y="154"/>
                      <a:pt x="130" y="162"/>
                    </a:cubicBezTo>
                    <a:close/>
                    <a:moveTo>
                      <a:pt x="148" y="122"/>
                    </a:moveTo>
                    <a:cubicBezTo>
                      <a:pt x="150" y="115"/>
                      <a:pt x="151" y="106"/>
                      <a:pt x="152" y="98"/>
                    </a:cubicBezTo>
                    <a:cubicBezTo>
                      <a:pt x="171" y="98"/>
                      <a:pt x="171" y="98"/>
                      <a:pt x="171" y="98"/>
                    </a:cubicBezTo>
                    <a:cubicBezTo>
                      <a:pt x="168" y="107"/>
                      <a:pt x="160" y="116"/>
                      <a:pt x="148" y="122"/>
                    </a:cubicBezTo>
                    <a:close/>
                    <a:moveTo>
                      <a:pt x="152" y="86"/>
                    </a:moveTo>
                    <a:cubicBezTo>
                      <a:pt x="151" y="77"/>
                      <a:pt x="150" y="69"/>
                      <a:pt x="148" y="61"/>
                    </a:cubicBezTo>
                    <a:cubicBezTo>
                      <a:pt x="160" y="68"/>
                      <a:pt x="168" y="76"/>
                      <a:pt x="171" y="86"/>
                    </a:cubicBezTo>
                    <a:lnTo>
                      <a:pt x="152" y="86"/>
                    </a:lnTo>
                    <a:close/>
                    <a:moveTo>
                      <a:pt x="152" y="86"/>
                    </a:moveTo>
                    <a:cubicBezTo>
                      <a:pt x="152" y="86"/>
                      <a:pt x="152" y="86"/>
                      <a:pt x="152" y="8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/>
              </a:p>
            </p:txBody>
          </p:sp>
        </p:grpSp>
      </p:grpSp>
      <p:grpSp>
        <p:nvGrpSpPr>
          <p:cNvPr id="181" name="Group 180"/>
          <p:cNvGrpSpPr/>
          <p:nvPr/>
        </p:nvGrpSpPr>
        <p:grpSpPr>
          <a:xfrm>
            <a:off x="11129646" y="3127969"/>
            <a:ext cx="882132" cy="871425"/>
            <a:chOff x="7539642" y="2312507"/>
            <a:chExt cx="661599" cy="653569"/>
          </a:xfrm>
        </p:grpSpPr>
        <p:grpSp>
          <p:nvGrpSpPr>
            <p:cNvPr id="90" name="Group 89"/>
            <p:cNvGrpSpPr/>
            <p:nvPr/>
          </p:nvGrpSpPr>
          <p:grpSpPr>
            <a:xfrm>
              <a:off x="7539642" y="2312507"/>
              <a:ext cx="661599" cy="653569"/>
              <a:chOff x="654724" y="1189182"/>
              <a:chExt cx="1097876" cy="1084551"/>
            </a:xfrm>
          </p:grpSpPr>
          <p:sp>
            <p:nvSpPr>
              <p:cNvPr id="91" name="Rounded Rectangle 90"/>
              <p:cNvSpPr/>
              <p:nvPr/>
            </p:nvSpPr>
            <p:spPr>
              <a:xfrm>
                <a:off x="654724" y="1246789"/>
                <a:ext cx="1097876" cy="1026944"/>
              </a:xfrm>
              <a:prstGeom prst="roundRect">
                <a:avLst>
                  <a:gd name="adj" fmla="val 9247"/>
                </a:avLst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  <p:sp>
            <p:nvSpPr>
              <p:cNvPr id="92" name="Rounded Rectangle 91"/>
              <p:cNvSpPr/>
              <p:nvPr/>
            </p:nvSpPr>
            <p:spPr>
              <a:xfrm>
                <a:off x="654724" y="1189182"/>
                <a:ext cx="1097876" cy="1026944"/>
              </a:xfrm>
              <a:prstGeom prst="roundRect">
                <a:avLst>
                  <a:gd name="adj" fmla="val 9247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</p:grpSp>
        <p:sp>
          <p:nvSpPr>
            <p:cNvPr id="1039" name="Freeform 15"/>
            <p:cNvSpPr>
              <a:spLocks noEditPoints="1"/>
            </p:cNvSpPr>
            <p:nvPr/>
          </p:nvSpPr>
          <p:spPr bwMode="auto">
            <a:xfrm>
              <a:off x="7712206" y="2417683"/>
              <a:ext cx="335235" cy="414439"/>
            </a:xfrm>
            <a:custGeom>
              <a:avLst/>
              <a:gdLst/>
              <a:ahLst/>
              <a:cxnLst>
                <a:cxn ang="0">
                  <a:pos x="210" y="0"/>
                </a:cxn>
                <a:cxn ang="0">
                  <a:pos x="18" y="0"/>
                </a:cxn>
                <a:cxn ang="0">
                  <a:pos x="0" y="18"/>
                </a:cxn>
                <a:cxn ang="0">
                  <a:pos x="0" y="210"/>
                </a:cxn>
                <a:cxn ang="0">
                  <a:pos x="18" y="227"/>
                </a:cxn>
                <a:cxn ang="0">
                  <a:pos x="210" y="227"/>
                </a:cxn>
                <a:cxn ang="0">
                  <a:pos x="228" y="210"/>
                </a:cxn>
                <a:cxn ang="0">
                  <a:pos x="228" y="18"/>
                </a:cxn>
                <a:cxn ang="0">
                  <a:pos x="210" y="0"/>
                </a:cxn>
                <a:cxn ang="0">
                  <a:pos x="198" y="20"/>
                </a:cxn>
                <a:cxn ang="0">
                  <a:pos x="205" y="28"/>
                </a:cxn>
                <a:cxn ang="0">
                  <a:pos x="198" y="36"/>
                </a:cxn>
                <a:cxn ang="0">
                  <a:pos x="190" y="28"/>
                </a:cxn>
                <a:cxn ang="0">
                  <a:pos x="198" y="20"/>
                </a:cxn>
                <a:cxn ang="0">
                  <a:pos x="170" y="20"/>
                </a:cxn>
                <a:cxn ang="0">
                  <a:pos x="178" y="28"/>
                </a:cxn>
                <a:cxn ang="0">
                  <a:pos x="170" y="36"/>
                </a:cxn>
                <a:cxn ang="0">
                  <a:pos x="163" y="28"/>
                </a:cxn>
                <a:cxn ang="0">
                  <a:pos x="170" y="20"/>
                </a:cxn>
                <a:cxn ang="0">
                  <a:pos x="207" y="207"/>
                </a:cxn>
                <a:cxn ang="0">
                  <a:pos x="20" y="207"/>
                </a:cxn>
                <a:cxn ang="0">
                  <a:pos x="20" y="55"/>
                </a:cxn>
                <a:cxn ang="0">
                  <a:pos x="207" y="55"/>
                </a:cxn>
                <a:cxn ang="0">
                  <a:pos x="207" y="207"/>
                </a:cxn>
                <a:cxn ang="0">
                  <a:pos x="134" y="268"/>
                </a:cxn>
                <a:cxn ang="0">
                  <a:pos x="165" y="268"/>
                </a:cxn>
                <a:cxn ang="0">
                  <a:pos x="165" y="275"/>
                </a:cxn>
                <a:cxn ang="0">
                  <a:pos x="134" y="275"/>
                </a:cxn>
                <a:cxn ang="0">
                  <a:pos x="134" y="279"/>
                </a:cxn>
                <a:cxn ang="0">
                  <a:pos x="132" y="283"/>
                </a:cxn>
                <a:cxn ang="0">
                  <a:pos x="103" y="283"/>
                </a:cxn>
                <a:cxn ang="0">
                  <a:pos x="101" y="279"/>
                </a:cxn>
                <a:cxn ang="0">
                  <a:pos x="101" y="275"/>
                </a:cxn>
                <a:cxn ang="0">
                  <a:pos x="71" y="275"/>
                </a:cxn>
                <a:cxn ang="0">
                  <a:pos x="71" y="268"/>
                </a:cxn>
                <a:cxn ang="0">
                  <a:pos x="101" y="268"/>
                </a:cxn>
                <a:cxn ang="0">
                  <a:pos x="101" y="263"/>
                </a:cxn>
                <a:cxn ang="0">
                  <a:pos x="103" y="259"/>
                </a:cxn>
                <a:cxn ang="0">
                  <a:pos x="111" y="259"/>
                </a:cxn>
                <a:cxn ang="0">
                  <a:pos x="111" y="243"/>
                </a:cxn>
                <a:cxn ang="0">
                  <a:pos x="114" y="239"/>
                </a:cxn>
                <a:cxn ang="0">
                  <a:pos x="122" y="239"/>
                </a:cxn>
                <a:cxn ang="0">
                  <a:pos x="125" y="243"/>
                </a:cxn>
                <a:cxn ang="0">
                  <a:pos x="125" y="259"/>
                </a:cxn>
                <a:cxn ang="0">
                  <a:pos x="132" y="259"/>
                </a:cxn>
                <a:cxn ang="0">
                  <a:pos x="134" y="263"/>
                </a:cxn>
                <a:cxn ang="0">
                  <a:pos x="134" y="268"/>
                </a:cxn>
                <a:cxn ang="0">
                  <a:pos x="134" y="268"/>
                </a:cxn>
                <a:cxn ang="0">
                  <a:pos x="134" y="268"/>
                </a:cxn>
              </a:cxnLst>
              <a:rect l="0" t="0" r="r" b="b"/>
              <a:pathLst>
                <a:path w="228" h="283">
                  <a:moveTo>
                    <a:pt x="210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0" y="219"/>
                    <a:pt x="8" y="227"/>
                    <a:pt x="18" y="227"/>
                  </a:cubicBezTo>
                  <a:cubicBezTo>
                    <a:pt x="210" y="227"/>
                    <a:pt x="210" y="227"/>
                    <a:pt x="210" y="227"/>
                  </a:cubicBezTo>
                  <a:cubicBezTo>
                    <a:pt x="220" y="227"/>
                    <a:pt x="228" y="219"/>
                    <a:pt x="228" y="210"/>
                  </a:cubicBezTo>
                  <a:cubicBezTo>
                    <a:pt x="228" y="18"/>
                    <a:pt x="228" y="18"/>
                    <a:pt x="228" y="18"/>
                  </a:cubicBezTo>
                  <a:cubicBezTo>
                    <a:pt x="228" y="8"/>
                    <a:pt x="220" y="0"/>
                    <a:pt x="210" y="0"/>
                  </a:cubicBezTo>
                  <a:close/>
                  <a:moveTo>
                    <a:pt x="198" y="20"/>
                  </a:moveTo>
                  <a:cubicBezTo>
                    <a:pt x="202" y="20"/>
                    <a:pt x="205" y="24"/>
                    <a:pt x="205" y="28"/>
                  </a:cubicBezTo>
                  <a:cubicBezTo>
                    <a:pt x="205" y="32"/>
                    <a:pt x="202" y="36"/>
                    <a:pt x="198" y="36"/>
                  </a:cubicBezTo>
                  <a:cubicBezTo>
                    <a:pt x="194" y="36"/>
                    <a:pt x="190" y="32"/>
                    <a:pt x="190" y="28"/>
                  </a:cubicBezTo>
                  <a:cubicBezTo>
                    <a:pt x="190" y="24"/>
                    <a:pt x="194" y="20"/>
                    <a:pt x="198" y="20"/>
                  </a:cubicBezTo>
                  <a:close/>
                  <a:moveTo>
                    <a:pt x="170" y="20"/>
                  </a:moveTo>
                  <a:cubicBezTo>
                    <a:pt x="175" y="20"/>
                    <a:pt x="178" y="24"/>
                    <a:pt x="178" y="28"/>
                  </a:cubicBezTo>
                  <a:cubicBezTo>
                    <a:pt x="178" y="32"/>
                    <a:pt x="175" y="36"/>
                    <a:pt x="170" y="36"/>
                  </a:cubicBezTo>
                  <a:cubicBezTo>
                    <a:pt x="166" y="36"/>
                    <a:pt x="163" y="32"/>
                    <a:pt x="163" y="28"/>
                  </a:cubicBezTo>
                  <a:cubicBezTo>
                    <a:pt x="163" y="24"/>
                    <a:pt x="166" y="20"/>
                    <a:pt x="170" y="20"/>
                  </a:cubicBezTo>
                  <a:close/>
                  <a:moveTo>
                    <a:pt x="207" y="207"/>
                  </a:moveTo>
                  <a:cubicBezTo>
                    <a:pt x="20" y="207"/>
                    <a:pt x="20" y="207"/>
                    <a:pt x="20" y="207"/>
                  </a:cubicBezTo>
                  <a:cubicBezTo>
                    <a:pt x="20" y="55"/>
                    <a:pt x="20" y="55"/>
                    <a:pt x="20" y="55"/>
                  </a:cubicBezTo>
                  <a:cubicBezTo>
                    <a:pt x="207" y="55"/>
                    <a:pt x="207" y="55"/>
                    <a:pt x="207" y="55"/>
                  </a:cubicBezTo>
                  <a:lnTo>
                    <a:pt x="207" y="207"/>
                  </a:lnTo>
                  <a:close/>
                  <a:moveTo>
                    <a:pt x="134" y="268"/>
                  </a:moveTo>
                  <a:cubicBezTo>
                    <a:pt x="165" y="268"/>
                    <a:pt x="165" y="268"/>
                    <a:pt x="165" y="268"/>
                  </a:cubicBezTo>
                  <a:cubicBezTo>
                    <a:pt x="165" y="275"/>
                    <a:pt x="165" y="275"/>
                    <a:pt x="165" y="275"/>
                  </a:cubicBezTo>
                  <a:cubicBezTo>
                    <a:pt x="134" y="275"/>
                    <a:pt x="134" y="275"/>
                    <a:pt x="134" y="275"/>
                  </a:cubicBezTo>
                  <a:cubicBezTo>
                    <a:pt x="134" y="279"/>
                    <a:pt x="134" y="279"/>
                    <a:pt x="134" y="279"/>
                  </a:cubicBezTo>
                  <a:cubicBezTo>
                    <a:pt x="134" y="281"/>
                    <a:pt x="133" y="283"/>
                    <a:pt x="132" y="283"/>
                  </a:cubicBezTo>
                  <a:cubicBezTo>
                    <a:pt x="103" y="283"/>
                    <a:pt x="103" y="283"/>
                    <a:pt x="103" y="283"/>
                  </a:cubicBezTo>
                  <a:cubicBezTo>
                    <a:pt x="102" y="283"/>
                    <a:pt x="101" y="281"/>
                    <a:pt x="101" y="279"/>
                  </a:cubicBezTo>
                  <a:cubicBezTo>
                    <a:pt x="101" y="275"/>
                    <a:pt x="101" y="275"/>
                    <a:pt x="101" y="275"/>
                  </a:cubicBezTo>
                  <a:cubicBezTo>
                    <a:pt x="71" y="275"/>
                    <a:pt x="71" y="275"/>
                    <a:pt x="71" y="275"/>
                  </a:cubicBezTo>
                  <a:cubicBezTo>
                    <a:pt x="71" y="268"/>
                    <a:pt x="71" y="268"/>
                    <a:pt x="71" y="268"/>
                  </a:cubicBezTo>
                  <a:cubicBezTo>
                    <a:pt x="101" y="268"/>
                    <a:pt x="101" y="268"/>
                    <a:pt x="101" y="268"/>
                  </a:cubicBezTo>
                  <a:cubicBezTo>
                    <a:pt x="101" y="263"/>
                    <a:pt x="101" y="263"/>
                    <a:pt x="101" y="263"/>
                  </a:cubicBezTo>
                  <a:cubicBezTo>
                    <a:pt x="101" y="261"/>
                    <a:pt x="102" y="259"/>
                    <a:pt x="103" y="259"/>
                  </a:cubicBezTo>
                  <a:cubicBezTo>
                    <a:pt x="111" y="259"/>
                    <a:pt x="111" y="259"/>
                    <a:pt x="111" y="259"/>
                  </a:cubicBezTo>
                  <a:cubicBezTo>
                    <a:pt x="111" y="243"/>
                    <a:pt x="111" y="243"/>
                    <a:pt x="111" y="243"/>
                  </a:cubicBezTo>
                  <a:cubicBezTo>
                    <a:pt x="111" y="241"/>
                    <a:pt x="112" y="239"/>
                    <a:pt x="114" y="239"/>
                  </a:cubicBezTo>
                  <a:cubicBezTo>
                    <a:pt x="122" y="239"/>
                    <a:pt x="122" y="239"/>
                    <a:pt x="122" y="239"/>
                  </a:cubicBezTo>
                  <a:cubicBezTo>
                    <a:pt x="124" y="239"/>
                    <a:pt x="125" y="241"/>
                    <a:pt x="125" y="243"/>
                  </a:cubicBezTo>
                  <a:cubicBezTo>
                    <a:pt x="125" y="259"/>
                    <a:pt x="125" y="259"/>
                    <a:pt x="125" y="259"/>
                  </a:cubicBezTo>
                  <a:cubicBezTo>
                    <a:pt x="132" y="259"/>
                    <a:pt x="132" y="259"/>
                    <a:pt x="132" y="259"/>
                  </a:cubicBezTo>
                  <a:cubicBezTo>
                    <a:pt x="133" y="259"/>
                    <a:pt x="134" y="261"/>
                    <a:pt x="134" y="263"/>
                  </a:cubicBezTo>
                  <a:lnTo>
                    <a:pt x="134" y="268"/>
                  </a:lnTo>
                  <a:close/>
                  <a:moveTo>
                    <a:pt x="134" y="268"/>
                  </a:moveTo>
                  <a:cubicBezTo>
                    <a:pt x="134" y="268"/>
                    <a:pt x="134" y="268"/>
                    <a:pt x="134" y="268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/>
            </a:p>
          </p:txBody>
        </p:sp>
      </p:grpSp>
      <p:grpSp>
        <p:nvGrpSpPr>
          <p:cNvPr id="98" name="Group 97"/>
          <p:cNvGrpSpPr/>
          <p:nvPr/>
        </p:nvGrpSpPr>
        <p:grpSpPr>
          <a:xfrm flipH="1">
            <a:off x="10202863" y="5238789"/>
            <a:ext cx="882132" cy="871425"/>
            <a:chOff x="654724" y="1189182"/>
            <a:chExt cx="1097876" cy="1084551"/>
          </a:xfrm>
        </p:grpSpPr>
        <p:sp>
          <p:nvSpPr>
            <p:cNvPr id="101" name="Rounded Rectangle 100"/>
            <p:cNvSpPr/>
            <p:nvPr/>
          </p:nvSpPr>
          <p:spPr>
            <a:xfrm>
              <a:off x="654724" y="1246789"/>
              <a:ext cx="1097876" cy="1026944"/>
            </a:xfrm>
            <a:prstGeom prst="roundRect">
              <a:avLst>
                <a:gd name="adj" fmla="val 9247"/>
              </a:avLst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  <p:sp>
          <p:nvSpPr>
            <p:cNvPr id="102" name="Rounded Rectangle 101"/>
            <p:cNvSpPr/>
            <p:nvPr/>
          </p:nvSpPr>
          <p:spPr>
            <a:xfrm>
              <a:off x="654724" y="1189182"/>
              <a:ext cx="1097876" cy="1026944"/>
            </a:xfrm>
            <a:prstGeom prst="roundRect">
              <a:avLst>
                <a:gd name="adj" fmla="val 924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</p:grpSp>
      <p:grpSp>
        <p:nvGrpSpPr>
          <p:cNvPr id="182" name="Group 181"/>
          <p:cNvGrpSpPr/>
          <p:nvPr/>
        </p:nvGrpSpPr>
        <p:grpSpPr>
          <a:xfrm>
            <a:off x="11129646" y="4153013"/>
            <a:ext cx="882132" cy="871425"/>
            <a:chOff x="7539642" y="3050644"/>
            <a:chExt cx="661599" cy="653569"/>
          </a:xfrm>
        </p:grpSpPr>
        <p:grpSp>
          <p:nvGrpSpPr>
            <p:cNvPr id="111" name="Group 110"/>
            <p:cNvGrpSpPr/>
            <p:nvPr/>
          </p:nvGrpSpPr>
          <p:grpSpPr>
            <a:xfrm>
              <a:off x="7539642" y="3050644"/>
              <a:ext cx="661599" cy="653569"/>
              <a:chOff x="654724" y="1189182"/>
              <a:chExt cx="1097876" cy="1084551"/>
            </a:xfrm>
          </p:grpSpPr>
          <p:sp>
            <p:nvSpPr>
              <p:cNvPr id="112" name="Rounded Rectangle 111"/>
              <p:cNvSpPr/>
              <p:nvPr/>
            </p:nvSpPr>
            <p:spPr>
              <a:xfrm>
                <a:off x="654724" y="1246789"/>
                <a:ext cx="1097876" cy="1026944"/>
              </a:xfrm>
              <a:prstGeom prst="roundRect">
                <a:avLst>
                  <a:gd name="adj" fmla="val 9247"/>
                </a:avLst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  <p:sp>
            <p:nvSpPr>
              <p:cNvPr id="113" name="Rounded Rectangle 112"/>
              <p:cNvSpPr/>
              <p:nvPr/>
            </p:nvSpPr>
            <p:spPr>
              <a:xfrm>
                <a:off x="654724" y="1189182"/>
                <a:ext cx="1097876" cy="1026944"/>
              </a:xfrm>
              <a:prstGeom prst="roundRect">
                <a:avLst>
                  <a:gd name="adj" fmla="val 9247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</p:grpSp>
        <p:grpSp>
          <p:nvGrpSpPr>
            <p:cNvPr id="160" name="Group 159"/>
            <p:cNvGrpSpPr/>
            <p:nvPr/>
          </p:nvGrpSpPr>
          <p:grpSpPr>
            <a:xfrm>
              <a:off x="7722130" y="3167585"/>
              <a:ext cx="293561" cy="381963"/>
              <a:chOff x="833438" y="795338"/>
              <a:chExt cx="838200" cy="1090612"/>
            </a:xfrm>
            <a:solidFill>
              <a:schemeClr val="bg1"/>
            </a:solidFill>
          </p:grpSpPr>
          <p:sp>
            <p:nvSpPr>
              <p:cNvPr id="1056" name="Freeform 32"/>
              <p:cNvSpPr>
                <a:spLocks noEditPoints="1"/>
              </p:cNvSpPr>
              <p:nvPr/>
            </p:nvSpPr>
            <p:spPr bwMode="auto">
              <a:xfrm>
                <a:off x="1076325" y="795338"/>
                <a:ext cx="379412" cy="379412"/>
              </a:xfrm>
              <a:custGeom>
                <a:avLst/>
                <a:gdLst/>
                <a:ahLst/>
                <a:cxnLst>
                  <a:cxn ang="0">
                    <a:pos x="100" y="50"/>
                  </a:cxn>
                  <a:cxn ang="0">
                    <a:pos x="50" y="100"/>
                  </a:cxn>
                  <a:cxn ang="0">
                    <a:pos x="0" y="50"/>
                  </a:cxn>
                  <a:cxn ang="0">
                    <a:pos x="50" y="0"/>
                  </a:cxn>
                  <a:cxn ang="0">
                    <a:pos x="100" y="50"/>
                  </a:cxn>
                  <a:cxn ang="0">
                    <a:pos x="100" y="50"/>
                  </a:cxn>
                  <a:cxn ang="0">
                    <a:pos x="100" y="50"/>
                  </a:cxn>
                </a:cxnLst>
                <a:rect l="0" t="0" r="r" b="b"/>
                <a:pathLst>
                  <a:path w="100" h="100">
                    <a:moveTo>
                      <a:pt x="100" y="50"/>
                    </a:moveTo>
                    <a:cubicBezTo>
                      <a:pt x="100" y="78"/>
                      <a:pt x="78" y="100"/>
                      <a:pt x="50" y="100"/>
                    </a:cubicBezTo>
                    <a:cubicBezTo>
                      <a:pt x="23" y="100"/>
                      <a:pt x="0" y="78"/>
                      <a:pt x="0" y="50"/>
                    </a:cubicBezTo>
                    <a:cubicBezTo>
                      <a:pt x="0" y="23"/>
                      <a:pt x="23" y="0"/>
                      <a:pt x="50" y="0"/>
                    </a:cubicBezTo>
                    <a:cubicBezTo>
                      <a:pt x="78" y="0"/>
                      <a:pt x="100" y="23"/>
                      <a:pt x="100" y="50"/>
                    </a:cubicBezTo>
                    <a:close/>
                    <a:moveTo>
                      <a:pt x="100" y="50"/>
                    </a:moveTo>
                    <a:cubicBezTo>
                      <a:pt x="100" y="50"/>
                      <a:pt x="100" y="50"/>
                      <a:pt x="100" y="5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/>
              </a:p>
            </p:txBody>
          </p:sp>
          <p:sp>
            <p:nvSpPr>
              <p:cNvPr id="1057" name="Freeform 33"/>
              <p:cNvSpPr>
                <a:spLocks noEditPoints="1"/>
              </p:cNvSpPr>
              <p:nvPr/>
            </p:nvSpPr>
            <p:spPr bwMode="auto">
              <a:xfrm>
                <a:off x="833438" y="1189038"/>
                <a:ext cx="838200" cy="696912"/>
              </a:xfrm>
              <a:custGeom>
                <a:avLst/>
                <a:gdLst/>
                <a:ahLst/>
                <a:cxnLst>
                  <a:cxn ang="0">
                    <a:pos x="158" y="0"/>
                  </a:cxn>
                  <a:cxn ang="0">
                    <a:pos x="123" y="0"/>
                  </a:cxn>
                  <a:cxn ang="0">
                    <a:pos x="119" y="20"/>
                  </a:cxn>
                  <a:cxn ang="0">
                    <a:pos x="104" y="20"/>
                  </a:cxn>
                  <a:cxn ang="0">
                    <a:pos x="100" y="0"/>
                  </a:cxn>
                  <a:cxn ang="0">
                    <a:pos x="66" y="0"/>
                  </a:cxn>
                  <a:cxn ang="0">
                    <a:pos x="2" y="50"/>
                  </a:cxn>
                  <a:cxn ang="0">
                    <a:pos x="2" y="164"/>
                  </a:cxn>
                  <a:cxn ang="0">
                    <a:pos x="2" y="164"/>
                  </a:cxn>
                  <a:cxn ang="0">
                    <a:pos x="2" y="164"/>
                  </a:cxn>
                  <a:cxn ang="0">
                    <a:pos x="21" y="184"/>
                  </a:cxn>
                  <a:cxn ang="0">
                    <a:pos x="41" y="164"/>
                  </a:cxn>
                  <a:cxn ang="0">
                    <a:pos x="41" y="164"/>
                  </a:cxn>
                  <a:cxn ang="0">
                    <a:pos x="41" y="59"/>
                  </a:cxn>
                  <a:cxn ang="0">
                    <a:pos x="53" y="59"/>
                  </a:cxn>
                  <a:cxn ang="0">
                    <a:pos x="53" y="180"/>
                  </a:cxn>
                  <a:cxn ang="0">
                    <a:pos x="170" y="180"/>
                  </a:cxn>
                  <a:cxn ang="0">
                    <a:pos x="170" y="58"/>
                  </a:cxn>
                  <a:cxn ang="0">
                    <a:pos x="182" y="58"/>
                  </a:cxn>
                  <a:cxn ang="0">
                    <a:pos x="182" y="164"/>
                  </a:cxn>
                  <a:cxn ang="0">
                    <a:pos x="202" y="183"/>
                  </a:cxn>
                  <a:cxn ang="0">
                    <a:pos x="221" y="164"/>
                  </a:cxn>
                  <a:cxn ang="0">
                    <a:pos x="221" y="50"/>
                  </a:cxn>
                  <a:cxn ang="0">
                    <a:pos x="158" y="0"/>
                  </a:cxn>
                  <a:cxn ang="0">
                    <a:pos x="112" y="131"/>
                  </a:cxn>
                  <a:cxn ang="0">
                    <a:pos x="99" y="115"/>
                  </a:cxn>
                  <a:cxn ang="0">
                    <a:pos x="106" y="30"/>
                  </a:cxn>
                  <a:cxn ang="0">
                    <a:pos x="117" y="30"/>
                  </a:cxn>
                  <a:cxn ang="0">
                    <a:pos x="118" y="32"/>
                  </a:cxn>
                  <a:cxn ang="0">
                    <a:pos x="121" y="73"/>
                  </a:cxn>
                  <a:cxn ang="0">
                    <a:pos x="124" y="115"/>
                  </a:cxn>
                  <a:cxn ang="0">
                    <a:pos x="112" y="131"/>
                  </a:cxn>
                  <a:cxn ang="0">
                    <a:pos x="112" y="131"/>
                  </a:cxn>
                  <a:cxn ang="0">
                    <a:pos x="112" y="131"/>
                  </a:cxn>
                </a:cxnLst>
                <a:rect l="0" t="0" r="r" b="b"/>
                <a:pathLst>
                  <a:path w="221" h="184">
                    <a:moveTo>
                      <a:pt x="158" y="0"/>
                    </a:moveTo>
                    <a:cubicBezTo>
                      <a:pt x="123" y="0"/>
                      <a:pt x="123" y="0"/>
                      <a:pt x="123" y="0"/>
                    </a:cubicBezTo>
                    <a:cubicBezTo>
                      <a:pt x="126" y="4"/>
                      <a:pt x="122" y="14"/>
                      <a:pt x="119" y="20"/>
                    </a:cubicBezTo>
                    <a:cubicBezTo>
                      <a:pt x="114" y="19"/>
                      <a:pt x="109" y="19"/>
                      <a:pt x="104" y="20"/>
                    </a:cubicBezTo>
                    <a:cubicBezTo>
                      <a:pt x="101" y="14"/>
                      <a:pt x="97" y="4"/>
                      <a:pt x="100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0" y="2"/>
                      <a:pt x="2" y="50"/>
                      <a:pt x="2" y="50"/>
                    </a:cubicBezTo>
                    <a:cubicBezTo>
                      <a:pt x="2" y="164"/>
                      <a:pt x="2" y="164"/>
                      <a:pt x="2" y="164"/>
                    </a:cubicBezTo>
                    <a:cubicBezTo>
                      <a:pt x="2" y="164"/>
                      <a:pt x="2" y="164"/>
                      <a:pt x="2" y="164"/>
                    </a:cubicBezTo>
                    <a:cubicBezTo>
                      <a:pt x="2" y="164"/>
                      <a:pt x="2" y="164"/>
                      <a:pt x="2" y="164"/>
                    </a:cubicBezTo>
                    <a:cubicBezTo>
                      <a:pt x="2" y="175"/>
                      <a:pt x="11" y="184"/>
                      <a:pt x="21" y="184"/>
                    </a:cubicBezTo>
                    <a:cubicBezTo>
                      <a:pt x="32" y="184"/>
                      <a:pt x="41" y="175"/>
                      <a:pt x="41" y="164"/>
                    </a:cubicBezTo>
                    <a:cubicBezTo>
                      <a:pt x="41" y="164"/>
                      <a:pt x="41" y="164"/>
                      <a:pt x="41" y="164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53" y="59"/>
                      <a:pt x="53" y="59"/>
                      <a:pt x="53" y="59"/>
                    </a:cubicBezTo>
                    <a:cubicBezTo>
                      <a:pt x="53" y="180"/>
                      <a:pt x="53" y="180"/>
                      <a:pt x="53" y="180"/>
                    </a:cubicBezTo>
                    <a:cubicBezTo>
                      <a:pt x="170" y="180"/>
                      <a:pt x="170" y="180"/>
                      <a:pt x="170" y="180"/>
                    </a:cubicBezTo>
                    <a:cubicBezTo>
                      <a:pt x="170" y="58"/>
                      <a:pt x="170" y="58"/>
                      <a:pt x="170" y="58"/>
                    </a:cubicBezTo>
                    <a:cubicBezTo>
                      <a:pt x="182" y="58"/>
                      <a:pt x="182" y="58"/>
                      <a:pt x="182" y="58"/>
                    </a:cubicBezTo>
                    <a:cubicBezTo>
                      <a:pt x="182" y="164"/>
                      <a:pt x="182" y="164"/>
                      <a:pt x="182" y="164"/>
                    </a:cubicBezTo>
                    <a:cubicBezTo>
                      <a:pt x="182" y="175"/>
                      <a:pt x="191" y="183"/>
                      <a:pt x="202" y="183"/>
                    </a:cubicBezTo>
                    <a:cubicBezTo>
                      <a:pt x="212" y="183"/>
                      <a:pt x="221" y="175"/>
                      <a:pt x="221" y="164"/>
                    </a:cubicBezTo>
                    <a:cubicBezTo>
                      <a:pt x="221" y="50"/>
                      <a:pt x="221" y="50"/>
                      <a:pt x="221" y="50"/>
                    </a:cubicBezTo>
                    <a:cubicBezTo>
                      <a:pt x="217" y="0"/>
                      <a:pt x="158" y="0"/>
                      <a:pt x="158" y="0"/>
                    </a:cubicBezTo>
                    <a:close/>
                    <a:moveTo>
                      <a:pt x="112" y="131"/>
                    </a:moveTo>
                    <a:cubicBezTo>
                      <a:pt x="99" y="115"/>
                      <a:pt x="99" y="115"/>
                      <a:pt x="99" y="115"/>
                    </a:cubicBezTo>
                    <a:cubicBezTo>
                      <a:pt x="106" y="30"/>
                      <a:pt x="106" y="30"/>
                      <a:pt x="106" y="30"/>
                    </a:cubicBezTo>
                    <a:cubicBezTo>
                      <a:pt x="109" y="30"/>
                      <a:pt x="113" y="29"/>
                      <a:pt x="117" y="30"/>
                    </a:cubicBezTo>
                    <a:cubicBezTo>
                      <a:pt x="118" y="32"/>
                      <a:pt x="118" y="32"/>
                      <a:pt x="118" y="32"/>
                    </a:cubicBezTo>
                    <a:cubicBezTo>
                      <a:pt x="121" y="73"/>
                      <a:pt x="121" y="73"/>
                      <a:pt x="121" y="73"/>
                    </a:cubicBezTo>
                    <a:cubicBezTo>
                      <a:pt x="124" y="115"/>
                      <a:pt x="124" y="115"/>
                      <a:pt x="124" y="115"/>
                    </a:cubicBezTo>
                    <a:lnTo>
                      <a:pt x="112" y="131"/>
                    </a:lnTo>
                    <a:close/>
                    <a:moveTo>
                      <a:pt x="112" y="131"/>
                    </a:moveTo>
                    <a:cubicBezTo>
                      <a:pt x="112" y="131"/>
                      <a:pt x="112" y="131"/>
                      <a:pt x="112" y="131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/>
              </a:p>
            </p:txBody>
          </p:sp>
        </p:grpSp>
      </p:grpSp>
      <p:sp>
        <p:nvSpPr>
          <p:cNvPr id="164" name="Rectangle 163"/>
          <p:cNvSpPr/>
          <p:nvPr/>
        </p:nvSpPr>
        <p:spPr>
          <a:xfrm>
            <a:off x="5434331" y="1685347"/>
            <a:ext cx="3980462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uk-UA" sz="2000" b="1" dirty="0" smtClean="0">
                <a:solidFill>
                  <a:schemeClr val="bg1"/>
                </a:solidFill>
              </a:rPr>
              <a:t>Усунення існуючих або запобігання виникнення можливих загроз економічній безпеці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168" name="Rectangle 167"/>
          <p:cNvSpPr/>
          <p:nvPr/>
        </p:nvSpPr>
        <p:spPr>
          <a:xfrm>
            <a:off x="5434331" y="3560710"/>
            <a:ext cx="3381054" cy="92333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uk-UA" sz="2000" b="1" dirty="0" smtClean="0">
                <a:solidFill>
                  <a:schemeClr val="bg1"/>
                </a:solidFill>
              </a:rPr>
              <a:t>Запобігання збитку від впливу</a:t>
            </a:r>
          </a:p>
          <a:p>
            <a:r>
              <a:rPr lang="uk-UA" sz="2000" b="1" dirty="0" smtClean="0">
                <a:solidFill>
                  <a:schemeClr val="bg1"/>
                </a:solidFill>
              </a:rPr>
              <a:t>існуючих і можливих загроз </a:t>
            </a:r>
          </a:p>
          <a:p>
            <a:r>
              <a:rPr lang="uk-UA" sz="2000" b="1" dirty="0" smtClean="0">
                <a:solidFill>
                  <a:schemeClr val="bg1"/>
                </a:solidFill>
              </a:rPr>
              <a:t>економічній безпеці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177" name="Rectangle 176"/>
          <p:cNvSpPr/>
          <p:nvPr/>
        </p:nvSpPr>
        <p:spPr>
          <a:xfrm>
            <a:off x="5434331" y="5238036"/>
            <a:ext cx="3752117" cy="92333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uk-UA" sz="2000" b="1" dirty="0" smtClean="0">
                <a:solidFill>
                  <a:schemeClr val="bg1"/>
                </a:solidFill>
              </a:rPr>
              <a:t>Спрямування на компенсацію </a:t>
            </a:r>
          </a:p>
          <a:p>
            <a:r>
              <a:rPr lang="uk-UA" sz="2000" b="1" dirty="0" smtClean="0">
                <a:solidFill>
                  <a:schemeClr val="bg1"/>
                </a:solidFill>
              </a:rPr>
              <a:t>збитку, завданого в результаті дії </a:t>
            </a:r>
          </a:p>
          <a:p>
            <a:r>
              <a:rPr lang="uk-UA" sz="2000" b="1" dirty="0" smtClean="0">
                <a:solidFill>
                  <a:schemeClr val="bg1"/>
                </a:solidFill>
              </a:rPr>
              <a:t>загроз економічної безпеки</a:t>
            </a:r>
            <a:endParaRPr lang="en-US" sz="2000" b="1" dirty="0">
              <a:solidFill>
                <a:schemeClr val="bg1"/>
              </a:solidFill>
            </a:endParaRPr>
          </a:p>
        </p:txBody>
      </p:sp>
      <p:grpSp>
        <p:nvGrpSpPr>
          <p:cNvPr id="198" name="Group 197"/>
          <p:cNvGrpSpPr/>
          <p:nvPr/>
        </p:nvGrpSpPr>
        <p:grpSpPr>
          <a:xfrm>
            <a:off x="9433137" y="3549270"/>
            <a:ext cx="1692000" cy="307260"/>
            <a:chOff x="5866843" y="2655454"/>
            <a:chExt cx="1570154" cy="230445"/>
          </a:xfrm>
        </p:grpSpPr>
        <p:cxnSp>
          <p:nvCxnSpPr>
            <p:cNvPr id="189" name="Straight Connector 188"/>
            <p:cNvCxnSpPr/>
            <p:nvPr/>
          </p:nvCxnSpPr>
          <p:spPr>
            <a:xfrm>
              <a:off x="6075257" y="2655455"/>
              <a:ext cx="1361740" cy="0"/>
            </a:xfrm>
            <a:prstGeom prst="line">
              <a:avLst/>
            </a:prstGeom>
            <a:ln w="19050" cap="rnd">
              <a:solidFill>
                <a:schemeClr val="accent3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191"/>
            <p:cNvCxnSpPr/>
            <p:nvPr/>
          </p:nvCxnSpPr>
          <p:spPr>
            <a:xfrm>
              <a:off x="6075255" y="2655454"/>
              <a:ext cx="0" cy="230444"/>
            </a:xfrm>
            <a:prstGeom prst="line">
              <a:avLst/>
            </a:prstGeom>
            <a:ln w="19050" cap="rnd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Straight Connector 194"/>
            <p:cNvCxnSpPr/>
            <p:nvPr/>
          </p:nvCxnSpPr>
          <p:spPr>
            <a:xfrm rot="16200000" flipV="1">
              <a:off x="5971049" y="2781693"/>
              <a:ext cx="0" cy="208412"/>
            </a:xfrm>
            <a:prstGeom prst="line">
              <a:avLst/>
            </a:prstGeom>
            <a:ln w="19050" cap="rnd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9" name="Group 198"/>
          <p:cNvGrpSpPr/>
          <p:nvPr/>
        </p:nvGrpSpPr>
        <p:grpSpPr>
          <a:xfrm flipV="1">
            <a:off x="9433137" y="4282544"/>
            <a:ext cx="1692000" cy="307260"/>
            <a:chOff x="5866843" y="2655454"/>
            <a:chExt cx="1570154" cy="230445"/>
          </a:xfrm>
        </p:grpSpPr>
        <p:cxnSp>
          <p:nvCxnSpPr>
            <p:cNvPr id="200" name="Straight Connector 199"/>
            <p:cNvCxnSpPr/>
            <p:nvPr/>
          </p:nvCxnSpPr>
          <p:spPr>
            <a:xfrm>
              <a:off x="6075257" y="2655455"/>
              <a:ext cx="1361740" cy="0"/>
            </a:xfrm>
            <a:prstGeom prst="line">
              <a:avLst/>
            </a:prstGeom>
            <a:ln w="19050" cap="rnd">
              <a:solidFill>
                <a:schemeClr val="accent3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Straight Connector 200"/>
            <p:cNvCxnSpPr/>
            <p:nvPr/>
          </p:nvCxnSpPr>
          <p:spPr>
            <a:xfrm>
              <a:off x="6075255" y="2655454"/>
              <a:ext cx="0" cy="230444"/>
            </a:xfrm>
            <a:prstGeom prst="line">
              <a:avLst/>
            </a:prstGeom>
            <a:ln w="19050" cap="rnd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Straight Connector 201"/>
            <p:cNvCxnSpPr/>
            <p:nvPr/>
          </p:nvCxnSpPr>
          <p:spPr>
            <a:xfrm rot="16200000" flipV="1">
              <a:off x="5971049" y="2781693"/>
              <a:ext cx="0" cy="208412"/>
            </a:xfrm>
            <a:prstGeom prst="line">
              <a:avLst/>
            </a:prstGeom>
            <a:ln w="19050" cap="rnd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3" name="Group 202"/>
          <p:cNvGrpSpPr/>
          <p:nvPr/>
        </p:nvGrpSpPr>
        <p:grpSpPr>
          <a:xfrm>
            <a:off x="9434768" y="1709409"/>
            <a:ext cx="768095" cy="307260"/>
            <a:chOff x="5866843" y="2655454"/>
            <a:chExt cx="576071" cy="230445"/>
          </a:xfrm>
        </p:grpSpPr>
        <p:cxnSp>
          <p:nvCxnSpPr>
            <p:cNvPr id="204" name="Straight Connector 203"/>
            <p:cNvCxnSpPr/>
            <p:nvPr/>
          </p:nvCxnSpPr>
          <p:spPr>
            <a:xfrm>
              <a:off x="6075257" y="2655455"/>
              <a:ext cx="367657" cy="0"/>
            </a:xfrm>
            <a:prstGeom prst="line">
              <a:avLst/>
            </a:prstGeom>
            <a:ln w="19050" cap="rnd"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Straight Connector 204"/>
            <p:cNvCxnSpPr/>
            <p:nvPr/>
          </p:nvCxnSpPr>
          <p:spPr>
            <a:xfrm>
              <a:off x="6075255" y="2655454"/>
              <a:ext cx="0" cy="230444"/>
            </a:xfrm>
            <a:prstGeom prst="line">
              <a:avLst/>
            </a:prstGeom>
            <a:ln w="19050" cap="rnd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Straight Connector 205"/>
            <p:cNvCxnSpPr/>
            <p:nvPr/>
          </p:nvCxnSpPr>
          <p:spPr>
            <a:xfrm rot="16200000" flipV="1">
              <a:off x="5971049" y="2781693"/>
              <a:ext cx="0" cy="208412"/>
            </a:xfrm>
            <a:prstGeom prst="line">
              <a:avLst/>
            </a:prstGeom>
            <a:ln w="19050" cap="rnd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8" name="Group 207"/>
          <p:cNvGrpSpPr/>
          <p:nvPr/>
        </p:nvGrpSpPr>
        <p:grpSpPr>
          <a:xfrm flipV="1">
            <a:off x="9434768" y="2416948"/>
            <a:ext cx="768095" cy="307260"/>
            <a:chOff x="5866843" y="2655454"/>
            <a:chExt cx="576071" cy="230445"/>
          </a:xfrm>
        </p:grpSpPr>
        <p:cxnSp>
          <p:nvCxnSpPr>
            <p:cNvPr id="209" name="Straight Connector 208"/>
            <p:cNvCxnSpPr/>
            <p:nvPr/>
          </p:nvCxnSpPr>
          <p:spPr>
            <a:xfrm>
              <a:off x="6075257" y="2655455"/>
              <a:ext cx="367657" cy="0"/>
            </a:xfrm>
            <a:prstGeom prst="line">
              <a:avLst/>
            </a:prstGeom>
            <a:ln w="19050" cap="rnd"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>
              <a:off x="6075255" y="2655454"/>
              <a:ext cx="0" cy="230444"/>
            </a:xfrm>
            <a:prstGeom prst="line">
              <a:avLst/>
            </a:prstGeom>
            <a:ln w="19050" cap="rnd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V="1">
              <a:off x="5971049" y="2781693"/>
              <a:ext cx="0" cy="208412"/>
            </a:xfrm>
            <a:prstGeom prst="line">
              <a:avLst/>
            </a:prstGeom>
            <a:ln w="19050" cap="rnd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2" name="Straight Connector 211"/>
          <p:cNvCxnSpPr/>
          <p:nvPr/>
        </p:nvCxnSpPr>
        <p:spPr>
          <a:xfrm>
            <a:off x="9365334" y="5674501"/>
            <a:ext cx="837528" cy="0"/>
          </a:xfrm>
          <a:prstGeom prst="line">
            <a:avLst/>
          </a:prstGeom>
          <a:ln w="19050" cap="rnd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Freeform 229"/>
          <p:cNvSpPr>
            <a:spLocks noEditPoints="1"/>
          </p:cNvSpPr>
          <p:nvPr/>
        </p:nvSpPr>
        <p:spPr bwMode="auto">
          <a:xfrm>
            <a:off x="10358212" y="5363358"/>
            <a:ext cx="576000" cy="576000"/>
          </a:xfrm>
          <a:custGeom>
            <a:avLst/>
            <a:gdLst/>
            <a:ahLst/>
            <a:cxnLst>
              <a:cxn ang="0">
                <a:pos x="68" y="64"/>
              </a:cxn>
              <a:cxn ang="0">
                <a:pos x="65" y="68"/>
              </a:cxn>
              <a:cxn ang="0">
                <a:pos x="28" y="68"/>
              </a:cxn>
              <a:cxn ang="0">
                <a:pos x="25" y="64"/>
              </a:cxn>
              <a:cxn ang="0">
                <a:pos x="25" y="58"/>
              </a:cxn>
              <a:cxn ang="0">
                <a:pos x="4" y="58"/>
              </a:cxn>
              <a:cxn ang="0">
                <a:pos x="0" y="54"/>
              </a:cxn>
              <a:cxn ang="0">
                <a:pos x="0" y="3"/>
              </a:cxn>
              <a:cxn ang="0">
                <a:pos x="4" y="0"/>
              </a:cxn>
              <a:cxn ang="0">
                <a:pos x="45" y="0"/>
              </a:cxn>
              <a:cxn ang="0">
                <a:pos x="49" y="3"/>
              </a:cxn>
              <a:cxn ang="0">
                <a:pos x="49" y="16"/>
              </a:cxn>
              <a:cxn ang="0">
                <a:pos x="50" y="17"/>
              </a:cxn>
              <a:cxn ang="0">
                <a:pos x="66" y="32"/>
              </a:cxn>
              <a:cxn ang="0">
                <a:pos x="68" y="39"/>
              </a:cxn>
              <a:cxn ang="0">
                <a:pos x="68" y="64"/>
              </a:cxn>
              <a:cxn ang="0">
                <a:pos x="39" y="6"/>
              </a:cxn>
              <a:cxn ang="0">
                <a:pos x="38" y="5"/>
              </a:cxn>
              <a:cxn ang="0">
                <a:pos x="11" y="5"/>
              </a:cxn>
              <a:cxn ang="0">
                <a:pos x="10" y="6"/>
              </a:cxn>
              <a:cxn ang="0">
                <a:pos x="10" y="8"/>
              </a:cxn>
              <a:cxn ang="0">
                <a:pos x="11" y="9"/>
              </a:cxn>
              <a:cxn ang="0">
                <a:pos x="38" y="9"/>
              </a:cxn>
              <a:cxn ang="0">
                <a:pos x="39" y="8"/>
              </a:cxn>
              <a:cxn ang="0">
                <a:pos x="39" y="6"/>
              </a:cxn>
              <a:cxn ang="0">
                <a:pos x="64" y="63"/>
              </a:cxn>
              <a:cxn ang="0">
                <a:pos x="64" y="39"/>
              </a:cxn>
              <a:cxn ang="0">
                <a:pos x="48" y="39"/>
              </a:cxn>
              <a:cxn ang="0">
                <a:pos x="44" y="35"/>
              </a:cxn>
              <a:cxn ang="0">
                <a:pos x="44" y="19"/>
              </a:cxn>
              <a:cxn ang="0">
                <a:pos x="30" y="19"/>
              </a:cxn>
              <a:cxn ang="0">
                <a:pos x="30" y="63"/>
              </a:cxn>
              <a:cxn ang="0">
                <a:pos x="64" y="63"/>
              </a:cxn>
              <a:cxn ang="0">
                <a:pos x="60" y="34"/>
              </a:cxn>
              <a:cxn ang="0">
                <a:pos x="49" y="22"/>
              </a:cxn>
              <a:cxn ang="0">
                <a:pos x="49" y="34"/>
              </a:cxn>
              <a:cxn ang="0">
                <a:pos x="60" y="34"/>
              </a:cxn>
            </a:cxnLst>
            <a:rect l="0" t="0" r="r" b="b"/>
            <a:pathLst>
              <a:path w="68" h="68">
                <a:moveTo>
                  <a:pt x="68" y="64"/>
                </a:moveTo>
                <a:cubicBezTo>
                  <a:pt x="68" y="66"/>
                  <a:pt x="67" y="68"/>
                  <a:pt x="65" y="68"/>
                </a:cubicBezTo>
                <a:cubicBezTo>
                  <a:pt x="28" y="68"/>
                  <a:pt x="28" y="68"/>
                  <a:pt x="28" y="68"/>
                </a:cubicBezTo>
                <a:cubicBezTo>
                  <a:pt x="26" y="68"/>
                  <a:pt x="25" y="66"/>
                  <a:pt x="25" y="64"/>
                </a:cubicBezTo>
                <a:cubicBezTo>
                  <a:pt x="25" y="58"/>
                  <a:pt x="25" y="58"/>
                  <a:pt x="25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2" y="58"/>
                  <a:pt x="0" y="56"/>
                  <a:pt x="0" y="54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4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7" y="0"/>
                  <a:pt x="49" y="1"/>
                  <a:pt x="49" y="3"/>
                </a:cubicBezTo>
                <a:cubicBezTo>
                  <a:pt x="49" y="16"/>
                  <a:pt x="49" y="16"/>
                  <a:pt x="49" y="16"/>
                </a:cubicBezTo>
                <a:cubicBezTo>
                  <a:pt x="50" y="16"/>
                  <a:pt x="50" y="16"/>
                  <a:pt x="50" y="17"/>
                </a:cubicBezTo>
                <a:cubicBezTo>
                  <a:pt x="66" y="32"/>
                  <a:pt x="66" y="32"/>
                  <a:pt x="66" y="32"/>
                </a:cubicBezTo>
                <a:cubicBezTo>
                  <a:pt x="67" y="34"/>
                  <a:pt x="68" y="37"/>
                  <a:pt x="68" y="39"/>
                </a:cubicBezTo>
                <a:lnTo>
                  <a:pt x="68" y="64"/>
                </a:lnTo>
                <a:close/>
                <a:moveTo>
                  <a:pt x="39" y="6"/>
                </a:moveTo>
                <a:cubicBezTo>
                  <a:pt x="39" y="5"/>
                  <a:pt x="39" y="5"/>
                  <a:pt x="38" y="5"/>
                </a:cubicBezTo>
                <a:cubicBezTo>
                  <a:pt x="11" y="5"/>
                  <a:pt x="11" y="5"/>
                  <a:pt x="11" y="5"/>
                </a:cubicBezTo>
                <a:cubicBezTo>
                  <a:pt x="11" y="5"/>
                  <a:pt x="10" y="5"/>
                  <a:pt x="10" y="6"/>
                </a:cubicBezTo>
                <a:cubicBezTo>
                  <a:pt x="10" y="8"/>
                  <a:pt x="10" y="8"/>
                  <a:pt x="10" y="8"/>
                </a:cubicBezTo>
                <a:cubicBezTo>
                  <a:pt x="10" y="9"/>
                  <a:pt x="11" y="9"/>
                  <a:pt x="11" y="9"/>
                </a:cubicBezTo>
                <a:cubicBezTo>
                  <a:pt x="38" y="9"/>
                  <a:pt x="38" y="9"/>
                  <a:pt x="38" y="9"/>
                </a:cubicBezTo>
                <a:cubicBezTo>
                  <a:pt x="39" y="9"/>
                  <a:pt x="39" y="9"/>
                  <a:pt x="39" y="8"/>
                </a:cubicBezTo>
                <a:lnTo>
                  <a:pt x="39" y="6"/>
                </a:lnTo>
                <a:close/>
                <a:moveTo>
                  <a:pt x="64" y="63"/>
                </a:moveTo>
                <a:cubicBezTo>
                  <a:pt x="64" y="39"/>
                  <a:pt x="64" y="39"/>
                  <a:pt x="64" y="39"/>
                </a:cubicBezTo>
                <a:cubicBezTo>
                  <a:pt x="48" y="39"/>
                  <a:pt x="48" y="39"/>
                  <a:pt x="48" y="39"/>
                </a:cubicBezTo>
                <a:cubicBezTo>
                  <a:pt x="46" y="39"/>
                  <a:pt x="44" y="37"/>
                  <a:pt x="44" y="35"/>
                </a:cubicBezTo>
                <a:cubicBezTo>
                  <a:pt x="44" y="19"/>
                  <a:pt x="44" y="19"/>
                  <a:pt x="44" y="19"/>
                </a:cubicBezTo>
                <a:cubicBezTo>
                  <a:pt x="30" y="19"/>
                  <a:pt x="30" y="19"/>
                  <a:pt x="30" y="19"/>
                </a:cubicBezTo>
                <a:cubicBezTo>
                  <a:pt x="30" y="63"/>
                  <a:pt x="30" y="63"/>
                  <a:pt x="30" y="63"/>
                </a:cubicBezTo>
                <a:lnTo>
                  <a:pt x="64" y="63"/>
                </a:lnTo>
                <a:close/>
                <a:moveTo>
                  <a:pt x="60" y="34"/>
                </a:moveTo>
                <a:cubicBezTo>
                  <a:pt x="49" y="22"/>
                  <a:pt x="49" y="22"/>
                  <a:pt x="49" y="22"/>
                </a:cubicBezTo>
                <a:cubicBezTo>
                  <a:pt x="49" y="34"/>
                  <a:pt x="49" y="34"/>
                  <a:pt x="49" y="34"/>
                </a:cubicBezTo>
                <a:lnTo>
                  <a:pt x="60" y="3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343393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6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6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000"/>
                            </p:stCondLst>
                            <p:childTnLst>
                              <p:par>
                                <p:cTn id="9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500"/>
                            </p:stCondLst>
                            <p:childTnLst>
                              <p:par>
                                <p:cTn id="9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/>
          <p:cNvSpPr/>
          <p:nvPr/>
        </p:nvSpPr>
        <p:spPr>
          <a:xfrm>
            <a:off x="3604800" y="1511764"/>
            <a:ext cx="4966995" cy="2841945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504476" y="331831"/>
            <a:ext cx="7518400" cy="471365"/>
          </a:xfrm>
        </p:spPr>
        <p:txBody>
          <a:bodyPr/>
          <a:lstStyle/>
          <a:p>
            <a:r>
              <a:rPr lang="uk-UA" dirty="0" smtClean="0">
                <a:solidFill>
                  <a:schemeClr val="accent3">
                    <a:lumMod val="50000"/>
                  </a:schemeClr>
                </a:solidFill>
              </a:rPr>
              <a:t>Висновок</a:t>
            </a: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</p:txBody>
      </p:sp>
      <p:grpSp>
        <p:nvGrpSpPr>
          <p:cNvPr id="2" name="Group 9"/>
          <p:cNvGrpSpPr/>
          <p:nvPr/>
        </p:nvGrpSpPr>
        <p:grpSpPr>
          <a:xfrm>
            <a:off x="-10647" y="1511764"/>
            <a:ext cx="4022155" cy="2841945"/>
            <a:chOff x="-7985" y="901147"/>
            <a:chExt cx="2182717" cy="2131459"/>
          </a:xfrm>
          <a:solidFill>
            <a:srgbClr val="2D9C9C"/>
          </a:solidFill>
        </p:grpSpPr>
        <p:sp>
          <p:nvSpPr>
            <p:cNvPr id="13" name="Rectangle 12"/>
            <p:cNvSpPr/>
            <p:nvPr/>
          </p:nvSpPr>
          <p:spPr>
            <a:xfrm>
              <a:off x="-7985" y="901147"/>
              <a:ext cx="2012646" cy="2131459"/>
            </a:xfrm>
            <a:prstGeom prst="rect">
              <a:avLst/>
            </a:prstGeom>
            <a:grpFill/>
            <a:ln>
              <a:noFill/>
            </a:ln>
            <a:effectLst>
              <a:outerShdw blurRad="317500" sx="1000" sy="1000" rotWithShape="0">
                <a:prstClr val="black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  <p:sp>
          <p:nvSpPr>
            <p:cNvPr id="12" name="Isosceles Triangle 11"/>
            <p:cNvSpPr/>
            <p:nvPr/>
          </p:nvSpPr>
          <p:spPr>
            <a:xfrm rot="5400000">
              <a:off x="1846781" y="1869353"/>
              <a:ext cx="460856" cy="195047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</p:grpSp>
      <p:grpSp>
        <p:nvGrpSpPr>
          <p:cNvPr id="28" name="Group 9"/>
          <p:cNvGrpSpPr/>
          <p:nvPr/>
        </p:nvGrpSpPr>
        <p:grpSpPr>
          <a:xfrm flipH="1">
            <a:off x="8169844" y="1511764"/>
            <a:ext cx="4022155" cy="2841945"/>
            <a:chOff x="-7985" y="901147"/>
            <a:chExt cx="2182717" cy="2131459"/>
          </a:xfrm>
          <a:solidFill>
            <a:srgbClr val="ED7D31"/>
          </a:solidFill>
        </p:grpSpPr>
        <p:sp>
          <p:nvSpPr>
            <p:cNvPr id="32" name="Rectangle 31"/>
            <p:cNvSpPr/>
            <p:nvPr/>
          </p:nvSpPr>
          <p:spPr>
            <a:xfrm>
              <a:off x="-7985" y="901147"/>
              <a:ext cx="2012646" cy="2131459"/>
            </a:xfrm>
            <a:prstGeom prst="rect">
              <a:avLst/>
            </a:prstGeom>
            <a:grpFill/>
            <a:ln>
              <a:noFill/>
            </a:ln>
            <a:effectLst>
              <a:outerShdw blurRad="317500" sx="1000" sy="1000" rotWithShape="0">
                <a:prstClr val="black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  <p:sp>
          <p:nvSpPr>
            <p:cNvPr id="33" name="Isosceles Triangle 32"/>
            <p:cNvSpPr/>
            <p:nvPr/>
          </p:nvSpPr>
          <p:spPr>
            <a:xfrm rot="5400000">
              <a:off x="1846781" y="1869353"/>
              <a:ext cx="460856" cy="195047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45831" y="2928899"/>
            <a:ext cx="35062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Внутрішнє середовище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571794" y="2928899"/>
            <a:ext cx="35062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Зовнішнє середовище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44" name="Footer Text"/>
          <p:cNvSpPr txBox="1"/>
          <p:nvPr/>
        </p:nvSpPr>
        <p:spPr>
          <a:xfrm>
            <a:off x="342590" y="5037480"/>
            <a:ext cx="11491413" cy="13542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2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Неможливо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повністю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захистити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діяльність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підприємства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від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від’ємного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впливу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зовнішнього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і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внутрішнього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середовища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в силу того,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що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підприємство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здійснює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свою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діяльність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в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цьому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середовищі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У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відносинах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нейтралізації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загроз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можна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сказати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наступне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необхідна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профілактика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проблеми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так як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це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завжди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обходиться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дешевше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ніж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вже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виниклої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небезпечної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ситуації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en-US" sz="2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45" name="Straight Line buttom"/>
          <p:cNvCxnSpPr/>
          <p:nvPr/>
        </p:nvCxnSpPr>
        <p:spPr>
          <a:xfrm>
            <a:off x="914400" y="4712709"/>
            <a:ext cx="10363200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Slide Number Placeholder 2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B7D2-B98C-44FD-8D04-7EC62A56497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27" name="Freeform 91"/>
          <p:cNvSpPr>
            <a:spLocks noEditPoints="1"/>
          </p:cNvSpPr>
          <p:nvPr/>
        </p:nvSpPr>
        <p:spPr bwMode="auto">
          <a:xfrm>
            <a:off x="9905619" y="1906163"/>
            <a:ext cx="864000" cy="864000"/>
          </a:xfrm>
          <a:custGeom>
            <a:avLst/>
            <a:gdLst/>
            <a:ahLst/>
            <a:cxnLst>
              <a:cxn ang="0">
                <a:pos x="0" y="31"/>
              </a:cxn>
              <a:cxn ang="0">
                <a:pos x="41" y="22"/>
              </a:cxn>
              <a:cxn ang="0">
                <a:pos x="45" y="20"/>
              </a:cxn>
              <a:cxn ang="0">
                <a:pos x="49" y="19"/>
              </a:cxn>
              <a:cxn ang="0">
                <a:pos x="48" y="17"/>
              </a:cxn>
              <a:cxn ang="0">
                <a:pos x="45" y="15"/>
              </a:cxn>
              <a:cxn ang="0">
                <a:pos x="43" y="15"/>
              </a:cxn>
              <a:cxn ang="0">
                <a:pos x="42" y="14"/>
              </a:cxn>
              <a:cxn ang="0">
                <a:pos x="38" y="12"/>
              </a:cxn>
              <a:cxn ang="0">
                <a:pos x="38" y="16"/>
              </a:cxn>
              <a:cxn ang="0">
                <a:pos x="37" y="19"/>
              </a:cxn>
              <a:cxn ang="0">
                <a:pos x="33" y="17"/>
              </a:cxn>
              <a:cxn ang="0">
                <a:pos x="29" y="15"/>
              </a:cxn>
              <a:cxn ang="0">
                <a:pos x="30" y="11"/>
              </a:cxn>
              <a:cxn ang="0">
                <a:pos x="35" y="10"/>
              </a:cxn>
              <a:cxn ang="0">
                <a:pos x="34" y="8"/>
              </a:cxn>
              <a:cxn ang="0">
                <a:pos x="31" y="9"/>
              </a:cxn>
              <a:cxn ang="0">
                <a:pos x="27" y="6"/>
              </a:cxn>
              <a:cxn ang="0">
                <a:pos x="28" y="9"/>
              </a:cxn>
              <a:cxn ang="0">
                <a:pos x="26" y="9"/>
              </a:cxn>
              <a:cxn ang="0">
                <a:pos x="23" y="7"/>
              </a:cxn>
              <a:cxn ang="0">
                <a:pos x="21" y="8"/>
              </a:cxn>
              <a:cxn ang="0">
                <a:pos x="23" y="9"/>
              </a:cxn>
              <a:cxn ang="0">
                <a:pos x="22" y="10"/>
              </a:cxn>
              <a:cxn ang="0">
                <a:pos x="10" y="18"/>
              </a:cxn>
              <a:cxn ang="0">
                <a:pos x="11" y="19"/>
              </a:cxn>
              <a:cxn ang="0">
                <a:pos x="13" y="22"/>
              </a:cxn>
              <a:cxn ang="0">
                <a:pos x="12" y="26"/>
              </a:cxn>
              <a:cxn ang="0">
                <a:pos x="15" y="30"/>
              </a:cxn>
              <a:cxn ang="0">
                <a:pos x="18" y="35"/>
              </a:cxn>
              <a:cxn ang="0">
                <a:pos x="19" y="37"/>
              </a:cxn>
              <a:cxn ang="0">
                <a:pos x="17" y="32"/>
              </a:cxn>
              <a:cxn ang="0">
                <a:pos x="21" y="37"/>
              </a:cxn>
              <a:cxn ang="0">
                <a:pos x="25" y="41"/>
              </a:cxn>
              <a:cxn ang="0">
                <a:pos x="30" y="44"/>
              </a:cxn>
              <a:cxn ang="0">
                <a:pos x="35" y="47"/>
              </a:cxn>
              <a:cxn ang="0">
                <a:pos x="36" y="47"/>
              </a:cxn>
              <a:cxn ang="0">
                <a:pos x="34" y="43"/>
              </a:cxn>
              <a:cxn ang="0">
                <a:pos x="32" y="42"/>
              </a:cxn>
              <a:cxn ang="0">
                <a:pos x="32" y="39"/>
              </a:cxn>
              <a:cxn ang="0">
                <a:pos x="28" y="41"/>
              </a:cxn>
              <a:cxn ang="0">
                <a:pos x="27" y="34"/>
              </a:cxn>
              <a:cxn ang="0">
                <a:pos x="30" y="34"/>
              </a:cxn>
              <a:cxn ang="0">
                <a:pos x="32" y="33"/>
              </a:cxn>
              <a:cxn ang="0">
                <a:pos x="35" y="34"/>
              </a:cxn>
              <a:cxn ang="0">
                <a:pos x="36" y="33"/>
              </a:cxn>
              <a:cxn ang="0">
                <a:pos x="38" y="29"/>
              </a:cxn>
              <a:cxn ang="0">
                <a:pos x="38" y="28"/>
              </a:cxn>
              <a:cxn ang="0">
                <a:pos x="41" y="26"/>
              </a:cxn>
              <a:cxn ang="0">
                <a:pos x="43" y="23"/>
              </a:cxn>
              <a:cxn ang="0">
                <a:pos x="44" y="22"/>
              </a:cxn>
              <a:cxn ang="0">
                <a:pos x="41" y="22"/>
              </a:cxn>
              <a:cxn ang="0">
                <a:pos x="48" y="48"/>
              </a:cxn>
              <a:cxn ang="0">
                <a:pos x="44" y="47"/>
              </a:cxn>
              <a:cxn ang="0">
                <a:pos x="41" y="47"/>
              </a:cxn>
              <a:cxn ang="0">
                <a:pos x="38" y="46"/>
              </a:cxn>
              <a:cxn ang="0">
                <a:pos x="37" y="50"/>
              </a:cxn>
              <a:cxn ang="0">
                <a:pos x="36" y="54"/>
              </a:cxn>
              <a:cxn ang="0">
                <a:pos x="50" y="49"/>
              </a:cxn>
            </a:cxnLst>
            <a:rect l="0" t="0" r="r" b="b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46" name="Freeform 62"/>
          <p:cNvSpPr>
            <a:spLocks noChangeAspect="1" noEditPoints="1"/>
          </p:cNvSpPr>
          <p:nvPr/>
        </p:nvSpPr>
        <p:spPr bwMode="auto">
          <a:xfrm>
            <a:off x="1415164" y="1906163"/>
            <a:ext cx="857138" cy="864000"/>
          </a:xfrm>
          <a:custGeom>
            <a:avLst/>
            <a:gdLst/>
            <a:ahLst/>
            <a:cxnLst>
              <a:cxn ang="0">
                <a:pos x="58" y="33"/>
              </a:cxn>
              <a:cxn ang="0">
                <a:pos x="57" y="34"/>
              </a:cxn>
              <a:cxn ang="0">
                <a:pos x="50" y="35"/>
              </a:cxn>
              <a:cxn ang="0">
                <a:pos x="49" y="39"/>
              </a:cxn>
              <a:cxn ang="0">
                <a:pos x="53" y="44"/>
              </a:cxn>
              <a:cxn ang="0">
                <a:pos x="53" y="45"/>
              </a:cxn>
              <a:cxn ang="0">
                <a:pos x="53" y="46"/>
              </a:cxn>
              <a:cxn ang="0">
                <a:pos x="45" y="53"/>
              </a:cxn>
              <a:cxn ang="0">
                <a:pos x="44" y="52"/>
              </a:cxn>
              <a:cxn ang="0">
                <a:pos x="39" y="48"/>
              </a:cxn>
              <a:cxn ang="0">
                <a:pos x="36" y="50"/>
              </a:cxn>
              <a:cxn ang="0">
                <a:pos x="34" y="57"/>
              </a:cxn>
              <a:cxn ang="0">
                <a:pos x="33" y="58"/>
              </a:cxn>
              <a:cxn ang="0">
                <a:pos x="25" y="58"/>
              </a:cxn>
              <a:cxn ang="0">
                <a:pos x="23" y="57"/>
              </a:cxn>
              <a:cxn ang="0">
                <a:pos x="22" y="50"/>
              </a:cxn>
              <a:cxn ang="0">
                <a:pos x="19" y="48"/>
              </a:cxn>
              <a:cxn ang="0">
                <a:pos x="14" y="52"/>
              </a:cxn>
              <a:cxn ang="0">
                <a:pos x="13" y="53"/>
              </a:cxn>
              <a:cxn ang="0">
                <a:pos x="12" y="52"/>
              </a:cxn>
              <a:cxn ang="0">
                <a:pos x="5" y="46"/>
              </a:cxn>
              <a:cxn ang="0">
                <a:pos x="5" y="45"/>
              </a:cxn>
              <a:cxn ang="0">
                <a:pos x="5" y="44"/>
              </a:cxn>
              <a:cxn ang="0">
                <a:pos x="9" y="39"/>
              </a:cxn>
              <a:cxn ang="0">
                <a:pos x="8" y="35"/>
              </a:cxn>
              <a:cxn ang="0">
                <a:pos x="1" y="34"/>
              </a:cxn>
              <a:cxn ang="0">
                <a:pos x="0" y="33"/>
              </a:cxn>
              <a:cxn ang="0">
                <a:pos x="0" y="24"/>
              </a:cxn>
              <a:cxn ang="0">
                <a:pos x="1" y="23"/>
              </a:cxn>
              <a:cxn ang="0">
                <a:pos x="8" y="22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3" y="5"/>
              </a:cxn>
              <a:cxn ang="0">
                <a:pos x="14" y="5"/>
              </a:cxn>
              <a:cxn ang="0">
                <a:pos x="19" y="9"/>
              </a:cxn>
              <a:cxn ang="0">
                <a:pos x="22" y="8"/>
              </a:cxn>
              <a:cxn ang="0">
                <a:pos x="23" y="1"/>
              </a:cxn>
              <a:cxn ang="0">
                <a:pos x="25" y="0"/>
              </a:cxn>
              <a:cxn ang="0">
                <a:pos x="33" y="0"/>
              </a:cxn>
              <a:cxn ang="0">
                <a:pos x="34" y="1"/>
              </a:cxn>
              <a:cxn ang="0">
                <a:pos x="36" y="8"/>
              </a:cxn>
              <a:cxn ang="0">
                <a:pos x="39" y="9"/>
              </a:cxn>
              <a:cxn ang="0">
                <a:pos x="44" y="5"/>
              </a:cxn>
              <a:cxn ang="0">
                <a:pos x="45" y="5"/>
              </a:cxn>
              <a:cxn ang="0">
                <a:pos x="46" y="5"/>
              </a:cxn>
              <a:cxn ang="0">
                <a:pos x="52" y="12"/>
              </a:cxn>
              <a:cxn ang="0">
                <a:pos x="53" y="12"/>
              </a:cxn>
              <a:cxn ang="0">
                <a:pos x="52" y="13"/>
              </a:cxn>
              <a:cxn ang="0">
                <a:pos x="48" y="18"/>
              </a:cxn>
              <a:cxn ang="0">
                <a:pos x="50" y="22"/>
              </a:cxn>
              <a:cxn ang="0">
                <a:pos x="57" y="23"/>
              </a:cxn>
              <a:cxn ang="0">
                <a:pos x="58" y="25"/>
              </a:cxn>
              <a:cxn ang="0">
                <a:pos x="58" y="33"/>
              </a:cxn>
              <a:cxn ang="0">
                <a:pos x="29" y="19"/>
              </a:cxn>
              <a:cxn ang="0">
                <a:pos x="19" y="29"/>
              </a:cxn>
              <a:cxn ang="0">
                <a:pos x="29" y="38"/>
              </a:cxn>
              <a:cxn ang="0">
                <a:pos x="39" y="29"/>
              </a:cxn>
              <a:cxn ang="0">
                <a:pos x="29" y="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9813844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5" grpId="0"/>
      <p:bldP spid="43" grpId="0"/>
      <p:bldP spid="44" grpId="0"/>
      <p:bldP spid="27" grpId="0" animBg="1"/>
      <p:bldP spid="4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2326916" y="2253666"/>
            <a:ext cx="7518400" cy="471365"/>
          </a:xfrm>
        </p:spPr>
        <p:txBody>
          <a:bodyPr/>
          <a:lstStyle/>
          <a:p>
            <a:pPr algn="ctr"/>
            <a:r>
              <a:rPr lang="uk-UA" sz="5400" dirty="0" smtClean="0"/>
              <a:t>ДЯКУЮ ЗА УВАГУ!</a:t>
            </a:r>
            <a:endParaRPr lang="en-US" sz="5400" dirty="0"/>
          </a:p>
        </p:txBody>
      </p:sp>
      <p:sp>
        <p:nvSpPr>
          <p:cNvPr id="30" name="Slide Number Placeholder 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B7D2-B98C-44FD-8D04-7EC62A564975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100" name="Rectangle 99"/>
          <p:cNvSpPr/>
          <p:nvPr/>
        </p:nvSpPr>
        <p:spPr>
          <a:xfrm rot="2700000">
            <a:off x="5970903" y="3046557"/>
            <a:ext cx="230427" cy="230427"/>
          </a:xfrm>
          <a:prstGeom prst="rect">
            <a:avLst/>
          </a:prstGeom>
          <a:solidFill>
            <a:srgbClr val="2D9C9C"/>
          </a:solidFill>
          <a:ln>
            <a:solidFill>
              <a:srgbClr val="2D9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cxnSp>
        <p:nvCxnSpPr>
          <p:cNvPr id="101" name="Straight Connector 100"/>
          <p:cNvCxnSpPr/>
          <p:nvPr/>
        </p:nvCxnSpPr>
        <p:spPr>
          <a:xfrm flipH="1">
            <a:off x="3945339" y="3161770"/>
            <a:ext cx="1824221" cy="0"/>
          </a:xfrm>
          <a:prstGeom prst="line">
            <a:avLst/>
          </a:prstGeom>
          <a:ln>
            <a:solidFill>
              <a:srgbClr val="2D9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/>
          <p:cNvCxnSpPr/>
          <p:nvPr/>
        </p:nvCxnSpPr>
        <p:spPr>
          <a:xfrm flipH="1">
            <a:off x="6422441" y="3161770"/>
            <a:ext cx="1747412" cy="0"/>
          </a:xfrm>
          <a:prstGeom prst="line">
            <a:avLst/>
          </a:prstGeom>
          <a:ln>
            <a:solidFill>
              <a:srgbClr val="2D9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5020615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281</Words>
  <Application>Microsoft Office PowerPoint</Application>
  <PresentationFormat>Широкоэкранный</PresentationFormat>
  <Paragraphs>72</Paragraphs>
  <Slides>10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FontAwesome</vt:lpstr>
      <vt:lpstr>Тема Office</vt:lpstr>
      <vt:lpstr>Презентация PowerPoint</vt:lpstr>
      <vt:lpstr>Основний тягар підприємств в процесі становлення  ринкових відносин:</vt:lpstr>
      <vt:lpstr>Досягнення економічної безпеки відбувається за допомогою  використання всіх видів ресурсів:</vt:lpstr>
      <vt:lpstr>Презентация PowerPoint</vt:lpstr>
      <vt:lpstr>Головна мета – забезпечення його стійкого та максимально  ефективного функціонування в теперішніх умовах. Головою метою  функціональних цілей економічної безпеки є:</vt:lpstr>
      <vt:lpstr>Зовнішні загрози економічної безпеки підприємства</vt:lpstr>
      <vt:lpstr>Внутрішні загрози економічної безпеки підприємства</vt:lpstr>
      <vt:lpstr>Типи стратегій економічної безпеки підприємства</vt:lpstr>
      <vt:lpstr>Висновок</vt:lpstr>
      <vt:lpstr>ДЯКУЮ ЗА УВАГУ!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Родион Кулик</dc:creator>
  <cp:lastModifiedBy>Родион Кулик</cp:lastModifiedBy>
  <cp:revision>55</cp:revision>
  <dcterms:created xsi:type="dcterms:W3CDTF">2016-03-05T20:33:34Z</dcterms:created>
  <dcterms:modified xsi:type="dcterms:W3CDTF">2016-03-06T10:50:40Z</dcterms:modified>
</cp:coreProperties>
</file>