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</p:sldMasterIdLst>
  <p:sldIdLst>
    <p:sldId id="256" r:id="rId2"/>
    <p:sldId id="257" r:id="rId3"/>
    <p:sldId id="258" r:id="rId4"/>
    <p:sldId id="264" r:id="rId5"/>
    <p:sldId id="262" r:id="rId6"/>
    <p:sldId id="261" r:id="rId7"/>
    <p:sldId id="260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820195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55532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662098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17764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8652258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04474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409047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282094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31582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823574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604794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9436350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581490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182645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908251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72950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599411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FD7FD-F316-4785-B70C-FBABEF20820B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FB8EA-5152-466C-86C1-CD2F67A8C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2728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  <p:sldLayoutId id="2147483826" r:id="rId12"/>
    <p:sldLayoutId id="2147483827" r:id="rId13"/>
    <p:sldLayoutId id="2147483828" r:id="rId14"/>
    <p:sldLayoutId id="2147483829" r:id="rId15"/>
    <p:sldLayoutId id="2147483830" r:id="rId16"/>
    <p:sldLayoutId id="2147483831" r:id="rId17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7050" y="157163"/>
            <a:ext cx="10306050" cy="2387600"/>
          </a:xfrm>
        </p:spPr>
        <p:txBody>
          <a:bodyPr>
            <a:noAutofit/>
          </a:bodyPr>
          <a:lstStyle/>
          <a:p>
            <a:r>
              <a:rPr lang="ru-RU" sz="3600" dirty="0"/>
              <a:t>МОДЕЛЬ ОПТИМИЗАЦИИ ЭКОНОМИЧЕСКОЙ БЕЗОПАСНОСТИ ДЕЯТЕЛЬНОСТИ БРОКЕРА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НА </a:t>
            </a:r>
            <a:r>
              <a:rPr lang="ru-RU" sz="3600" dirty="0"/>
              <a:t>ФОНДОВОЙ </a:t>
            </a:r>
            <a:r>
              <a:rPr lang="ru-RU" sz="3600" dirty="0" smtClean="0"/>
              <a:t>БИРЖЕ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20950" y="4368800"/>
            <a:ext cx="8312150" cy="1460500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Яцура</a:t>
            </a:r>
            <a:r>
              <a:rPr lang="ru-RU" dirty="0"/>
              <a:t> А.В.</a:t>
            </a:r>
          </a:p>
          <a:p>
            <a:r>
              <a:rPr lang="ru-RU" dirty="0"/>
              <a:t>Факультет экономической информатики, </a:t>
            </a:r>
          </a:p>
          <a:p>
            <a:r>
              <a:rPr lang="ru-RU" dirty="0"/>
              <a:t>ХНЭУ им. С. Кузнеца, </a:t>
            </a:r>
            <a:r>
              <a:rPr lang="ru-RU" dirty="0" smtClean="0"/>
              <a:t>Украина</a:t>
            </a:r>
          </a:p>
          <a:p>
            <a:r>
              <a:rPr lang="ru-RU" dirty="0" smtClean="0"/>
              <a:t>2016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1225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Вступление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dirty="0" smtClean="0"/>
              <a:t>Экономическую </a:t>
            </a:r>
            <a:r>
              <a:rPr lang="ru-RU" dirty="0"/>
              <a:t>безопасность предприятия предложено рассматривать как меру согласования его интересов с интересами субъектов внешней среды, а любой интерес предприятия — </a:t>
            </a:r>
            <a:r>
              <a:rPr lang="ru-RU" dirty="0" smtClean="0"/>
              <a:t>это </a:t>
            </a:r>
            <a:r>
              <a:rPr lang="ru-RU" dirty="0"/>
              <a:t>его взаимодействие с субъектами внешней среды, в результате которого предприятие получает </a:t>
            </a:r>
            <a:r>
              <a:rPr lang="ru-RU" dirty="0" smtClean="0"/>
              <a:t>прибыль.</a:t>
            </a:r>
            <a:endParaRPr lang="ru-RU" dirty="0"/>
          </a:p>
          <a:p>
            <a:pPr marL="0" indent="457200" algn="just">
              <a:buNone/>
            </a:pPr>
            <a:r>
              <a:rPr lang="ru-RU" dirty="0" smtClean="0"/>
              <a:t>Отсюда </a:t>
            </a:r>
            <a:r>
              <a:rPr lang="ru-RU" dirty="0"/>
              <a:t>логично было бы предположить, что критерием экономической безопасности предприятия является получаемая в результате взаимодействия с субъектами внешней среды прибыль, которой предприятие может уже распоряжаться по своему усмотрению, т.е. чистая прибыль.</a:t>
            </a:r>
          </a:p>
        </p:txBody>
      </p:sp>
    </p:spTree>
    <p:extLst>
      <p:ext uri="{BB962C8B-B14F-4D97-AF65-F5344CB8AC3E}">
        <p14:creationId xmlns:p14="http://schemas.microsoft.com/office/powerpoint/2010/main" val="28007514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Выбор инструмента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7200" algn="just">
              <a:buNone/>
            </a:pPr>
            <a:r>
              <a:rPr lang="ru-RU" dirty="0"/>
              <a:t>На основании вышесказанного, можно предположить, что для реализации модели максимизации экономической безопасности/прибыли субъекта экономической деятельности необходимо использовать оптимизационную задачу. Поэтому в качестве инструмента построения модели была выбрана оптимизационная модель Л. В. Канторовича, которая объединяет сферы производства и потребления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95274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Применение задачи Канторовича к модели поведения биржевого брокера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152827"/>
          </a:xfrm>
        </p:spPr>
        <p:txBody>
          <a:bodyPr>
            <a:normAutofit fontScale="85000" lnSpcReduction="10000"/>
          </a:bodyPr>
          <a:lstStyle/>
          <a:p>
            <a:pPr marL="0" indent="457200" algn="just">
              <a:buNone/>
            </a:pPr>
            <a:r>
              <a:rPr lang="ru-RU" dirty="0"/>
              <a:t>Безопасность деятельности брокера зависит, прежде всего, от объема прибыли, получаемого его клиентами, так как сам брокер получает выгоду от сделок в размере 1%. Таким образом, задача модели – максимизировать прибыль от сделок</a:t>
            </a:r>
            <a:r>
              <a:rPr lang="ru-RU" dirty="0" smtClean="0"/>
              <a:t>.</a:t>
            </a:r>
          </a:p>
          <a:p>
            <a:pPr marL="0" indent="457200" algn="just">
              <a:buNone/>
            </a:pPr>
            <a:r>
              <a:rPr lang="ru-RU" dirty="0"/>
              <a:t>Стоит указать на некоторые произведенные мной модификации в оптимизационной модели. Одна из них – интенсивности использования способов, то есть </a:t>
            </a:r>
            <a:r>
              <a:rPr lang="en-US" dirty="0" err="1"/>
              <a:t>x</a:t>
            </a:r>
            <a:r>
              <a:rPr lang="en-US" baseline="-25000" dirty="0" err="1"/>
              <a:t>ψ</a:t>
            </a:r>
            <a:r>
              <a:rPr lang="ru-RU" dirty="0"/>
              <a:t>, должны быть не менее 100. Это связано с экономическим смыслом данной переменной для моей модели. Она является показателем количества покупаемых акций, а, следовательно, нельзя оставить кого-либо из клиентов без акций, ведь это противоречит правилам брокерской деятельности. Поэтому минимальным значением я выбрал так называемый «лот» - партия из 100 акций. Вторая модификация состоит в том, что я не стал использовать экзогенные величины, которые затем являются коэффициентами двойственных оценок. Их можно задать как некоторую страховку, получаемую от продавцов на случай несостоявшейся сделки. Однако я не стал задавать их в данном случае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8756733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Применение задачи Канторовича к модели поведения биржевого брокера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3384" t="29895" r="47240" b="11422"/>
          <a:stretch/>
        </p:blipFill>
        <p:spPr bwMode="auto">
          <a:xfrm>
            <a:off x="680321" y="3060700"/>
            <a:ext cx="4881853" cy="32940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832807"/>
              </p:ext>
            </p:extLst>
          </p:nvPr>
        </p:nvGraphicFramePr>
        <p:xfrm>
          <a:off x="5801358" y="3341329"/>
          <a:ext cx="5869938" cy="4754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83486"/>
                <a:gridCol w="883486"/>
                <a:gridCol w="712070"/>
                <a:gridCol w="812800"/>
                <a:gridCol w="736600"/>
                <a:gridCol w="1002934"/>
                <a:gridCol w="838562"/>
              </a:tblGrid>
              <a:tr h="190500"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x1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x3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z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100,00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100,00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914,47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2680,09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1514,58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438276,77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4382,77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882127" y="2645377"/>
            <a:ext cx="370840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90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90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Результаты решения задачи Канторовича с</a:t>
            </a:r>
            <a:r>
              <a:rPr kumimoji="0" lang="ru-RU" alt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помощью надстройки «Поиск решения»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190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02480" y="2180433"/>
            <a:ext cx="3637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Исходные данные для решения </a:t>
            </a:r>
            <a:endParaRPr lang="en-US" dirty="0" smtClean="0"/>
          </a:p>
          <a:p>
            <a:pPr algn="ctr"/>
            <a:r>
              <a:rPr lang="ru-RU" dirty="0" smtClean="0"/>
              <a:t>задачи Канторовича в </a:t>
            </a:r>
            <a:r>
              <a:rPr lang="en-US" dirty="0" smtClean="0"/>
              <a:t>MS Excel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801358" y="4357573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Найдя 1% от общей прибыли, узнаем, сколько получит брокер при оптимальном решении. Эта сумма составила $4382,77, что значительно больше расходов брокера. Это означает, что экономическая безопасность его деятельности ему гарантирована.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867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Применение задачи Канторовича к модели поведения биржевого брокера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3900" y="2101243"/>
            <a:ext cx="7175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Допустим, требуется решить, выгодно ли заключать контракт с новыми инвесторами. Воспользуемся двойственными оценками.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2139" t="45119" r="38214" b="49068"/>
          <a:stretch/>
        </p:blipFill>
        <p:spPr bwMode="auto">
          <a:xfrm>
            <a:off x="2511740" y="3014651"/>
            <a:ext cx="7168515" cy="4730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23900" y="3776721"/>
            <a:ext cx="10629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Исходя из условия эффективности, брокеру следует включить в план первого инвестора, который покупает по ценам источника </a:t>
            </a:r>
            <a:r>
              <a:rPr lang="en-US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Nomura</a:t>
            </a:r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Данный план действительно более эффективен, так как прибыль брокера выросла на $763,44.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/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160019"/>
              </p:ext>
            </p:extLst>
          </p:nvPr>
        </p:nvGraphicFramePr>
        <p:xfrm>
          <a:off x="2511739" y="5422651"/>
          <a:ext cx="7168516" cy="55566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24532"/>
                <a:gridCol w="824532"/>
                <a:gridCol w="825276"/>
                <a:gridCol w="893739"/>
                <a:gridCol w="893739"/>
                <a:gridCol w="893739"/>
                <a:gridCol w="1064896"/>
                <a:gridCol w="948063"/>
              </a:tblGrid>
              <a:tr h="277832"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x1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x5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x6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z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/>
                </a:tc>
              </a:tr>
              <a:tr h="277832"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100,00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100,00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224,94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2008,89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1913,67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1385,10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514620,85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18415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5146,21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448798" y="4896741"/>
            <a:ext cx="529439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90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90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Новый оптимальный план с учетом нового (первого) клиента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111255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Недостатки модели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457200" algn="just">
              <a:buNone/>
            </a:pPr>
            <a:r>
              <a:rPr lang="ru-RU" dirty="0"/>
              <a:t>Данная модель требует некоторых доработок, в том числе и потому, что во многом ситуация на фондовом рынке неконтролируема и значения разностей (коэффициенты) варьируются каждое мгновение как в большую, так и в меньшую </a:t>
            </a:r>
            <a:r>
              <a:rPr lang="ru-RU" dirty="0" smtClean="0"/>
              <a:t>сторону. Также </a:t>
            </a:r>
            <a:r>
              <a:rPr lang="ru-RU" dirty="0"/>
              <a:t>двойственная задача не применима для целочисленного решения, что создает неудобство, так как приходится округлять значения количества покупаемых акций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35169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19125"/>
            <a:ext cx="10439400" cy="132556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26934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48</TotalTime>
  <Words>551</Words>
  <Application>Microsoft Office PowerPoint</Application>
  <PresentationFormat>Широкоэкранный</PresentationFormat>
  <Paragraphs>53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Trebuchet MS</vt:lpstr>
      <vt:lpstr>Берлин</vt:lpstr>
      <vt:lpstr>МОДЕЛЬ ОПТИМИЗАЦИИ ЭКОНОМИЧЕСКОЙ БЕЗОПАСНОСТИ ДЕЯТЕЛЬНОСТИ БРОКЕРА  НА ФОНДОВОЙ БИРЖЕ</vt:lpstr>
      <vt:lpstr>Вступление</vt:lpstr>
      <vt:lpstr>Выбор инструмента</vt:lpstr>
      <vt:lpstr>Применение задачи Канторовича к модели поведения биржевого брокера</vt:lpstr>
      <vt:lpstr>Применение задачи Канторовича к модели поведения биржевого брокера</vt:lpstr>
      <vt:lpstr>Применение задачи Канторовича к модели поведения биржевого брокера</vt:lpstr>
      <vt:lpstr>Недостатки модели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ОПТИМИЗАЦИИ ЭКОНОМИЧЕСКОЙ БЕЗОПАСНОСТИ ДЕЯТЕЛЬНОСТИ БРОКЕРА  НА ФОНДОВОЙ БИРЖЕ</dc:title>
  <dc:creator>lesha.yaya@gmail.com</dc:creator>
  <cp:lastModifiedBy>lesha.yaya@gmail.com</cp:lastModifiedBy>
  <cp:revision>18</cp:revision>
  <dcterms:created xsi:type="dcterms:W3CDTF">2016-02-28T12:51:29Z</dcterms:created>
  <dcterms:modified xsi:type="dcterms:W3CDTF">2016-02-28T14:05:57Z</dcterms:modified>
</cp:coreProperties>
</file>