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8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15.02.2016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15.02.2016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15.02.2016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15.02.2016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15.02.2016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15.02.2016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15.02.2016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15.02.2016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15.02.2016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4357" y="1916832"/>
            <a:ext cx="8028384" cy="2304256"/>
          </a:xfrm>
        </p:spPr>
        <p:txBody>
          <a:bodyPr>
            <a:normAutofit fontScale="90000"/>
          </a:bodyPr>
          <a:lstStyle/>
          <a:p>
            <a:r>
              <a:rPr lang="uk-UA" dirty="0">
                <a:effectLst/>
              </a:rPr>
              <a:t>МОДЕЛІ ДИНАМІЧНОГО ПРОГРАМУВАННЯ В УПРАВЛІННІ ДІЯЛЬНІСТЮ ПІДПРИЄМСТВА</a:t>
            </a:r>
            <a:r>
              <a:rPr lang="uk-UA" dirty="0">
                <a:effectLst/>
              </a:rPr>
              <a:t/>
            </a:r>
            <a:br>
              <a:rPr lang="uk-UA" dirty="0">
                <a:effectLst/>
              </a:rPr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4365104"/>
            <a:ext cx="7992888" cy="1752600"/>
          </a:xfrm>
        </p:spPr>
        <p:txBody>
          <a:bodyPr>
            <a:normAutofit lnSpcReduction="10000"/>
          </a:bodyPr>
          <a:lstStyle/>
          <a:p>
            <a:r>
              <a:rPr lang="uk-UA" dirty="0" smtClean="0"/>
              <a:t>Виконала: студентка 3 курсу економічного факультету</a:t>
            </a:r>
          </a:p>
          <a:p>
            <a:r>
              <a:rPr lang="uk-UA" dirty="0" smtClean="0"/>
              <a:t>ХННІ ДВНЗ «Університет банківської справи»</a:t>
            </a:r>
          </a:p>
          <a:p>
            <a:r>
              <a:rPr lang="uk-UA" dirty="0" err="1" smtClean="0"/>
              <a:t>Авдієнко</a:t>
            </a:r>
            <a:r>
              <a:rPr lang="uk-UA" dirty="0" smtClean="0"/>
              <a:t> Анастасія</a:t>
            </a:r>
          </a:p>
          <a:p>
            <a:r>
              <a:rPr lang="uk-UA" dirty="0"/>
              <a:t>Науковий керівник, </a:t>
            </a:r>
            <a:r>
              <a:rPr lang="uk-UA" dirty="0" err="1"/>
              <a:t>к.е.н</a:t>
            </a:r>
            <a:r>
              <a:rPr lang="uk-UA" dirty="0"/>
              <a:t>., доц. 		</a:t>
            </a:r>
            <a:r>
              <a:rPr lang="uk-UA" dirty="0" smtClean="0"/>
              <a:t>Сергієнко </a:t>
            </a:r>
            <a:r>
              <a:rPr lang="uk-UA" dirty="0"/>
              <a:t>О.А.</a:t>
            </a:r>
            <a:endParaRPr lang="uk-UA" dirty="0"/>
          </a:p>
          <a:p>
            <a:endParaRPr lang="uk-UA" dirty="0"/>
          </a:p>
        </p:txBody>
      </p:sp>
      <p:sp>
        <p:nvSpPr>
          <p:cNvPr id="5" name="TextBox 4"/>
          <p:cNvSpPr txBox="1"/>
          <p:nvPr/>
        </p:nvSpPr>
        <p:spPr>
          <a:xfrm>
            <a:off x="1115616" y="369530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Секція 3. Математичні методи та моделі в системі управління підприємством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3791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97641" y="332656"/>
            <a:ext cx="79928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сучасних умовах нестабільності економіки країни для підприємств, як ніколи, постають питання пошуку шляхів виживання, отже, вони усіма можливими засобами намагаються мінімізувати свої витрати та максимізувати прибутки</a:t>
            </a:r>
            <a:r>
              <a:rPr lang="uk-UA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необхідний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ефективний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розподіл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ресурсів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поставок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97641" y="2564904"/>
            <a:ext cx="79928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шляхів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вирішення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даної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удосконалення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управління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оптимізаційних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задач. </a:t>
            </a:r>
            <a:endParaRPr lang="ru-RU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Динамічне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одним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найефективніших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вирішення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завдань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такого роду, а тому дана тема є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досить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актуальною.</a:t>
            </a:r>
            <a:endParaRPr lang="uk-U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7658" y="4845059"/>
            <a:ext cx="799288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Метою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розкриття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сутності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динамічного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даного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методу на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прикладі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814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9259" y="332656"/>
            <a:ext cx="77768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Динамічне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пов'язане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можливістю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представлення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управління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вигляді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ланцюжка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послідовних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дій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кроків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розгорнутих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часі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ведуть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певної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мети.</a:t>
            </a:r>
          </a:p>
          <a:p>
            <a:pPr algn="just"/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Отже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управління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розподілити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частини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вигляді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покрокової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uk-U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25307" y="2132856"/>
            <a:ext cx="7812360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 необхідними властивостями задач до яких можна застосувати метод динамічного програмування є наступні вимоги</a:t>
            </a:r>
            <a:r>
              <a:rPr lang="uk-UA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uk-UA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повинна допускати інтерпретацію як </a:t>
            </a:r>
            <a:r>
              <a:rPr lang="en-US" sz="2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кроковий процес прийняття рішень;</a:t>
            </a:r>
            <a:endParaRPr lang="uk-U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має бути визначена для будь-якого числа кроків та мати структуру незалежну від їх кількості;</a:t>
            </a:r>
            <a:endParaRPr lang="uk-U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розгляді </a:t>
            </a:r>
            <a:r>
              <a:rPr lang="en-US" sz="2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крокової задачі має бути задана деяка множина параметрів, що описують стан системи від яких залежать  оптимальні значення змінних. Причому ця множина не повинна змінюватися при збільшенні кількості кроків;</a:t>
            </a:r>
            <a:endParaRPr lang="uk-U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вибір рішення (управління) на </a:t>
            </a:r>
            <a:r>
              <a:rPr lang="en-US" sz="2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кроці не повинен впливати на попередні рішення, крім необхідного перерахунку змінних.</a:t>
            </a:r>
            <a:endParaRPr lang="uk-UA" sz="21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31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332656"/>
            <a:ext cx="78488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Основою метода динамічного програмування є принцип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Белмана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 до якого оптимальна поведінка володіє тією властивістю, що які б не були первісний стан та управління у </a:t>
            </a:r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початковий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момент, на наступних етапах повинно знаходитися таке управління, що забезпечує оптимальну поведінку щодо поточного стану.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1001842" y="2132856"/>
            <a:ext cx="7972554" cy="3744416"/>
            <a:chOff x="1001842" y="2132856"/>
            <a:chExt cx="7972554" cy="3744416"/>
          </a:xfrm>
        </p:grpSpPr>
        <p:sp>
          <p:nvSpPr>
            <p:cNvPr id="3" name="Скругленный прямоугольник 2"/>
            <p:cNvSpPr/>
            <p:nvPr/>
          </p:nvSpPr>
          <p:spPr>
            <a:xfrm>
              <a:off x="2411760" y="2132856"/>
              <a:ext cx="5256584" cy="792088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Прикладні задачі, до яких можна застосувати метод динамічного програмування</a:t>
              </a:r>
              <a:endParaRPr lang="uk-U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Овал 3"/>
            <p:cNvSpPr/>
            <p:nvPr/>
          </p:nvSpPr>
          <p:spPr>
            <a:xfrm>
              <a:off x="1331640" y="3429000"/>
              <a:ext cx="3312368" cy="57606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dirty="0" smtClean="0"/>
                <a:t>Найпростіші економічні задачі</a:t>
              </a:r>
              <a:endParaRPr lang="uk-UA" dirty="0"/>
            </a:p>
          </p:txBody>
        </p:sp>
        <p:sp>
          <p:nvSpPr>
            <p:cNvPr id="5" name="Овал 4"/>
            <p:cNvSpPr/>
            <p:nvPr/>
          </p:nvSpPr>
          <p:spPr>
            <a:xfrm>
              <a:off x="5364088" y="3429000"/>
              <a:ext cx="3312368" cy="57606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dirty="0" smtClean="0"/>
                <a:t>Стохастичні задачі</a:t>
              </a:r>
              <a:endParaRPr lang="uk-UA" dirty="0"/>
            </a:p>
          </p:txBody>
        </p:sp>
        <p:cxnSp>
          <p:nvCxnSpPr>
            <p:cNvPr id="7" name="Прямая со стрелкой 6"/>
            <p:cNvCxnSpPr>
              <a:stCxn id="3" idx="2"/>
              <a:endCxn id="4" idx="0"/>
            </p:cNvCxnSpPr>
            <p:nvPr/>
          </p:nvCxnSpPr>
          <p:spPr>
            <a:xfrm flipH="1">
              <a:off x="2987824" y="2924944"/>
              <a:ext cx="2052228" cy="504056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Прямая со стрелкой 7"/>
            <p:cNvCxnSpPr>
              <a:stCxn id="3" idx="2"/>
              <a:endCxn id="5" idx="0"/>
            </p:cNvCxnSpPr>
            <p:nvPr/>
          </p:nvCxnSpPr>
          <p:spPr>
            <a:xfrm>
              <a:off x="5040052" y="2924944"/>
              <a:ext cx="1980220" cy="504056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Прямая со стрелкой 10"/>
            <p:cNvCxnSpPr/>
            <p:nvPr/>
          </p:nvCxnSpPr>
          <p:spPr>
            <a:xfrm>
              <a:off x="2843808" y="4005064"/>
              <a:ext cx="0" cy="351656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Прямая со стрелкой 12"/>
            <p:cNvCxnSpPr/>
            <p:nvPr/>
          </p:nvCxnSpPr>
          <p:spPr>
            <a:xfrm>
              <a:off x="7020725" y="4005064"/>
              <a:ext cx="0" cy="351656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Прямоугольник 13"/>
            <p:cNvSpPr/>
            <p:nvPr/>
          </p:nvSpPr>
          <p:spPr>
            <a:xfrm>
              <a:off x="1001842" y="4509120"/>
              <a:ext cx="3683931" cy="13681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uk-UA" dirty="0">
                  <a:solidFill>
                    <a:schemeClr val="tx1"/>
                  </a:solidFill>
                </a:rPr>
                <a:t>задача розподілу ресурсів;</a:t>
              </a:r>
              <a:endParaRPr lang="uk-UA" dirty="0">
                <a:solidFill>
                  <a:schemeClr val="tx1"/>
                </a:solidFill>
              </a:endParaRPr>
            </a:p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uk-UA" dirty="0">
                  <a:solidFill>
                    <a:schemeClr val="tx1"/>
                  </a:solidFill>
                </a:rPr>
                <a:t>задача завантаження літака;</a:t>
              </a:r>
              <a:endParaRPr lang="uk-UA" dirty="0">
                <a:solidFill>
                  <a:schemeClr val="tx1"/>
                </a:solidFill>
              </a:endParaRPr>
            </a:p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uk-UA" dirty="0">
                  <a:solidFill>
                    <a:schemeClr val="tx1"/>
                  </a:solidFill>
                </a:rPr>
                <a:t>задача заміни обладнання;</a:t>
              </a:r>
              <a:endParaRPr lang="uk-UA" dirty="0">
                <a:solidFill>
                  <a:schemeClr val="tx1"/>
                </a:solidFill>
              </a:endParaRPr>
            </a:p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uk-UA" dirty="0">
                  <a:solidFill>
                    <a:schemeClr val="tx1"/>
                  </a:solidFill>
                </a:rPr>
                <a:t>задача складування.</a:t>
              </a:r>
              <a:endParaRPr lang="uk-UA" dirty="0"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5072771" y="4356720"/>
              <a:ext cx="3901625" cy="13681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uk-UA" dirty="0">
                  <a:solidFill>
                    <a:schemeClr val="tx1"/>
                  </a:solidFill>
                </a:rPr>
                <a:t>с</a:t>
              </a:r>
              <a:r>
                <a:rPr lang="uk-UA" dirty="0" smtClean="0">
                  <a:solidFill>
                    <a:schemeClr val="tx1"/>
                  </a:solidFill>
                </a:rPr>
                <a:t>тохастична задача розподілу ресурсів</a:t>
              </a:r>
            </a:p>
            <a:p>
              <a:pPr marL="742950" lvl="1" indent="-285750">
                <a:buFont typeface="Arial" panose="020B0604020202020204" pitchFamily="34" charset="0"/>
                <a:buChar char="•"/>
              </a:pPr>
              <a:r>
                <a:rPr lang="uk-UA" dirty="0">
                  <a:solidFill>
                    <a:schemeClr val="tx1"/>
                  </a:solidFill>
                </a:rPr>
                <a:t>с</a:t>
              </a:r>
              <a:r>
                <a:rPr lang="uk-UA" dirty="0" smtClean="0">
                  <a:solidFill>
                    <a:schemeClr val="tx1"/>
                  </a:solidFill>
                </a:rPr>
                <a:t>тохастична задача управління запасами</a:t>
              </a:r>
              <a:endParaRPr lang="uk-UA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359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94400" y="140223"/>
            <a:ext cx="7498080" cy="1143000"/>
          </a:xfrm>
        </p:spPr>
        <p:txBody>
          <a:bodyPr/>
          <a:lstStyle/>
          <a:p>
            <a:pPr algn="ctr"/>
            <a:r>
              <a:rPr lang="uk-UA" dirty="0" smtClean="0"/>
              <a:t>Приклад</a:t>
            </a:r>
            <a:endParaRPr lang="uk-UA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15616" y="1268760"/>
            <a:ext cx="777686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Нехай для розвитку трьох підприємств виділено 5 млн. грн. </a:t>
            </a:r>
            <a:r>
              <a:rPr lang="uk-UA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інвестицій. Також </a:t>
            </a:r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відома ефективність капітальних вкладень у кожне з підприємств, що задана </a:t>
            </a:r>
            <a:r>
              <a:rPr lang="uk-UA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функцією:</a:t>
            </a:r>
          </a:p>
          <a:p>
            <a:endParaRPr lang="uk-U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 </a:t>
            </a:r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 оптимальний план розподілу коштів між підприємствами цілими частинами. Ефективність капітальних вкладень представлена в табл. 1.</a:t>
            </a:r>
          </a:p>
          <a:p>
            <a:pPr algn="r"/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Таблиця 1</a:t>
            </a:r>
          </a:p>
          <a:p>
            <a:pPr algn="r"/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Ефективність капітальних </a:t>
            </a:r>
            <a:r>
              <a:rPr lang="uk-UA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вкладень</a:t>
            </a:r>
            <a:endParaRPr lang="uk-U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948" y="2342315"/>
            <a:ext cx="1800200" cy="450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677534"/>
              </p:ext>
            </p:extLst>
          </p:nvPr>
        </p:nvGraphicFramePr>
        <p:xfrm>
          <a:off x="1691680" y="4613494"/>
          <a:ext cx="6023167" cy="1810372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312291"/>
                <a:gridCol w="587540"/>
                <a:gridCol w="844369"/>
                <a:gridCol w="844369"/>
                <a:gridCol w="844369"/>
                <a:gridCol w="844369"/>
                <a:gridCol w="745860"/>
              </a:tblGrid>
              <a:tr h="452593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x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0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1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2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3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4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5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2593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g</a:t>
                      </a:r>
                      <a:r>
                        <a:rPr lang="en-US" sz="1600" baseline="-25000">
                          <a:effectLst/>
                        </a:rPr>
                        <a:t>1</a:t>
                      </a:r>
                      <a:r>
                        <a:rPr lang="en-US" sz="1600">
                          <a:effectLst/>
                        </a:rPr>
                        <a:t>(x)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0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3,8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4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4,2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4,6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5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2593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g</a:t>
                      </a:r>
                      <a:r>
                        <a:rPr lang="en-US" sz="1600" baseline="-25000">
                          <a:effectLst/>
                        </a:rPr>
                        <a:t>2</a:t>
                      </a:r>
                      <a:r>
                        <a:rPr lang="en-US" sz="1600">
                          <a:effectLst/>
                        </a:rPr>
                        <a:t>(x)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0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2,5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3,6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3,8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4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4,7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2593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g</a:t>
                      </a:r>
                      <a:r>
                        <a:rPr lang="en-US" sz="1600" baseline="-25000">
                          <a:effectLst/>
                        </a:rPr>
                        <a:t>3</a:t>
                      </a:r>
                      <a:r>
                        <a:rPr lang="en-US" sz="1600">
                          <a:effectLst/>
                        </a:rPr>
                        <a:t>(x)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0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3,1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4,2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</a:rPr>
                        <a:t>4,7</a:t>
                      </a:r>
                      <a:endParaRPr lang="uk-UA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5,9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</a:rPr>
                        <a:t>6</a:t>
                      </a:r>
                      <a:endParaRPr lang="uk-UA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056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988404" y="332656"/>
            <a:ext cx="792088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Отже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маємо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три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управляючі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змінні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x1, x2, x3 та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чотири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стану   j (j = 1, 2, 3, 4).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Дану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задачу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розділити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три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Так як на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останньому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кроці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завершується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прибуток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наступних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кроках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відсутній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Белмана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останнього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кроку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   буде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наступний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вид:</a:t>
            </a:r>
            <a:endParaRPr lang="uk-U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463" y="2185766"/>
            <a:ext cx="4261136" cy="411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988404" y="2852936"/>
            <a:ext cx="7920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Провівши усі необхідні розрахунки, отримано, що максимальний дохід становить 11,6 млн. грн. Також можна визначити, що першому підприємству потрібно виділити 1 млн. грн. (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x1*=x1*(5)=1) (</a:t>
            </a:r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табл. 2).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003430" y="4451376"/>
            <a:ext cx="792088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Нерозподіленими залишаються 4 млн. грн. Знову звертаючись до табл. 2 знаходимо, що 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x*2=x*2(4)=2, </a:t>
            </a:r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тобто другому підприємству потрібно виділити 2 млн. грн. Далі визначимо наступне значення: 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x*3=x*3(2)=2. </a:t>
            </a:r>
            <a:r>
              <a:rPr lang="uk-U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означає, що третьому підприємству доцільно буде виділити 2 млн. грн.</a:t>
            </a:r>
          </a:p>
        </p:txBody>
      </p:sp>
    </p:spTree>
    <p:extLst>
      <p:ext uri="{BB962C8B-B14F-4D97-AF65-F5344CB8AC3E}">
        <p14:creationId xmlns:p14="http://schemas.microsoft.com/office/powerpoint/2010/main" val="182182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126268"/>
              </p:ext>
            </p:extLst>
          </p:nvPr>
        </p:nvGraphicFramePr>
        <p:xfrm>
          <a:off x="323528" y="908720"/>
          <a:ext cx="8568954" cy="5491945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802446"/>
                <a:gridCol w="802446"/>
                <a:gridCol w="802446"/>
                <a:gridCol w="802446"/>
                <a:gridCol w="1242144"/>
                <a:gridCol w="1242144"/>
                <a:gridCol w="802446"/>
                <a:gridCol w="1036218"/>
                <a:gridCol w="1036218"/>
              </a:tblGrid>
              <a:tr h="415745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k = 2, 1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3-й крок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2-й крок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1-й крок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243876">
                <a:tc rowSpan="2"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0+3,1 = 3,1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2,5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2,5+0 = 2,5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rowSpan="3"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2,5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3,1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6,9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rowSpan="4"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4,7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4,7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6,9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6,9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2,5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6,9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9,4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6,7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7,1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4,2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rowSpan="5"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5,9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5,9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2,5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4,7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7,2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6,9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10,7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9,6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6,9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3,1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7,3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rowSpan="6"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8,4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8,4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2,5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5,9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8,4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11,6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4,7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8,3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6,9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10,9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9,8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7,1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4,6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3,1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7,7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  <a:tr h="243876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4,7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4,7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0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945" marR="62945" marT="0" marB="0" anchor="ctr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99592" y="188639"/>
            <a:ext cx="78843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Таблиця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uk-U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Покроковий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алгоритм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розрахунків</a:t>
            </a:r>
            <a:endParaRPr lang="uk-UA" sz="21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62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Висновки: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1628800"/>
            <a:ext cx="76328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 задачі розподілу ресурсів доводить, що даний метод дозволяє обрати найоптимальніше рішення та полегшує процес розв’язку складних багатоетапних задач. Можна стверджувати, що використання методу динамічного програмування є досить ефективним для рішення задач даного типу та може давати досить адекватні наочні та прикладні результати, що поліпшить процес управління підприємством.</a:t>
            </a:r>
            <a:endParaRPr lang="uk-UA" sz="24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85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Література: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1700808"/>
            <a:ext cx="73448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Мовчан А.П. Методи динамічної оптимізації: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посіб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/ А.П. Мовчан. –К.КПІ. – 2011. – 79с.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Нагірняк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І. А. Динамічне програмування та галузь його застосування / І.А.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Нагірняк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О.В.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Клочко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// Вінницька наукова конференція. – 2013. – 35с. </a:t>
            </a: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Електронний посібник «Економіко-математичні методи» Електронний ресурс. – [Режим доступу] 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http://www.math.mrsu.ru/</a:t>
            </a:r>
          </a:p>
        </p:txBody>
      </p:sp>
    </p:spTree>
    <p:extLst>
      <p:ext uri="{BB962C8B-B14F-4D97-AF65-F5344CB8AC3E}">
        <p14:creationId xmlns:p14="http://schemas.microsoft.com/office/powerpoint/2010/main" val="2227383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39</TotalTime>
  <Words>848</Words>
  <Application>Microsoft Office PowerPoint</Application>
  <PresentationFormat>Экран (4:3)</PresentationFormat>
  <Paragraphs>245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Солнцестояние</vt:lpstr>
      <vt:lpstr>МОДЕЛІ ДИНАМІЧНОГО ПРОГРАМУВАННЯ В УПРАВЛІННІ ДІЯЛЬНІСТЮ ПІДПРИЄМСТВА </vt:lpstr>
      <vt:lpstr>Презентация PowerPoint</vt:lpstr>
      <vt:lpstr>Презентация PowerPoint</vt:lpstr>
      <vt:lpstr>Презентация PowerPoint</vt:lpstr>
      <vt:lpstr>Приклад</vt:lpstr>
      <vt:lpstr>Презентация PowerPoint</vt:lpstr>
      <vt:lpstr>Презентация PowerPoint</vt:lpstr>
      <vt:lpstr>Висновки:</vt:lpstr>
      <vt:lpstr>Література: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МОДЕЛІ ДИНАМІЧНОГО ПРОГРАМУВАННЯ В УПРАВЛІННІ ДІЯЛЬНІСТЮ ПІДПРИЄМСТВА </dc:title>
  <dc:creator>admin</dc:creator>
  <cp:lastModifiedBy>admin</cp:lastModifiedBy>
  <cp:revision>9</cp:revision>
  <dcterms:created xsi:type="dcterms:W3CDTF">2016-02-15T15:39:36Z</dcterms:created>
  <dcterms:modified xsi:type="dcterms:W3CDTF">2016-02-15T16:30:05Z</dcterms:modified>
</cp:coreProperties>
</file>