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CF0104B-5F25-4274-A128-7AF24562D21D}" type="datetimeFigureOut">
              <a:rPr lang="ru-RU" smtClean="0"/>
              <a:t>24.03.2015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DD6E5D8-8F86-44F6-98A7-E7181C26EB0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2120" y="4797152"/>
            <a:ext cx="3384376" cy="191906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Выполнила </a:t>
            </a:r>
            <a:r>
              <a:rPr lang="ru-RU" dirty="0" err="1" smtClean="0">
                <a:solidFill>
                  <a:schemeClr val="tx1"/>
                </a:solidFill>
              </a:rPr>
              <a:t>Проймина</a:t>
            </a:r>
            <a:r>
              <a:rPr lang="ru-RU" dirty="0" smtClean="0">
                <a:solidFill>
                  <a:schemeClr val="tx1"/>
                </a:solidFill>
              </a:rPr>
              <a:t> Александра, Северо-Западный институт управления </a:t>
            </a:r>
            <a:r>
              <a:rPr lang="ru-RU" dirty="0" err="1" smtClean="0">
                <a:solidFill>
                  <a:schemeClr val="tx1"/>
                </a:solidFill>
              </a:rPr>
              <a:t>РАНХиГС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8388424" cy="2952328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Анализ </a:t>
            </a:r>
            <a:r>
              <a:rPr lang="ru-RU" b="1" dirty="0">
                <a:solidFill>
                  <a:schemeClr val="tx1"/>
                </a:solidFill>
              </a:rPr>
              <a:t>критериев и факторов </a:t>
            </a:r>
            <a:r>
              <a:rPr lang="ru-RU" b="1" dirty="0" err="1">
                <a:solidFill>
                  <a:schemeClr val="tx1"/>
                </a:solidFill>
              </a:rPr>
              <a:t>инкассационной</a:t>
            </a:r>
            <a:r>
              <a:rPr lang="ru-RU" b="1" dirty="0">
                <a:solidFill>
                  <a:schemeClr val="tx1"/>
                </a:solidFill>
              </a:rPr>
              <a:t> деятельности регионов </a:t>
            </a:r>
            <a:r>
              <a:rPr lang="ru-RU" b="1" dirty="0" smtClean="0">
                <a:solidFill>
                  <a:schemeClr val="tx1"/>
                </a:solidFill>
              </a:rPr>
              <a:t>России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95936" y="638132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2015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6066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а\Desktop\Безымянный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639"/>
            <a:ext cx="7560840" cy="425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4869160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Организация «</a:t>
            </a:r>
            <a:r>
              <a:rPr lang="ru-RU" dirty="0" smtClean="0"/>
              <a:t>А» имеет </a:t>
            </a:r>
            <a:r>
              <a:rPr lang="ru-RU" dirty="0"/>
              <a:t>разветвленную филиальную сеть, состоящую из 78 территориальных управлений от Калининграда до Сахалина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4730661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Регионы, в которых работает организация «А»:</a:t>
            </a:r>
          </a:p>
          <a:p>
            <a:r>
              <a:rPr lang="ru-RU" dirty="0" smtClean="0"/>
              <a:t>1)Северо-Западный</a:t>
            </a:r>
            <a:r>
              <a:rPr lang="ru-RU" dirty="0"/>
              <a:t>, </a:t>
            </a:r>
            <a:r>
              <a:rPr lang="ru-RU" dirty="0" smtClean="0"/>
              <a:t>2)Центральный</a:t>
            </a:r>
            <a:r>
              <a:rPr lang="ru-RU" dirty="0"/>
              <a:t>, </a:t>
            </a:r>
            <a:r>
              <a:rPr lang="ru-RU" dirty="0" smtClean="0"/>
              <a:t>3)Волго-Вятский</a:t>
            </a:r>
            <a:r>
              <a:rPr lang="ru-RU" dirty="0"/>
              <a:t>, </a:t>
            </a:r>
            <a:r>
              <a:rPr lang="ru-RU" dirty="0" smtClean="0"/>
              <a:t>4)Поволжский</a:t>
            </a:r>
            <a:r>
              <a:rPr lang="ru-RU" dirty="0"/>
              <a:t>, </a:t>
            </a:r>
            <a:r>
              <a:rPr lang="ru-RU" dirty="0" smtClean="0"/>
              <a:t>5)Северо-Кавказский</a:t>
            </a:r>
            <a:r>
              <a:rPr lang="ru-RU" dirty="0"/>
              <a:t>, </a:t>
            </a:r>
            <a:r>
              <a:rPr lang="ru-RU" dirty="0" smtClean="0"/>
              <a:t>6)Уральский</a:t>
            </a:r>
            <a:r>
              <a:rPr lang="ru-RU" dirty="0"/>
              <a:t>, </a:t>
            </a:r>
            <a:r>
              <a:rPr lang="ru-RU" dirty="0" smtClean="0"/>
              <a:t>7)Западно-Сибирский</a:t>
            </a:r>
            <a:r>
              <a:rPr lang="ru-RU" dirty="0"/>
              <a:t>, </a:t>
            </a:r>
            <a:r>
              <a:rPr lang="ru-RU" dirty="0" smtClean="0"/>
              <a:t>8)Восточно-9)Сибирский</a:t>
            </a:r>
            <a:r>
              <a:rPr lang="ru-RU" dirty="0"/>
              <a:t>, </a:t>
            </a:r>
            <a:r>
              <a:rPr lang="ru-RU" dirty="0" smtClean="0"/>
              <a:t>10)Дальневосточный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733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404664"/>
            <a:ext cx="4680520" cy="33123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Для выявления лучших регионов были выделены критерии, по которым оценивается деятельность регионов: 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1) Чистая прибыль;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2) Производительность труда;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3) Сумма перевезенных ценностей резервных фондов;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</a:rPr>
              <a:t>4) Средняя заработная плата.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306896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качестве факторов выступают виды </a:t>
            </a:r>
            <a:r>
              <a:rPr lang="ru-RU" dirty="0" smtClean="0"/>
              <a:t>деятельности: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перевозка </a:t>
            </a:r>
            <a:r>
              <a:rPr lang="ru-RU" dirty="0"/>
              <a:t>ценностей резервных фондов,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перевозка </a:t>
            </a:r>
            <a:r>
              <a:rPr lang="ru-RU" dirty="0"/>
              <a:t>ценностей,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коммерческая </a:t>
            </a:r>
            <a:r>
              <a:rPr lang="ru-RU" dirty="0"/>
              <a:t>перевозка грузов,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охрана </a:t>
            </a:r>
            <a:r>
              <a:rPr lang="ru-RU" dirty="0"/>
              <a:t>мест хранения </a:t>
            </a:r>
            <a:r>
              <a:rPr lang="ru-RU" dirty="0" smtClean="0"/>
              <a:t>ценностей,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доставка </a:t>
            </a:r>
            <a:r>
              <a:rPr lang="ru-RU" dirty="0"/>
              <a:t>документов</a:t>
            </a:r>
            <a:r>
              <a:rPr lang="ru-RU" dirty="0" smtClean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а также другие виды </a:t>
            </a:r>
            <a:r>
              <a:rPr lang="ru-RU" dirty="0" smtClean="0"/>
              <a:t>деятельности.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4653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5832649" cy="360040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>
                <a:effectLst/>
              </a:rPr>
              <a:t>Таблица 1. Корреляция между факторами организации «А»</a:t>
            </a:r>
            <a:br>
              <a:rPr lang="ru-RU" sz="1800" dirty="0">
                <a:effectLst/>
              </a:rPr>
            </a:br>
            <a:endParaRPr lang="ru-RU" sz="1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708475"/>
              </p:ext>
            </p:extLst>
          </p:nvPr>
        </p:nvGraphicFramePr>
        <p:xfrm>
          <a:off x="251520" y="548680"/>
          <a:ext cx="8784976" cy="29111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9267"/>
                <a:gridCol w="1268806"/>
                <a:gridCol w="1033320"/>
                <a:gridCol w="1405876"/>
                <a:gridCol w="1251230"/>
                <a:gridCol w="1119430"/>
                <a:gridCol w="1267047"/>
              </a:tblGrid>
              <a:tr h="7194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 dirty="0">
                        <a:effectLst/>
                        <a:latin typeface="Calibri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цен. резервных фондов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ценностей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effectLst/>
                        </a:rPr>
                        <a:t>коммерческие перевозки грузов</a:t>
                      </a:r>
                      <a:endParaRPr lang="ru-RU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охрана мест хранения ценностей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доставка  документов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другие виды деятельности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3868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цен. резервных фондов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0,00001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0,274</a:t>
                      </a:r>
                      <a:endParaRPr lang="ru-RU" sz="16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0,560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0,294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0,023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2765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ценностей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0,00001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0,160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-0,370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0,346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0,450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3713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коммерческие перевозки грузов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0,274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0,160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0,066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0,166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-0,104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3713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охрана мест хранения ценностей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0,560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-0,370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0,066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-0,211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-0,219</a:t>
                      </a:r>
                      <a:endParaRPr lang="ru-RU" sz="16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35972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доставка  документов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0,294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0,346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0,166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-0,211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0,425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  <a:tr h="3951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другие виды деятельности</a:t>
                      </a:r>
                      <a:endParaRPr lang="ru-RU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0,023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0,450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-0,104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-0,219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0,425</a:t>
                      </a:r>
                      <a:endParaRPr lang="ru-RU" sz="16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881" marR="49881" marT="0" marB="0" anchor="ctr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613197"/>
              </p:ext>
            </p:extLst>
          </p:nvPr>
        </p:nvGraphicFramePr>
        <p:xfrm>
          <a:off x="179512" y="3924072"/>
          <a:ext cx="8712969" cy="2745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1546"/>
                <a:gridCol w="1324372"/>
                <a:gridCol w="2063231"/>
                <a:gridCol w="1420213"/>
                <a:gridCol w="2033607"/>
              </a:tblGrid>
              <a:tr h="58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Чистая прибыль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Производительность труда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Средняя зарплата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Сумма перевезенных ценностей резервных фондов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2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ценностей резервных фондов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0,648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0,751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0,367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0,490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6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Перевозка ценностей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0,572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-0,036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0,415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0,626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2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Коммерческие перевозки грузов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0,266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0,318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0,297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0,298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346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Охрана мест хранения ценностей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0,354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0,516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0,094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0,136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6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Доставка  документов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0,351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-0,090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-0,129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0,318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627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Другие виды деятельности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0,130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0,111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0,353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0,039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99592" y="3573016"/>
            <a:ext cx="58977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Таблица 2. Корреляция факторов и критериев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8910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80065282"/>
                  </p:ext>
                </p:extLst>
              </p:nvPr>
            </p:nvGraphicFramePr>
            <p:xfrm>
              <a:off x="755576" y="548680"/>
              <a:ext cx="7416824" cy="2736305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643885"/>
                    <a:gridCol w="1700275"/>
                    <a:gridCol w="1314524"/>
                    <a:gridCol w="786341"/>
                    <a:gridCol w="971799"/>
                  </a:tblGrid>
                  <a:tr h="77945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>Фактор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межгрупповая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внутригрупповая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100">
                                    <a:effectLst/>
                                  </a:rPr>
                                  <m:t>𝑓</m:t>
                                </m:r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100">
                                      <a:effectLst/>
                                    </a:rPr>
                                  </m:ctrlPr>
                                </m:sSubPr>
                                <m:e>
                                  <m:r>
                                    <a:rPr lang="ru-RU" sz="1100">
                                      <a:effectLst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ru-RU" sz="1100">
                                      <a:effectLst/>
                                      <a:sym typeface="Symbol"/>
                                    </a:rPr>
                                    <m:t>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100">
                              <a:effectLst/>
                            </a:rPr>
                            <a:t> 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51395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перевозка цен. резервных фондов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138,412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3,751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36,896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rowSpan="6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2,209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перевозка ценностей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20,559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0,689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29,858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коммерческие перевозки грузов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0,511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0,008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60,686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охрана мест хранения ценностей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1,264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0,020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63,786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доставка  документов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0,087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0,003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27,748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другие виды деятельности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0,267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0,095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2,822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80065282"/>
                  </p:ext>
                </p:extLst>
              </p:nvPr>
            </p:nvGraphicFramePr>
            <p:xfrm>
              <a:off x="755576" y="548680"/>
              <a:ext cx="7416824" cy="2736305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643885"/>
                    <a:gridCol w="1700275"/>
                    <a:gridCol w="1314524"/>
                    <a:gridCol w="786341"/>
                    <a:gridCol w="971799"/>
                  </a:tblGrid>
                  <a:tr h="77945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>Фактор</a:t>
                          </a:r>
                          <a:endParaRPr lang="ru-RU" sz="11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межгрупповая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внутригрупповая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 rotWithShape="1">
                          <a:blip r:embed="rId2"/>
                          <a:stretch>
                            <a:fillRect l="-720930" r="-123256" b="-2570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 rotWithShape="1">
                          <a:blip r:embed="rId2"/>
                          <a:stretch>
                            <a:fillRect l="-666038" b="-257031"/>
                          </a:stretch>
                        </a:blipFill>
                      </a:tcPr>
                    </a:tc>
                  </a:tr>
                  <a:tr h="51395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перевозка цен. резервных фондов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138,412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3,751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36,896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rowSpan="6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2,209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перевозка ценностей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20,559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0,689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29,858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коммерческие перевозки грузов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0,511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0,008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60,686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охрана мест хранения ценностей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1,264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0,020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63,786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доставка  документов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0,087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0,003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27,748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8857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другие виды деятельности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0,267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0,095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2,822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423416"/>
                  </p:ext>
                </p:extLst>
              </p:nvPr>
            </p:nvGraphicFramePr>
            <p:xfrm>
              <a:off x="827584" y="3861049"/>
              <a:ext cx="7416824" cy="2736301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874761"/>
                    <a:gridCol w="1564950"/>
                    <a:gridCol w="1281627"/>
                    <a:gridCol w="722398"/>
                    <a:gridCol w="973088"/>
                  </a:tblGrid>
                  <a:tr h="110916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Критерий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межгрупповая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внутригрупповая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100">
                                    <a:effectLst/>
                                  </a:rPr>
                                  <m:t>𝑓</m:t>
                                </m:r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1100">
                                        <a:effectLst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1100">
                                        <a:effectLst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ru-RU" sz="1100">
                                        <a:effectLst/>
                                        <a:sym typeface="Symbol"/>
                                      </a:rPr>
                                      <m:t>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Чистая пpибыль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4,470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0,313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14,262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rowSpan="4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2,209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Сумма ценностей резервных фондов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81645589,528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3973267,158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20,549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Производительность труда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857683680,435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159365753,247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5,382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Сpедняя заpплата 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55298021,691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23450024,384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2,358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423416"/>
                  </p:ext>
                </p:extLst>
              </p:nvPr>
            </p:nvGraphicFramePr>
            <p:xfrm>
              <a:off x="827584" y="3861049"/>
              <a:ext cx="7416824" cy="2736301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874761"/>
                    <a:gridCol w="1564950"/>
                    <a:gridCol w="1281627"/>
                    <a:gridCol w="722398"/>
                    <a:gridCol w="973088"/>
                  </a:tblGrid>
                  <a:tr h="110916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Критерий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межгрупповая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Дисперсия внутригрупповая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 rotWithShape="1">
                          <a:blip r:embed="rId3"/>
                          <a:stretch>
                            <a:fillRect l="-795763" r="-136441" b="-1549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 rotWithShape="1">
                          <a:blip r:embed="rId3"/>
                          <a:stretch>
                            <a:fillRect l="-660625" r="-625" b="-154945"/>
                          </a:stretch>
                        </a:blipFill>
                      </a:tcPr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Чистая пpибыль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4,470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0,313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14,262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rowSpan="4"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2,209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Сумма ценностей резервных фондов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81645589,528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3973267,158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20,549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Производительность труда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857683680,435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159365753,247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5,382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40678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000">
                              <a:effectLst/>
                            </a:rPr>
                            <a:t>Сpедняя заpплата </a:t>
                          </a:r>
                          <a:endParaRPr lang="ru-RU" sz="11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55298021,691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>
                              <a:effectLst/>
                            </a:rPr>
                            <a:t>23450024,384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200" dirty="0">
                              <a:effectLst/>
                            </a:rPr>
                            <a:t>2,358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72850" y="3380384"/>
            <a:ext cx="77155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R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altLang="ru-RU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Таблица </a:t>
            </a:r>
            <a:r>
              <a:rPr lang="ru-RU" altLang="ru-RU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4. </a:t>
            </a:r>
            <a:r>
              <a:rPr lang="ru-RU" altLang="ru-RU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Однофакторный дисперсионный анализ критериев</a:t>
            </a:r>
          </a:p>
          <a:p>
            <a:pPr marR="0">
              <a:lnSpc>
                <a:spcPct val="100000"/>
              </a:lnSpc>
              <a:buClrTx/>
              <a:buSzTx/>
              <a:buFontTx/>
              <a:buNone/>
              <a:tabLst/>
            </a:pPr>
            <a:endParaRPr lang="ru-RU" altLang="ru-RU" b="1" dirty="0"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26205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Таблица 3. Однофакторный дисперсионный анализ факторов</a:t>
            </a:r>
          </a:p>
        </p:txBody>
      </p:sp>
    </p:spTree>
    <p:extLst>
      <p:ext uri="{BB962C8B-B14F-4D97-AF65-F5344CB8AC3E}">
        <p14:creationId xmlns:p14="http://schemas.microsoft.com/office/powerpoint/2010/main" val="1524018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916832"/>
            <a:ext cx="79928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результате расчетов по пяти классическим критериям было </a:t>
            </a:r>
            <a:r>
              <a:rPr lang="ru-RU" dirty="0" smtClean="0"/>
              <a:t>получено:</a:t>
            </a:r>
          </a:p>
          <a:p>
            <a:r>
              <a:rPr lang="ru-RU" dirty="0" smtClean="0"/>
              <a:t> </a:t>
            </a:r>
          </a:p>
          <a:p>
            <a:pPr marL="342900" indent="-342900">
              <a:buAutoNum type="arabicParenR"/>
            </a:pPr>
            <a:r>
              <a:rPr lang="ru-RU" dirty="0" smtClean="0"/>
              <a:t>наиболее </a:t>
            </a:r>
            <a:r>
              <a:rPr lang="ru-RU" dirty="0"/>
              <a:t>развитым по четырем критериям (Байеса Лапласа (при </a:t>
            </a:r>
            <a:r>
              <a:rPr lang="ru-RU" dirty="0" smtClean="0"/>
              <a:t>отсутствии </a:t>
            </a:r>
            <a:r>
              <a:rPr lang="ru-RU" dirty="0"/>
              <a:t>приоритетности критериев), критерию </a:t>
            </a:r>
            <a:r>
              <a:rPr lang="ru-RU" dirty="0" err="1"/>
              <a:t>Сэвиджа</a:t>
            </a:r>
            <a:r>
              <a:rPr lang="ru-RU" dirty="0"/>
              <a:t>, Гурвица, Ходжа-</a:t>
            </a:r>
            <a:r>
              <a:rPr lang="ru-RU" dirty="0" err="1"/>
              <a:t>Лемана</a:t>
            </a:r>
            <a:r>
              <a:rPr lang="ru-RU" dirty="0"/>
              <a:t>) является </a:t>
            </a:r>
            <a:r>
              <a:rPr lang="ru-RU" b="1" dirty="0"/>
              <a:t>Северо-Кавказский регион</a:t>
            </a:r>
            <a:r>
              <a:rPr lang="ru-RU" dirty="0"/>
              <a:t>.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При </a:t>
            </a:r>
            <a:r>
              <a:rPr lang="ru-RU" dirty="0"/>
              <a:t>уменьшении важности показателей чистой прибыли и суммы ценностей резервных фондов (критерий Байеса-Лапласа) передовым оказался </a:t>
            </a:r>
            <a:r>
              <a:rPr lang="ru-RU" b="1" dirty="0"/>
              <a:t>Дальневосточный регион</a:t>
            </a:r>
            <a:r>
              <a:rPr lang="ru-RU" dirty="0"/>
              <a:t>.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Согласно </a:t>
            </a:r>
            <a:r>
              <a:rPr lang="ru-RU" dirty="0"/>
              <a:t>минимаксному критерию, а также при уменьшении доверия к окружающей среде в условиях риска (при использовании критерия Ходжа-</a:t>
            </a:r>
            <a:r>
              <a:rPr lang="ru-RU" dirty="0" err="1"/>
              <a:t>Лемана</a:t>
            </a:r>
            <a:r>
              <a:rPr lang="ru-RU" dirty="0"/>
              <a:t>) наилучшим регионом оказался </a:t>
            </a:r>
            <a:r>
              <a:rPr lang="ru-RU" b="1" dirty="0"/>
              <a:t>Восточно-Сибирский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31379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751344"/>
            <a:ext cx="81369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Таким образом, </a:t>
            </a:r>
            <a:r>
              <a:rPr lang="ru-RU" dirty="0" smtClean="0"/>
              <a:t>наиболее </a:t>
            </a:r>
            <a:r>
              <a:rPr lang="ru-RU" dirty="0"/>
              <a:t>эффективно </a:t>
            </a:r>
            <a:r>
              <a:rPr lang="ru-RU" dirty="0" smtClean="0"/>
              <a:t>управляемы</a:t>
            </a:r>
            <a:r>
              <a:rPr lang="ru-RU" dirty="0"/>
              <a:t>е</a:t>
            </a:r>
            <a:r>
              <a:rPr lang="ru-RU" dirty="0" smtClean="0"/>
              <a:t> регионы: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Северо-Кавказский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Восточно-Сибирский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Дальневосточный 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Регионы</a:t>
            </a:r>
            <a:r>
              <a:rPr lang="ru-RU" dirty="0"/>
              <a:t>, которые нельзя отнести к категории отстающих, поскольку разница в показателях с наилучшими регионами невелика: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Центральный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Уральский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Западно-Сибирский</a:t>
            </a:r>
          </a:p>
          <a:p>
            <a:endParaRPr lang="ru-RU" dirty="0"/>
          </a:p>
          <a:p>
            <a:r>
              <a:rPr lang="ru-RU" dirty="0"/>
              <a:t>В результате оптимизации по Парето были вычеркнуты все </a:t>
            </a:r>
            <a:r>
              <a:rPr lang="ru-RU" dirty="0" err="1"/>
              <a:t>доминируемые</a:t>
            </a:r>
            <a:r>
              <a:rPr lang="ru-RU" dirty="0"/>
              <a:t> регионы, т.е. те, которые объективно уступали по всем показателям наиболее </a:t>
            </a:r>
            <a:r>
              <a:rPr lang="ru-RU" dirty="0" smtClean="0"/>
              <a:t>успешным: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Северо-Западный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Волго-Вятский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Поволжский </a:t>
            </a:r>
          </a:p>
          <a:p>
            <a:r>
              <a:rPr lang="ru-RU" dirty="0" smtClean="0"/>
              <a:t>Именно </a:t>
            </a:r>
            <a:r>
              <a:rPr lang="ru-RU" dirty="0"/>
              <a:t>они нуждаются в улучшении в первую очередь.</a:t>
            </a:r>
          </a:p>
        </p:txBody>
      </p:sp>
    </p:spTree>
    <p:extLst>
      <p:ext uri="{BB962C8B-B14F-4D97-AF65-F5344CB8AC3E}">
        <p14:creationId xmlns:p14="http://schemas.microsoft.com/office/powerpoint/2010/main" val="38798985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492896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9063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222</TotalTime>
  <Words>544</Words>
  <Application>Microsoft Office PowerPoint</Application>
  <PresentationFormat>Экран (4:3)</PresentationFormat>
  <Paragraphs>177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Анализ критериев и факторов инкассационной деятельности регионов России</vt:lpstr>
      <vt:lpstr>Презентация PowerPoint</vt:lpstr>
      <vt:lpstr>Презентация PowerPoint</vt:lpstr>
      <vt:lpstr>Таблица 1. Корреляция между факторами организации «А» 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 Чирятьев</dc:creator>
  <cp:lastModifiedBy>Андрей Чирятьев</cp:lastModifiedBy>
  <cp:revision>5</cp:revision>
  <dcterms:created xsi:type="dcterms:W3CDTF">2015-03-24T09:15:27Z</dcterms:created>
  <dcterms:modified xsi:type="dcterms:W3CDTF">2015-03-24T12:57:48Z</dcterms:modified>
</cp:coreProperties>
</file>