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ЗАСТОСУВАННЯ ТЕОРІЇ НЕЧІТКИХ МНОЖИН ДЛЯ ДОСЛІДЖЕННЯ КОНКУРЕНТОСПРОМОЖНОСТІ </a:t>
            </a:r>
            <a:r>
              <a:rPr lang="uk-UA" dirty="0" smtClean="0"/>
              <a:t>ПРОДУКЦІЇ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uk-UA" dirty="0" smtClean="0"/>
              <a:t>Беззада </a:t>
            </a:r>
            <a:r>
              <a:rPr lang="uk-UA" dirty="0" smtClean="0"/>
              <a:t>М.І., студентка 4 курсу</a:t>
            </a:r>
            <a:endParaRPr lang="ru-RU" dirty="0" smtClean="0"/>
          </a:p>
          <a:p>
            <a:r>
              <a:rPr lang="uk-UA" dirty="0" smtClean="0"/>
              <a:t>факультет інформаційних систем і технологій</a:t>
            </a:r>
            <a:endParaRPr lang="ru-RU" dirty="0" smtClean="0"/>
          </a:p>
          <a:p>
            <a:r>
              <a:rPr lang="uk-UA" dirty="0" smtClean="0"/>
              <a:t>КНЕУ ім. В.Гетьмана</a:t>
            </a:r>
            <a:endParaRPr lang="ru-RU" dirty="0" smtClean="0"/>
          </a:p>
          <a:p>
            <a:r>
              <a:rPr lang="uk-UA" dirty="0" smtClean="0"/>
              <a:t>Україна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uk-UA" dirty="0" smtClean="0"/>
              <a:t>   При розробці інтелектуальних систем знання про конкретну предметну область, для якої створюється система, рідко Поряд із кількісними характеристиками в базах знань інтелектуальних систем повинні зберігатися якісні показники, евристичні правила, текстові знання і т.д. При обробці знань із застосуванням механізмів формальної логіки виникає протиріччя між нечіткими знаннями і чіткими методами логічного виведення. Розв’язати це протиріччя можна шляхом подолання нечіткості знань (коли це можливо) або використанням спеціальних методів подання й обробки нечітких знань.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Теорія нечітких множин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457200" y="285728"/>
            <a:ext cx="5543560" cy="6572272"/>
          </a:xfrm>
        </p:spPr>
        <p:txBody>
          <a:bodyPr>
            <a:normAutofit fontScale="85000" lnSpcReduction="10000"/>
          </a:bodyPr>
          <a:lstStyle/>
          <a:p>
            <a:r>
              <a:rPr lang="ru-RU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Теорія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нечітких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множин</a:t>
            </a:r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fuzzy sets theory)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бере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свій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початок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1965 року, коли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професор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Лотфі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Заде (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Lotfi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Zadeh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університету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Берклі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США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опублікував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роботу «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Fuzzy Sets»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журналі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Information and Control». </a:t>
            </a:r>
            <a:endParaRPr lang="ru-RU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Концепція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нечіткої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множини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зародилася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Заде «як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незадоволеність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математичними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методами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класичної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теорії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систем,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змушувала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домагатися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штучної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точності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недоречної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багатьох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системах реального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особливо в так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званих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гуманістичних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системах,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включають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людей».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Содержимое 5" descr="Lotfi_Zadeh_z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00760" y="0"/>
            <a:ext cx="3143240" cy="4359691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457200" y="357166"/>
            <a:ext cx="5043494" cy="565012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Початком практичного </a:t>
            </a:r>
            <a:r>
              <a:rPr lang="ru-RU" dirty="0" err="1" smtClean="0"/>
              <a:t>застосування</a:t>
            </a:r>
            <a:r>
              <a:rPr lang="ru-RU" dirty="0" smtClean="0"/>
              <a:t> </a:t>
            </a:r>
            <a:r>
              <a:rPr lang="ru-RU" dirty="0" err="1" smtClean="0"/>
              <a:t>теорії</a:t>
            </a:r>
            <a:r>
              <a:rPr lang="ru-RU" dirty="0" smtClean="0"/>
              <a:t> </a:t>
            </a:r>
            <a:r>
              <a:rPr lang="ru-RU" dirty="0" err="1" smtClean="0"/>
              <a:t>нечітких</a:t>
            </a:r>
            <a:r>
              <a:rPr lang="ru-RU" dirty="0" smtClean="0"/>
              <a:t> </a:t>
            </a:r>
            <a:r>
              <a:rPr lang="ru-RU" dirty="0" err="1" smtClean="0"/>
              <a:t>множин</a:t>
            </a: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вважати</a:t>
            </a:r>
            <a:r>
              <a:rPr lang="ru-RU" dirty="0" smtClean="0"/>
              <a:t> 1975 </a:t>
            </a:r>
            <a:r>
              <a:rPr lang="ru-RU" dirty="0" err="1" smtClean="0"/>
              <a:t>рік</a:t>
            </a:r>
            <a:r>
              <a:rPr lang="ru-RU" dirty="0" smtClean="0"/>
              <a:t>, коли Е. Мамдані (E. </a:t>
            </a:r>
            <a:r>
              <a:rPr lang="ru-RU" dirty="0" err="1" smtClean="0"/>
              <a:t>Mamdani</a:t>
            </a:r>
            <a:r>
              <a:rPr lang="ru-RU" dirty="0" smtClean="0"/>
              <a:t>) </a:t>
            </a:r>
            <a:r>
              <a:rPr lang="ru-RU" dirty="0" err="1" smtClean="0"/>
              <a:t>побудував</a:t>
            </a:r>
            <a:r>
              <a:rPr lang="ru-RU" dirty="0" smtClean="0"/>
              <a:t> перший </a:t>
            </a:r>
            <a:r>
              <a:rPr lang="ru-RU" dirty="0" err="1" smtClean="0"/>
              <a:t>нечіткий</a:t>
            </a:r>
            <a:r>
              <a:rPr lang="ru-RU" dirty="0" smtClean="0"/>
              <a:t> контролер. </a:t>
            </a:r>
            <a:r>
              <a:rPr lang="ru-RU" dirty="0" err="1" smtClean="0"/>
              <a:t>Успіх</a:t>
            </a:r>
            <a:r>
              <a:rPr lang="ru-RU" dirty="0" smtClean="0"/>
              <a:t> </a:t>
            </a:r>
            <a:r>
              <a:rPr lang="ru-RU" dirty="0" err="1" smtClean="0"/>
              <a:t>першого</a:t>
            </a:r>
            <a:r>
              <a:rPr lang="ru-RU" dirty="0" smtClean="0"/>
              <a:t> </a:t>
            </a:r>
            <a:r>
              <a:rPr lang="ru-RU" dirty="0" err="1" smtClean="0"/>
              <a:t>промислового</a:t>
            </a:r>
            <a:r>
              <a:rPr lang="ru-RU" dirty="0" smtClean="0"/>
              <a:t> контролера, </a:t>
            </a:r>
            <a:r>
              <a:rPr lang="ru-RU" dirty="0" err="1" smtClean="0"/>
              <a:t>заснованого</a:t>
            </a:r>
            <a:r>
              <a:rPr lang="ru-RU" dirty="0" smtClean="0"/>
              <a:t> на </a:t>
            </a:r>
            <a:r>
              <a:rPr lang="ru-RU" dirty="0" err="1" smtClean="0"/>
              <a:t>нечітких</a:t>
            </a:r>
            <a:r>
              <a:rPr lang="ru-RU" dirty="0" smtClean="0"/>
              <a:t> </a:t>
            </a:r>
            <a:r>
              <a:rPr lang="ru-RU" dirty="0" err="1" smtClean="0"/>
              <a:t>лінгвістичних</a:t>
            </a:r>
            <a:r>
              <a:rPr lang="ru-RU" dirty="0" smtClean="0"/>
              <a:t> правилах «</a:t>
            </a:r>
            <a:r>
              <a:rPr lang="ru-RU" dirty="0" err="1" smtClean="0"/>
              <a:t>Якщо</a:t>
            </a:r>
            <a:r>
              <a:rPr lang="ru-RU" dirty="0" smtClean="0"/>
              <a:t> – то» </a:t>
            </a:r>
            <a:r>
              <a:rPr lang="ru-RU" dirty="0" err="1" smtClean="0"/>
              <a:t>привів</a:t>
            </a:r>
            <a:r>
              <a:rPr lang="ru-RU" dirty="0" smtClean="0"/>
              <a:t> до </a:t>
            </a:r>
            <a:r>
              <a:rPr lang="ru-RU" dirty="0" err="1" smtClean="0"/>
              <a:t>сплеску</a:t>
            </a:r>
            <a:r>
              <a:rPr lang="ru-RU" dirty="0" smtClean="0"/>
              <a:t> </a:t>
            </a:r>
            <a:r>
              <a:rPr lang="ru-RU" dirty="0" err="1" smtClean="0"/>
              <a:t>інтересу</a:t>
            </a:r>
            <a:r>
              <a:rPr lang="ru-RU" dirty="0" smtClean="0"/>
              <a:t> </a:t>
            </a:r>
            <a:r>
              <a:rPr lang="ru-RU" dirty="0" err="1" smtClean="0"/>
              <a:t>до</a:t>
            </a:r>
            <a:r>
              <a:rPr lang="ru-RU" dirty="0" smtClean="0"/>
              <a:t> </a:t>
            </a:r>
            <a:r>
              <a:rPr lang="ru-RU" dirty="0" err="1" smtClean="0"/>
              <a:t>теорії</a:t>
            </a:r>
            <a:r>
              <a:rPr lang="ru-RU" dirty="0" smtClean="0"/>
              <a:t> </a:t>
            </a:r>
            <a:r>
              <a:rPr lang="ru-RU" dirty="0" err="1" smtClean="0"/>
              <a:t>нечітких</a:t>
            </a:r>
            <a:r>
              <a:rPr lang="ru-RU" dirty="0" smtClean="0"/>
              <a:t> </a:t>
            </a:r>
            <a:r>
              <a:rPr lang="ru-RU" dirty="0" err="1" smtClean="0"/>
              <a:t>множин</a:t>
            </a:r>
            <a:r>
              <a:rPr lang="ru-RU" dirty="0" smtClean="0"/>
              <a:t> </a:t>
            </a:r>
            <a:r>
              <a:rPr lang="ru-RU" dirty="0" err="1" smtClean="0"/>
              <a:t>серед</a:t>
            </a:r>
            <a:r>
              <a:rPr lang="ru-RU" dirty="0" smtClean="0"/>
              <a:t> </a:t>
            </a:r>
            <a:r>
              <a:rPr lang="ru-RU" dirty="0" err="1" smtClean="0"/>
              <a:t>математиків</a:t>
            </a:r>
            <a:r>
              <a:rPr lang="ru-RU" dirty="0" smtClean="0"/>
              <a:t> та </a:t>
            </a:r>
            <a:r>
              <a:rPr lang="ru-RU" dirty="0" err="1" smtClean="0"/>
              <a:t>інженерів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Mamdani250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00761" y="-1"/>
            <a:ext cx="3143240" cy="451369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59101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dirty="0" smtClean="0"/>
              <a:t>Системи </a:t>
            </a:r>
            <a:r>
              <a:rPr lang="uk-UA" dirty="0" smtClean="0"/>
              <a:t>на нечітких множинах розроблені і успішно впроваджені в таких областях, як</a:t>
            </a:r>
            <a:r>
              <a:rPr lang="uk-UA" dirty="0" smtClean="0"/>
              <a:t>:</a:t>
            </a:r>
          </a:p>
          <a:p>
            <a:r>
              <a:rPr lang="uk-UA" dirty="0" smtClean="0"/>
              <a:t>медична діагностика;</a:t>
            </a:r>
          </a:p>
          <a:p>
            <a:r>
              <a:rPr lang="uk-UA" dirty="0" smtClean="0"/>
              <a:t>технічна діагностика;</a:t>
            </a:r>
          </a:p>
          <a:p>
            <a:r>
              <a:rPr lang="uk-UA" dirty="0" smtClean="0"/>
              <a:t>фінансовий менеджмент;</a:t>
            </a:r>
          </a:p>
          <a:p>
            <a:r>
              <a:rPr lang="uk-UA" dirty="0" smtClean="0"/>
              <a:t>управління персоналом;</a:t>
            </a:r>
          </a:p>
          <a:p>
            <a:r>
              <a:rPr lang="uk-UA" dirty="0" smtClean="0"/>
              <a:t>біржове прогнозування;</a:t>
            </a:r>
          </a:p>
          <a:p>
            <a:r>
              <a:rPr lang="uk-UA" dirty="0" smtClean="0"/>
              <a:t>розпізнавання образів;</a:t>
            </a:r>
          </a:p>
          <a:p>
            <a:r>
              <a:rPr lang="uk-UA" dirty="0" smtClean="0"/>
              <a:t>розвідка копалин; </a:t>
            </a:r>
          </a:p>
          <a:p>
            <a:r>
              <a:rPr lang="uk-UA" dirty="0" smtClean="0"/>
              <a:t>виявлення шахрайства;</a:t>
            </a:r>
          </a:p>
          <a:p>
            <a:r>
              <a:rPr lang="uk-UA" dirty="0" smtClean="0"/>
              <a:t>управління </a:t>
            </a:r>
            <a:r>
              <a:rPr lang="uk-UA" dirty="0" smtClean="0"/>
              <a:t>комп'ютерними </a:t>
            </a:r>
            <a:r>
              <a:rPr lang="uk-UA" dirty="0" smtClean="0"/>
              <a:t>мережами;</a:t>
            </a:r>
          </a:p>
          <a:p>
            <a:r>
              <a:rPr lang="uk-UA" dirty="0" smtClean="0"/>
              <a:t>управління </a:t>
            </a:r>
            <a:r>
              <a:rPr lang="uk-UA" dirty="0" smtClean="0"/>
              <a:t>технологічними </a:t>
            </a:r>
            <a:r>
              <a:rPr lang="uk-UA" dirty="0" smtClean="0"/>
              <a:t>процесами;</a:t>
            </a:r>
          </a:p>
          <a:p>
            <a:r>
              <a:rPr lang="uk-UA" dirty="0" smtClean="0"/>
              <a:t>управління транспортом;</a:t>
            </a:r>
          </a:p>
          <a:p>
            <a:r>
              <a:rPr lang="uk-UA" dirty="0" smtClean="0"/>
              <a:t>пошук </a:t>
            </a:r>
            <a:r>
              <a:rPr lang="uk-UA" dirty="0" smtClean="0"/>
              <a:t>інформації в </a:t>
            </a:r>
            <a:r>
              <a:rPr lang="uk-UA" dirty="0" smtClean="0"/>
              <a:t>Інтернеті;</a:t>
            </a:r>
          </a:p>
          <a:p>
            <a:r>
              <a:rPr lang="uk-UA" dirty="0" smtClean="0"/>
              <a:t>радіозв'язок </a:t>
            </a:r>
            <a:r>
              <a:rPr lang="uk-UA" dirty="0" smtClean="0"/>
              <a:t>і </a:t>
            </a:r>
            <a:r>
              <a:rPr lang="uk-UA" dirty="0" smtClean="0"/>
              <a:t>телебачення.</a:t>
            </a:r>
            <a:endParaRPr lang="ru-RU" dirty="0" smtClean="0"/>
          </a:p>
          <a:p>
            <a:pPr algn="r"/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800" dirty="0" smtClean="0"/>
              <a:t>Сьогодні нечітка логіка розглядається як стандартний метод моделювання та проектування.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i="1" dirty="0" smtClean="0"/>
              <a:t>Основні переваги </a:t>
            </a:r>
            <a:r>
              <a:rPr lang="ru-RU" b="1" i="1" dirty="0" smtClean="0"/>
              <a:t>систем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нечіткою</a:t>
            </a:r>
            <a:r>
              <a:rPr lang="ru-RU" b="1" i="1" dirty="0" smtClean="0"/>
              <a:t> </a:t>
            </a:r>
            <a:r>
              <a:rPr lang="ru-RU" b="1" i="1" dirty="0" err="1" smtClean="0"/>
              <a:t>логікою</a:t>
            </a:r>
            <a:r>
              <a:rPr lang="ru-RU" b="1" i="1" dirty="0" smtClean="0"/>
              <a:t>:</a:t>
            </a:r>
          </a:p>
          <a:p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нечіткою</a:t>
            </a:r>
            <a:r>
              <a:rPr lang="ru-RU" dirty="0" smtClean="0"/>
              <a:t> </a:t>
            </a:r>
            <a:r>
              <a:rPr lang="ru-RU" dirty="0" err="1" smtClean="0"/>
              <a:t>логікою</a:t>
            </a:r>
            <a:r>
              <a:rPr lang="ru-RU" dirty="0" smtClean="0"/>
              <a:t> </a:t>
            </a:r>
            <a:r>
              <a:rPr lang="ru-RU" i="1" dirty="0" err="1" smtClean="0"/>
              <a:t>доцільно</a:t>
            </a:r>
            <a:r>
              <a:rPr lang="ru-RU" i="1" dirty="0" smtClean="0"/>
              <a:t> </a:t>
            </a:r>
            <a:r>
              <a:rPr lang="ru-RU" i="1" dirty="0" err="1" smtClean="0"/>
              <a:t>застосовувати</a:t>
            </a:r>
            <a:r>
              <a:rPr lang="ru-RU" i="1" dirty="0" smtClean="0"/>
              <a:t> </a:t>
            </a:r>
            <a:r>
              <a:rPr lang="ru-RU" dirty="0" smtClean="0"/>
              <a:t>для </a:t>
            </a:r>
            <a:r>
              <a:rPr lang="ru-RU" dirty="0" err="1" smtClean="0"/>
              <a:t>складних</a:t>
            </a:r>
            <a:r>
              <a:rPr lang="ru-RU" dirty="0" smtClean="0"/>
              <a:t> </a:t>
            </a:r>
            <a:r>
              <a:rPr lang="ru-RU" dirty="0" err="1" smtClean="0"/>
              <a:t>процесів</a:t>
            </a:r>
            <a:r>
              <a:rPr lang="ru-RU" dirty="0" smtClean="0"/>
              <a:t>, коли </a:t>
            </a:r>
            <a:r>
              <a:rPr lang="ru-RU" dirty="0" err="1" smtClean="0"/>
              <a:t>немає</a:t>
            </a:r>
            <a:r>
              <a:rPr lang="ru-RU" dirty="0" smtClean="0"/>
              <a:t> </a:t>
            </a:r>
            <a:r>
              <a:rPr lang="ru-RU" dirty="0" err="1" smtClean="0"/>
              <a:t>простої</a:t>
            </a:r>
            <a:r>
              <a:rPr lang="ru-RU" dirty="0" smtClean="0"/>
              <a:t> </a:t>
            </a:r>
            <a:r>
              <a:rPr lang="ru-RU" dirty="0" err="1" smtClean="0"/>
              <a:t>математичної</a:t>
            </a:r>
            <a:r>
              <a:rPr lang="ru-RU" dirty="0" smtClean="0"/>
              <a:t> </a:t>
            </a:r>
            <a:r>
              <a:rPr lang="ru-RU" dirty="0" err="1" smtClean="0"/>
              <a:t>моделі</a:t>
            </a:r>
            <a:r>
              <a:rPr lang="ru-RU" dirty="0" smtClean="0"/>
              <a:t>, а </a:t>
            </a: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експертні</a:t>
            </a:r>
            <a:r>
              <a:rPr lang="ru-RU" dirty="0" smtClean="0"/>
              <a:t> </a:t>
            </a:r>
            <a:r>
              <a:rPr lang="ru-RU" dirty="0" err="1" smtClean="0"/>
              <a:t>знання</a:t>
            </a:r>
            <a:r>
              <a:rPr lang="ru-RU" dirty="0" smtClean="0"/>
              <a:t> про </a:t>
            </a:r>
            <a:r>
              <a:rPr lang="ru-RU" dirty="0" err="1" smtClean="0"/>
              <a:t>об’єкт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про</a:t>
            </a:r>
            <a:r>
              <a:rPr lang="ru-RU" dirty="0" smtClean="0"/>
              <a:t> </a:t>
            </a:r>
            <a:r>
              <a:rPr lang="ru-RU" dirty="0" err="1" smtClean="0"/>
              <a:t>процес</a:t>
            </a: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сформулювати</a:t>
            </a:r>
            <a:r>
              <a:rPr lang="ru-RU" dirty="0" smtClean="0"/>
              <a:t> </a:t>
            </a:r>
            <a:r>
              <a:rPr lang="ru-RU" dirty="0" err="1" smtClean="0"/>
              <a:t>тільки</a:t>
            </a:r>
            <a:r>
              <a:rPr lang="ru-RU" dirty="0" smtClean="0"/>
              <a:t> в </a:t>
            </a:r>
            <a:r>
              <a:rPr lang="ru-RU" dirty="0" err="1" smtClean="0"/>
              <a:t>лінгвістичній</a:t>
            </a:r>
            <a:r>
              <a:rPr lang="ru-RU" dirty="0" smtClean="0"/>
              <a:t> </a:t>
            </a:r>
            <a:r>
              <a:rPr lang="ru-RU" dirty="0" err="1" smtClean="0"/>
              <a:t>формі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Системи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базуються</a:t>
            </a:r>
            <a:r>
              <a:rPr lang="ru-RU" dirty="0" smtClean="0"/>
              <a:t> на </a:t>
            </a:r>
            <a:r>
              <a:rPr lang="ru-RU" dirty="0" err="1" smtClean="0"/>
              <a:t>нечіткій</a:t>
            </a:r>
            <a:r>
              <a:rPr lang="ru-RU" dirty="0" smtClean="0"/>
              <a:t> </a:t>
            </a:r>
            <a:r>
              <a:rPr lang="ru-RU" dirty="0" err="1" smtClean="0"/>
              <a:t>логіці</a:t>
            </a:r>
            <a:r>
              <a:rPr lang="ru-RU" dirty="0" smtClean="0"/>
              <a:t>, </a:t>
            </a:r>
            <a:r>
              <a:rPr lang="ru-RU" i="1" dirty="0" err="1" smtClean="0"/>
              <a:t>застосовувати</a:t>
            </a:r>
            <a:r>
              <a:rPr lang="ru-RU" i="1" dirty="0" smtClean="0"/>
              <a:t> </a:t>
            </a:r>
            <a:r>
              <a:rPr lang="ru-RU" i="1" dirty="0" err="1" smtClean="0"/>
              <a:t>недоцільно</a:t>
            </a:r>
            <a:r>
              <a:rPr lang="ru-RU" i="1" dirty="0" smtClean="0"/>
              <a:t> 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необхідний</a:t>
            </a:r>
            <a:r>
              <a:rPr lang="ru-RU" dirty="0" smtClean="0"/>
              <a:t> результат </a:t>
            </a:r>
            <a:r>
              <a:rPr lang="ru-RU" dirty="0" err="1" smtClean="0"/>
              <a:t>може</a:t>
            </a:r>
            <a:r>
              <a:rPr lang="ru-RU" dirty="0" smtClean="0"/>
              <a:t> бути </a:t>
            </a:r>
            <a:r>
              <a:rPr lang="ru-RU" dirty="0" err="1" smtClean="0"/>
              <a:t>отриманий</a:t>
            </a:r>
            <a:r>
              <a:rPr lang="ru-RU" dirty="0" smtClean="0"/>
              <a:t> </a:t>
            </a:r>
            <a:r>
              <a:rPr lang="ru-RU" dirty="0" err="1" smtClean="0"/>
              <a:t>яким-небудь</a:t>
            </a:r>
            <a:r>
              <a:rPr lang="ru-RU" dirty="0" smtClean="0"/>
              <a:t> </a:t>
            </a:r>
            <a:r>
              <a:rPr lang="ru-RU" dirty="0" err="1" smtClean="0"/>
              <a:t>іншим</a:t>
            </a:r>
            <a:r>
              <a:rPr lang="ru-RU" dirty="0" smtClean="0"/>
              <a:t> (</a:t>
            </a:r>
            <a:r>
              <a:rPr lang="ru-RU" dirty="0" err="1" smtClean="0"/>
              <a:t>стандартним</a:t>
            </a:r>
            <a:r>
              <a:rPr lang="ru-RU" dirty="0" smtClean="0"/>
              <a:t>) шляхом,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якщо</a:t>
            </a:r>
            <a:r>
              <a:rPr lang="ru-RU" dirty="0" smtClean="0"/>
              <a:t> для </a:t>
            </a:r>
            <a:r>
              <a:rPr lang="ru-RU" dirty="0" err="1" smtClean="0"/>
              <a:t>об’єкта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процесу</a:t>
            </a:r>
            <a:r>
              <a:rPr lang="ru-RU" dirty="0" smtClean="0"/>
              <a:t> </a:t>
            </a:r>
            <a:r>
              <a:rPr lang="ru-RU" dirty="0" err="1" smtClean="0"/>
              <a:t>вже</a:t>
            </a:r>
            <a:r>
              <a:rPr lang="ru-RU" dirty="0" smtClean="0"/>
              <a:t> </a:t>
            </a:r>
            <a:r>
              <a:rPr lang="ru-RU" dirty="0" err="1" smtClean="0"/>
              <a:t>знайдена</a:t>
            </a:r>
            <a:r>
              <a:rPr lang="ru-RU" dirty="0" smtClean="0"/>
              <a:t> адекватна </a:t>
            </a:r>
            <a:r>
              <a:rPr lang="ru-RU" dirty="0" err="1" smtClean="0"/>
              <a:t>і</a:t>
            </a:r>
            <a:r>
              <a:rPr lang="ru-RU" dirty="0" smtClean="0"/>
              <a:t> легко </a:t>
            </a:r>
            <a:r>
              <a:rPr lang="ru-RU" dirty="0" err="1" smtClean="0"/>
              <a:t>досліджувана</a:t>
            </a:r>
            <a:r>
              <a:rPr lang="ru-RU" dirty="0" smtClean="0"/>
              <a:t> </a:t>
            </a:r>
            <a:r>
              <a:rPr lang="ru-RU" dirty="0" err="1" smtClean="0"/>
              <a:t>математична</a:t>
            </a:r>
            <a:r>
              <a:rPr lang="ru-RU" dirty="0" smtClean="0"/>
              <a:t> модель.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i="1" dirty="0" err="1" smtClean="0"/>
              <a:t>Основні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недоліки</a:t>
            </a:r>
            <a:r>
              <a:rPr lang="ru-RU" b="1" i="1" dirty="0" smtClean="0"/>
              <a:t> систем </a:t>
            </a:r>
            <a:r>
              <a:rPr lang="ru-RU" b="1" i="1" dirty="0" err="1" smtClean="0"/>
              <a:t>з</a:t>
            </a:r>
            <a:r>
              <a:rPr lang="ru-RU" b="1" i="1" dirty="0" smtClean="0"/>
              <a:t> </a:t>
            </a:r>
            <a:r>
              <a:rPr lang="ru-RU" b="1" i="1" dirty="0" err="1" smtClean="0"/>
              <a:t>нечіткою</a:t>
            </a:r>
            <a:r>
              <a:rPr lang="ru-RU" b="1" i="1" dirty="0" smtClean="0"/>
              <a:t> </a:t>
            </a:r>
            <a:r>
              <a:rPr lang="ru-RU" b="1" i="1" dirty="0" err="1" smtClean="0"/>
              <a:t>логікою</a:t>
            </a:r>
            <a:r>
              <a:rPr lang="ru-RU" dirty="0" smtClean="0"/>
              <a:t>:</a:t>
            </a:r>
          </a:p>
          <a:p>
            <a:r>
              <a:rPr lang="ru-RU" dirty="0" err="1" smtClean="0"/>
              <a:t>В</a:t>
            </a:r>
            <a:r>
              <a:rPr lang="ru-RU" dirty="0" err="1" smtClean="0"/>
              <a:t>ихідний</a:t>
            </a:r>
            <a:r>
              <a:rPr lang="ru-RU" dirty="0" smtClean="0"/>
              <a:t> </a:t>
            </a:r>
            <a:r>
              <a:rPr lang="ru-RU" dirty="0" err="1" smtClean="0"/>
              <a:t>набір</a:t>
            </a:r>
            <a:r>
              <a:rPr lang="ru-RU" dirty="0" smtClean="0"/>
              <a:t> </a:t>
            </a:r>
            <a:r>
              <a:rPr lang="ru-RU" dirty="0" err="1" smtClean="0"/>
              <a:t>нечітких</a:t>
            </a:r>
            <a:r>
              <a:rPr lang="ru-RU" dirty="0" smtClean="0"/>
              <a:t> правил,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постулюються</a:t>
            </a:r>
            <a:r>
              <a:rPr lang="ru-RU" dirty="0" smtClean="0"/>
              <a:t>, </a:t>
            </a:r>
            <a:r>
              <a:rPr lang="ru-RU" dirty="0" err="1" smtClean="0"/>
              <a:t>формулюється</a:t>
            </a:r>
            <a:r>
              <a:rPr lang="ru-RU" dirty="0" smtClean="0"/>
              <a:t> </a:t>
            </a:r>
            <a:r>
              <a:rPr lang="ru-RU" dirty="0" err="1" smtClean="0"/>
              <a:t>експертом-людиною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виявитися</a:t>
            </a:r>
            <a:r>
              <a:rPr lang="ru-RU" dirty="0" smtClean="0"/>
              <a:t> </a:t>
            </a:r>
            <a:r>
              <a:rPr lang="ru-RU" dirty="0" err="1" smtClean="0"/>
              <a:t>неповним</a:t>
            </a:r>
            <a:r>
              <a:rPr lang="ru-RU" dirty="0" smtClean="0"/>
              <a:t> </a:t>
            </a:r>
            <a:r>
              <a:rPr lang="ru-RU" dirty="0" err="1" smtClean="0"/>
              <a:t>або</a:t>
            </a:r>
            <a:r>
              <a:rPr lang="ru-RU" dirty="0" smtClean="0"/>
              <a:t> </a:t>
            </a:r>
            <a:r>
              <a:rPr lang="ru-RU" dirty="0" err="1" smtClean="0"/>
              <a:t>суперечливим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</a:t>
            </a:r>
            <a:r>
              <a:rPr lang="ru-RU" dirty="0" smtClean="0"/>
              <a:t>ид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параметри</a:t>
            </a:r>
            <a:r>
              <a:rPr lang="ru-RU" dirty="0" smtClean="0"/>
              <a:t> </a:t>
            </a:r>
            <a:r>
              <a:rPr lang="ru-RU" dirty="0" err="1" smtClean="0"/>
              <a:t>функцій</a:t>
            </a:r>
            <a:r>
              <a:rPr lang="ru-RU" dirty="0" smtClean="0"/>
              <a:t> </a:t>
            </a:r>
            <a:r>
              <a:rPr lang="ru-RU" dirty="0" err="1" smtClean="0"/>
              <a:t>приналежності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описують</a:t>
            </a:r>
            <a:r>
              <a:rPr lang="ru-RU" dirty="0" smtClean="0"/>
              <a:t> </a:t>
            </a:r>
            <a:r>
              <a:rPr lang="ru-RU" dirty="0" err="1" smtClean="0"/>
              <a:t>вхідні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вихідні</a:t>
            </a:r>
            <a:r>
              <a:rPr lang="ru-RU" dirty="0" smtClean="0"/>
              <a:t> </a:t>
            </a:r>
            <a:r>
              <a:rPr lang="ru-RU" dirty="0" err="1" smtClean="0"/>
              <a:t>змінні</a:t>
            </a:r>
            <a:r>
              <a:rPr lang="ru-RU" dirty="0" smtClean="0"/>
              <a:t> </a:t>
            </a:r>
            <a:r>
              <a:rPr lang="ru-RU" dirty="0" err="1" smtClean="0"/>
              <a:t>системи</a:t>
            </a:r>
            <a:r>
              <a:rPr lang="ru-RU" dirty="0" smtClean="0"/>
              <a:t>, </a:t>
            </a:r>
            <a:r>
              <a:rPr lang="ru-RU" dirty="0" err="1" smtClean="0"/>
              <a:t>вибираються</a:t>
            </a:r>
            <a:r>
              <a:rPr lang="ru-RU" dirty="0" smtClean="0"/>
              <a:t> </a:t>
            </a:r>
            <a:r>
              <a:rPr lang="ru-RU" dirty="0" err="1" smtClean="0"/>
              <a:t>суб’єктивно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мо жуть </a:t>
            </a:r>
            <a:r>
              <a:rPr lang="ru-RU" dirty="0" err="1" smtClean="0"/>
              <a:t>виявитися</a:t>
            </a:r>
            <a:r>
              <a:rPr lang="ru-RU" dirty="0" smtClean="0"/>
              <a:t> такими,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цілком</a:t>
            </a:r>
            <a:r>
              <a:rPr lang="ru-RU" dirty="0" smtClean="0"/>
              <a:t> не </a:t>
            </a:r>
            <a:r>
              <a:rPr lang="ru-RU" dirty="0" err="1" smtClean="0"/>
              <a:t>відбивають</a:t>
            </a:r>
            <a:r>
              <a:rPr lang="ru-RU" dirty="0" smtClean="0"/>
              <a:t> </a:t>
            </a:r>
            <a:r>
              <a:rPr lang="ru-RU" dirty="0" err="1" smtClean="0"/>
              <a:t>реальну</a:t>
            </a:r>
            <a:r>
              <a:rPr lang="ru-RU" dirty="0" smtClean="0"/>
              <a:t> </a:t>
            </a:r>
            <a:r>
              <a:rPr lang="ru-RU" dirty="0" err="1" smtClean="0"/>
              <a:t>дійсність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Переваги і недоліки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i="1" dirty="0" err="1" smtClean="0"/>
              <a:t>Нечітка</a:t>
            </a:r>
            <a:r>
              <a:rPr lang="ru-RU" i="1" dirty="0" smtClean="0"/>
              <a:t> </a:t>
            </a:r>
            <a:r>
              <a:rPr lang="ru-RU" i="1" dirty="0" err="1" smtClean="0"/>
              <a:t>підмножина</a:t>
            </a:r>
            <a:r>
              <a:rPr lang="ru-RU" i="1" dirty="0" smtClean="0"/>
              <a:t> </a:t>
            </a:r>
            <a:r>
              <a:rPr lang="en-US" i="1" dirty="0" smtClean="0"/>
              <a:t>A </a:t>
            </a:r>
            <a:r>
              <a:rPr lang="ru-RU" dirty="0" err="1" smtClean="0"/>
              <a:t>універсальної</a:t>
            </a:r>
            <a:r>
              <a:rPr lang="ru-RU" dirty="0" smtClean="0"/>
              <a:t> </a:t>
            </a:r>
            <a:r>
              <a:rPr lang="ru-RU" dirty="0" err="1" smtClean="0"/>
              <a:t>множини</a:t>
            </a:r>
            <a:r>
              <a:rPr lang="ru-RU" dirty="0" smtClean="0"/>
              <a:t> </a:t>
            </a:r>
            <a:r>
              <a:rPr lang="en-US" i="1" dirty="0" smtClean="0"/>
              <a:t>U </a:t>
            </a:r>
            <a:r>
              <a:rPr lang="ru-RU" dirty="0" err="1" smtClean="0"/>
              <a:t>визначається</a:t>
            </a:r>
            <a:r>
              <a:rPr lang="ru-RU" dirty="0" smtClean="0"/>
              <a:t> як </a:t>
            </a:r>
            <a:r>
              <a:rPr lang="ru-RU" dirty="0" err="1" smtClean="0"/>
              <a:t>множина</a:t>
            </a:r>
            <a:r>
              <a:rPr lang="ru-RU" dirty="0" smtClean="0"/>
              <a:t> </a:t>
            </a:r>
            <a:r>
              <a:rPr lang="ru-RU" dirty="0" err="1" smtClean="0"/>
              <a:t>впорядкованих</a:t>
            </a:r>
            <a:r>
              <a:rPr lang="ru-RU" dirty="0" smtClean="0"/>
              <a:t> пар </a:t>
            </a:r>
            <a:r>
              <a:rPr lang="en-US" dirty="0" smtClean="0"/>
              <a:t>A</a:t>
            </a:r>
            <a:r>
              <a:rPr lang="en-US" i="1" dirty="0" smtClean="0"/>
              <a:t> </a:t>
            </a:r>
            <a:r>
              <a:rPr lang="en-US" dirty="0" smtClean="0"/>
              <a:t>= {&lt;µ</a:t>
            </a:r>
            <a:r>
              <a:rPr lang="ru-RU" i="1" baseline="-25000" dirty="0" smtClean="0"/>
              <a:t>А</a:t>
            </a:r>
            <a:r>
              <a:rPr lang="ru-RU" dirty="0" smtClean="0"/>
              <a:t>(</a:t>
            </a:r>
            <a:r>
              <a:rPr lang="en-US" i="1" dirty="0" smtClean="0"/>
              <a:t>u</a:t>
            </a:r>
            <a:r>
              <a:rPr lang="en-US" dirty="0" smtClean="0"/>
              <a:t>)|</a:t>
            </a:r>
            <a:r>
              <a:rPr lang="en-US" i="1" dirty="0" smtClean="0"/>
              <a:t>u</a:t>
            </a:r>
            <a:r>
              <a:rPr lang="en-US" dirty="0" smtClean="0"/>
              <a:t>&gt;}, </a:t>
            </a:r>
            <a:r>
              <a:rPr lang="ru-RU" dirty="0" smtClean="0"/>
              <a:t>де µ</a:t>
            </a:r>
            <a:r>
              <a:rPr lang="ru-RU" i="1" baseline="-25000" dirty="0" smtClean="0"/>
              <a:t>А</a:t>
            </a:r>
            <a:r>
              <a:rPr lang="ru-RU" dirty="0" smtClean="0"/>
              <a:t>(</a:t>
            </a:r>
            <a:r>
              <a:rPr lang="en-US" i="1" dirty="0" smtClean="0"/>
              <a:t>u</a:t>
            </a:r>
            <a:r>
              <a:rPr lang="en-US" dirty="0" smtClean="0"/>
              <a:t>) – </a:t>
            </a:r>
            <a:r>
              <a:rPr lang="ru-RU" dirty="0" err="1" smtClean="0"/>
              <a:t>характеристична</a:t>
            </a:r>
            <a:r>
              <a:rPr lang="ru-RU" dirty="0" smtClean="0"/>
              <a:t> </a:t>
            </a:r>
            <a:r>
              <a:rPr lang="ru-RU" i="1" dirty="0" err="1" smtClean="0"/>
              <a:t>функція</a:t>
            </a:r>
            <a:r>
              <a:rPr lang="ru-RU" i="1" dirty="0" smtClean="0"/>
              <a:t>  </a:t>
            </a:r>
            <a:r>
              <a:rPr lang="ru-RU" i="1" dirty="0" err="1" smtClean="0"/>
              <a:t>приналежності</a:t>
            </a:r>
            <a:r>
              <a:rPr lang="ru-RU" i="1" dirty="0" smtClean="0"/>
              <a:t> </a:t>
            </a:r>
            <a:r>
              <a:rPr lang="ru-RU" dirty="0" smtClean="0"/>
              <a:t>(</a:t>
            </a:r>
            <a:r>
              <a:rPr lang="ru-RU" dirty="0" err="1" smtClean="0"/>
              <a:t>або</a:t>
            </a:r>
            <a:r>
              <a:rPr lang="ru-RU" dirty="0" smtClean="0"/>
              <a:t> просто </a:t>
            </a:r>
            <a:r>
              <a:rPr lang="ru-RU" dirty="0" err="1" smtClean="0"/>
              <a:t>функція</a:t>
            </a:r>
            <a:r>
              <a:rPr lang="ru-RU" dirty="0" smtClean="0"/>
              <a:t> </a:t>
            </a:r>
            <a:r>
              <a:rPr lang="ru-RU" dirty="0" err="1" smtClean="0"/>
              <a:t>приналежності</a:t>
            </a:r>
            <a:r>
              <a:rPr lang="ru-RU" dirty="0" smtClean="0"/>
              <a:t>),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приймає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в </a:t>
            </a:r>
            <a:r>
              <a:rPr lang="ru-RU" dirty="0" err="1" smtClean="0"/>
              <a:t>деякій</a:t>
            </a:r>
            <a:r>
              <a:rPr lang="ru-RU" dirty="0" smtClean="0"/>
              <a:t> </a:t>
            </a:r>
            <a:r>
              <a:rPr lang="ru-RU" dirty="0" err="1" smtClean="0"/>
              <a:t>цілком</a:t>
            </a:r>
            <a:r>
              <a:rPr lang="ru-RU" dirty="0" smtClean="0"/>
              <a:t> </a:t>
            </a:r>
            <a:r>
              <a:rPr lang="ru-RU" dirty="0" err="1" smtClean="0"/>
              <a:t>впорядкованій</a:t>
            </a:r>
            <a:r>
              <a:rPr lang="ru-RU" dirty="0" smtClean="0"/>
              <a:t> </a:t>
            </a:r>
            <a:r>
              <a:rPr lang="ru-RU" dirty="0" err="1" smtClean="0"/>
              <a:t>множині</a:t>
            </a:r>
            <a:r>
              <a:rPr lang="ru-RU" dirty="0" smtClean="0"/>
              <a:t> </a:t>
            </a:r>
            <a:r>
              <a:rPr lang="ru-RU" i="1" dirty="0" smtClean="0"/>
              <a:t>М </a:t>
            </a:r>
            <a:r>
              <a:rPr lang="ru-RU" dirty="0" smtClean="0"/>
              <a:t>(</a:t>
            </a:r>
            <a:r>
              <a:rPr lang="ru-RU" dirty="0" err="1" smtClean="0"/>
              <a:t>наприклад</a:t>
            </a:r>
            <a:r>
              <a:rPr lang="ru-RU" dirty="0" smtClean="0"/>
              <a:t>, </a:t>
            </a:r>
            <a:r>
              <a:rPr lang="ru-RU" i="1" dirty="0" smtClean="0"/>
              <a:t>М </a:t>
            </a:r>
            <a:r>
              <a:rPr lang="ru-RU" dirty="0" smtClean="0"/>
              <a:t>= [0; 1]).</a:t>
            </a:r>
          </a:p>
          <a:p>
            <a:r>
              <a:rPr lang="ru-RU" i="1" dirty="0" err="1" smtClean="0"/>
              <a:t>Функція</a:t>
            </a:r>
            <a:r>
              <a:rPr lang="ru-RU" i="1" dirty="0" smtClean="0"/>
              <a:t> </a:t>
            </a:r>
            <a:r>
              <a:rPr lang="ru-RU" i="1" dirty="0" err="1" smtClean="0"/>
              <a:t>приналежності</a:t>
            </a:r>
            <a:r>
              <a:rPr lang="ru-RU" i="1" dirty="0" smtClean="0"/>
              <a:t> </a:t>
            </a:r>
            <a:r>
              <a:rPr lang="ru-RU" dirty="0" err="1" smtClean="0"/>
              <a:t>вказує</a:t>
            </a:r>
            <a:r>
              <a:rPr lang="ru-RU" dirty="0" smtClean="0"/>
              <a:t> </a:t>
            </a:r>
            <a:r>
              <a:rPr lang="ru-RU" dirty="0" err="1" smtClean="0"/>
              <a:t>ступінь</a:t>
            </a:r>
            <a:r>
              <a:rPr lang="ru-RU" dirty="0" smtClean="0"/>
              <a:t> </a:t>
            </a:r>
            <a:r>
              <a:rPr lang="ru-RU" dirty="0" err="1" smtClean="0"/>
              <a:t>приналежності</a:t>
            </a:r>
            <a:r>
              <a:rPr lang="ru-RU" dirty="0" smtClean="0"/>
              <a:t> </a:t>
            </a:r>
            <a:r>
              <a:rPr lang="ru-RU" dirty="0" err="1" smtClean="0"/>
              <a:t>елемента</a:t>
            </a:r>
            <a:r>
              <a:rPr lang="ru-RU" dirty="0" smtClean="0"/>
              <a:t> </a:t>
            </a:r>
            <a:r>
              <a:rPr lang="en-US" i="1" dirty="0" smtClean="0"/>
              <a:t>u</a:t>
            </a:r>
            <a:r>
              <a:rPr lang="en-US" dirty="0" smtClean="0"/>
              <a:t> </a:t>
            </a:r>
            <a:r>
              <a:rPr lang="ru-RU" dirty="0" err="1" smtClean="0"/>
              <a:t>нечіткій</a:t>
            </a:r>
            <a:r>
              <a:rPr lang="ru-RU" dirty="0" smtClean="0"/>
              <a:t> </a:t>
            </a:r>
            <a:r>
              <a:rPr lang="ru-RU" dirty="0" err="1" smtClean="0"/>
              <a:t>підмножині</a:t>
            </a:r>
            <a:r>
              <a:rPr lang="ru-RU" dirty="0" smtClean="0"/>
              <a:t> </a:t>
            </a:r>
            <a:r>
              <a:rPr lang="en-US" i="1" dirty="0" smtClean="0"/>
              <a:t>A</a:t>
            </a:r>
            <a:r>
              <a:rPr lang="en-US" dirty="0" smtClean="0"/>
              <a:t>. </a:t>
            </a:r>
            <a:r>
              <a:rPr lang="ru-RU" dirty="0" err="1" smtClean="0"/>
              <a:t>Множину</a:t>
            </a:r>
            <a:r>
              <a:rPr lang="ru-RU" dirty="0" smtClean="0"/>
              <a:t> </a:t>
            </a:r>
            <a:r>
              <a:rPr lang="ru-RU" i="1" dirty="0" smtClean="0"/>
              <a:t>М </a:t>
            </a:r>
            <a:r>
              <a:rPr lang="ru-RU" dirty="0" err="1" smtClean="0"/>
              <a:t>називають</a:t>
            </a:r>
            <a:r>
              <a:rPr lang="ru-RU" dirty="0" smtClean="0"/>
              <a:t> </a:t>
            </a:r>
            <a:r>
              <a:rPr lang="ru-RU" i="1" dirty="0" err="1" smtClean="0"/>
              <a:t>множиною</a:t>
            </a:r>
            <a:r>
              <a:rPr lang="ru-RU" i="1" dirty="0" smtClean="0"/>
              <a:t> приналежностей</a:t>
            </a:r>
            <a:r>
              <a:rPr lang="ru-RU" dirty="0" smtClean="0"/>
              <a:t>.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Основні терміни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507249"/>
          </a:xfrm>
        </p:spPr>
        <p:txBody>
          <a:bodyPr>
            <a:normAutofit lnSpcReduction="10000"/>
          </a:bodyPr>
          <a:lstStyle/>
          <a:p>
            <a:r>
              <a:rPr lang="ru-RU" i="1" dirty="0" err="1" smtClean="0"/>
              <a:t>Нечітка</a:t>
            </a:r>
            <a:r>
              <a:rPr lang="ru-RU" i="1" dirty="0" smtClean="0"/>
              <a:t> </a:t>
            </a:r>
            <a:r>
              <a:rPr lang="ru-RU" i="1" dirty="0" err="1" smtClean="0"/>
              <a:t>змінна</a:t>
            </a:r>
            <a:r>
              <a:rPr lang="ru-RU" i="1" dirty="0" smtClean="0"/>
              <a:t> </a:t>
            </a:r>
            <a:r>
              <a:rPr lang="ru-RU" dirty="0" err="1" smtClean="0"/>
              <a:t>визначається</a:t>
            </a:r>
            <a:r>
              <a:rPr lang="ru-RU" dirty="0" smtClean="0"/>
              <a:t> як &lt;</a:t>
            </a:r>
            <a:r>
              <a:rPr lang="en-US" i="1" dirty="0" smtClean="0"/>
              <a:t>a</a:t>
            </a:r>
            <a:r>
              <a:rPr lang="en-US" dirty="0" smtClean="0"/>
              <a:t>, </a:t>
            </a:r>
            <a:r>
              <a:rPr lang="en-US" i="1" dirty="0" smtClean="0"/>
              <a:t>U</a:t>
            </a:r>
            <a:r>
              <a:rPr lang="en-US" dirty="0" smtClean="0"/>
              <a:t>, </a:t>
            </a:r>
            <a:r>
              <a:rPr lang="en-US" i="1" dirty="0" smtClean="0"/>
              <a:t>A</a:t>
            </a:r>
            <a:r>
              <a:rPr lang="en-US" dirty="0" smtClean="0"/>
              <a:t>&gt;, </a:t>
            </a:r>
            <a:r>
              <a:rPr lang="ru-RU" dirty="0" smtClean="0"/>
              <a:t>де </a:t>
            </a:r>
            <a:r>
              <a:rPr lang="en-US" i="1" dirty="0" smtClean="0"/>
              <a:t>a </a:t>
            </a:r>
            <a:r>
              <a:rPr lang="en-US" dirty="0" smtClean="0"/>
              <a:t>– </a:t>
            </a:r>
            <a:r>
              <a:rPr lang="ru-RU" dirty="0" err="1" smtClean="0"/>
              <a:t>найменування</a:t>
            </a:r>
            <a:r>
              <a:rPr lang="ru-RU" dirty="0" smtClean="0"/>
              <a:t> </a:t>
            </a:r>
            <a:r>
              <a:rPr lang="ru-RU" dirty="0" err="1" smtClean="0"/>
              <a:t>змінної</a:t>
            </a:r>
            <a:r>
              <a:rPr lang="ru-RU" dirty="0" smtClean="0"/>
              <a:t>, </a:t>
            </a:r>
            <a:r>
              <a:rPr lang="en-US" i="1" dirty="0" smtClean="0"/>
              <a:t>U</a:t>
            </a:r>
            <a:r>
              <a:rPr lang="en-US" dirty="0" smtClean="0"/>
              <a:t>={</a:t>
            </a:r>
            <a:r>
              <a:rPr lang="en-US" i="1" dirty="0" smtClean="0"/>
              <a:t>u</a:t>
            </a:r>
            <a:r>
              <a:rPr lang="en-US" dirty="0" smtClean="0"/>
              <a:t>} – </a:t>
            </a:r>
            <a:r>
              <a:rPr lang="ru-RU" dirty="0" smtClean="0"/>
              <a:t>область </a:t>
            </a:r>
            <a:r>
              <a:rPr lang="ru-RU" dirty="0" err="1" smtClean="0"/>
              <a:t>визначення</a:t>
            </a:r>
            <a:r>
              <a:rPr lang="ru-RU" dirty="0" smtClean="0"/>
              <a:t> </a:t>
            </a:r>
            <a:r>
              <a:rPr lang="ru-RU" dirty="0" err="1" smtClean="0"/>
              <a:t>змінної</a:t>
            </a:r>
            <a:r>
              <a:rPr lang="ru-RU" dirty="0" smtClean="0"/>
              <a:t> (</a:t>
            </a:r>
            <a:r>
              <a:rPr lang="ru-RU" dirty="0" err="1" smtClean="0"/>
              <a:t>набір</a:t>
            </a:r>
            <a:r>
              <a:rPr lang="ru-RU" dirty="0" smtClean="0"/>
              <a:t> </a:t>
            </a:r>
            <a:r>
              <a:rPr lang="ru-RU" dirty="0" err="1" smtClean="0"/>
              <a:t>можливих</a:t>
            </a:r>
            <a:r>
              <a:rPr lang="ru-RU" dirty="0" smtClean="0"/>
              <a:t> </a:t>
            </a:r>
            <a:r>
              <a:rPr lang="ru-RU" dirty="0" err="1" smtClean="0"/>
              <a:t>значень</a:t>
            </a:r>
            <a:r>
              <a:rPr lang="en-US" i="1" dirty="0" smtClean="0"/>
              <a:t>u</a:t>
            </a:r>
            <a:r>
              <a:rPr lang="en-US" dirty="0" smtClean="0"/>
              <a:t>), </a:t>
            </a:r>
            <a:r>
              <a:rPr lang="en-US" i="1" dirty="0" smtClean="0"/>
              <a:t>A</a:t>
            </a:r>
            <a:r>
              <a:rPr lang="en-US" dirty="0" smtClean="0"/>
              <a:t>={&lt;µ</a:t>
            </a:r>
            <a:r>
              <a:rPr lang="ru-RU" i="1" baseline="-25000" dirty="0" smtClean="0"/>
              <a:t>А</a:t>
            </a:r>
            <a:r>
              <a:rPr lang="ru-RU" dirty="0" smtClean="0"/>
              <a:t>(</a:t>
            </a:r>
            <a:r>
              <a:rPr lang="en-US" i="1" dirty="0" smtClean="0"/>
              <a:t>u</a:t>
            </a:r>
            <a:r>
              <a:rPr lang="en-US" dirty="0" smtClean="0"/>
              <a:t>)|</a:t>
            </a:r>
            <a:r>
              <a:rPr lang="en-US" i="1" dirty="0" smtClean="0"/>
              <a:t>u</a:t>
            </a:r>
            <a:r>
              <a:rPr lang="en-US" dirty="0" smtClean="0"/>
              <a:t>&gt;} – </a:t>
            </a:r>
            <a:r>
              <a:rPr lang="ru-RU" dirty="0" err="1" smtClean="0"/>
              <a:t>нечітка</a:t>
            </a:r>
            <a:r>
              <a:rPr lang="ru-RU" dirty="0" smtClean="0"/>
              <a:t> </a:t>
            </a:r>
            <a:r>
              <a:rPr lang="ru-RU" dirty="0" err="1" smtClean="0"/>
              <a:t>множина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описує</a:t>
            </a:r>
            <a:r>
              <a:rPr lang="ru-RU" dirty="0" smtClean="0"/>
              <a:t> </a:t>
            </a:r>
            <a:r>
              <a:rPr lang="ru-RU" dirty="0" err="1" smtClean="0"/>
              <a:t>обмеження</a:t>
            </a:r>
            <a:r>
              <a:rPr lang="ru-RU" dirty="0" smtClean="0"/>
              <a:t> на </a:t>
            </a:r>
            <a:r>
              <a:rPr lang="ru-RU" dirty="0" err="1" smtClean="0"/>
              <a:t>можливі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 smtClean="0"/>
              <a:t>змінної</a:t>
            </a:r>
            <a:r>
              <a:rPr lang="ru-RU" dirty="0" smtClean="0"/>
              <a:t> </a:t>
            </a:r>
            <a:r>
              <a:rPr lang="en-US" i="1" dirty="0" smtClean="0"/>
              <a:t>a </a:t>
            </a:r>
            <a:r>
              <a:rPr lang="en-US" dirty="0" smtClean="0"/>
              <a:t>(</a:t>
            </a:r>
            <a:r>
              <a:rPr lang="ru-RU" dirty="0" smtClean="0"/>
              <a:t>семантику</a:t>
            </a:r>
            <a:r>
              <a:rPr lang="ru-RU" dirty="0" smtClean="0"/>
              <a:t>).</a:t>
            </a:r>
          </a:p>
          <a:p>
            <a:r>
              <a:rPr lang="ru-RU" i="1" dirty="0" err="1" smtClean="0"/>
              <a:t>Лінгвістична</a:t>
            </a:r>
            <a:r>
              <a:rPr lang="ru-RU" i="1" dirty="0" smtClean="0"/>
              <a:t> </a:t>
            </a:r>
            <a:r>
              <a:rPr lang="ru-RU" i="1" dirty="0" err="1" smtClean="0"/>
              <a:t>змінна</a:t>
            </a:r>
            <a:r>
              <a:rPr lang="ru-RU" dirty="0" smtClean="0"/>
              <a:t> 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множина</a:t>
            </a:r>
            <a:r>
              <a:rPr lang="ru-RU" dirty="0" smtClean="0"/>
              <a:t> </a:t>
            </a:r>
            <a:r>
              <a:rPr lang="ru-RU" dirty="0" err="1" smtClean="0"/>
              <a:t>нечітких</a:t>
            </a:r>
            <a:r>
              <a:rPr lang="ru-RU" dirty="0" smtClean="0"/>
              <a:t> </a:t>
            </a:r>
            <a:r>
              <a:rPr lang="ru-RU" dirty="0" err="1" smtClean="0"/>
              <a:t>змінних</a:t>
            </a:r>
            <a:r>
              <a:rPr lang="ru-RU" dirty="0" smtClean="0"/>
              <a:t>, вона </a:t>
            </a:r>
            <a:r>
              <a:rPr lang="ru-RU" dirty="0" err="1" smtClean="0"/>
              <a:t>використовується</a:t>
            </a:r>
            <a:r>
              <a:rPr lang="ru-RU" dirty="0" smtClean="0"/>
              <a:t> для того,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дати</a:t>
            </a:r>
            <a:r>
              <a:rPr lang="ru-RU" dirty="0" smtClean="0"/>
              <a:t> </a:t>
            </a:r>
            <a:r>
              <a:rPr lang="ru-RU" dirty="0" err="1" smtClean="0"/>
              <a:t>словесний</a:t>
            </a:r>
            <a:r>
              <a:rPr lang="ru-RU" dirty="0" smtClean="0"/>
              <a:t> </a:t>
            </a:r>
            <a:r>
              <a:rPr lang="ru-RU" dirty="0" err="1" smtClean="0"/>
              <a:t>опис</a:t>
            </a:r>
            <a:r>
              <a:rPr lang="ru-RU" dirty="0" smtClean="0"/>
              <a:t> </a:t>
            </a:r>
            <a:r>
              <a:rPr lang="ru-RU" dirty="0" err="1" smtClean="0"/>
              <a:t>деякому</a:t>
            </a:r>
            <a:r>
              <a:rPr lang="ru-RU" dirty="0" smtClean="0"/>
              <a:t> </a:t>
            </a:r>
            <a:r>
              <a:rPr lang="ru-RU" dirty="0" err="1" smtClean="0"/>
              <a:t>нечіткому</a:t>
            </a:r>
            <a:r>
              <a:rPr lang="ru-RU" dirty="0" smtClean="0"/>
              <a:t> числу, </a:t>
            </a:r>
            <a:r>
              <a:rPr lang="ru-RU" dirty="0" err="1" smtClean="0"/>
              <a:t>отриманому</a:t>
            </a:r>
            <a:r>
              <a:rPr lang="ru-RU" dirty="0" smtClean="0"/>
              <a:t> в </a:t>
            </a:r>
            <a:r>
              <a:rPr lang="ru-RU" dirty="0" err="1" smtClean="0"/>
              <a:t>результаті</a:t>
            </a:r>
            <a:r>
              <a:rPr lang="ru-RU" dirty="0" smtClean="0"/>
              <a:t> </a:t>
            </a:r>
            <a:r>
              <a:rPr lang="ru-RU" dirty="0" err="1" smtClean="0"/>
              <a:t>деяких</a:t>
            </a:r>
            <a:r>
              <a:rPr lang="ru-RU" dirty="0" smtClean="0"/>
              <a:t> </a:t>
            </a:r>
            <a:r>
              <a:rPr lang="ru-RU" dirty="0" err="1" smtClean="0"/>
              <a:t>операцій</a:t>
            </a:r>
            <a:r>
              <a:rPr lang="ru-RU" dirty="0" smtClean="0"/>
              <a:t>.</a:t>
            </a:r>
          </a:p>
          <a:p>
            <a:r>
              <a:rPr lang="uk-UA" i="1" dirty="0" smtClean="0"/>
              <a:t>Терм-множина – </a:t>
            </a:r>
            <a:r>
              <a:rPr lang="uk-UA" dirty="0" smtClean="0"/>
              <a:t>це множина всіх можливих значень лінгвістичної змінної.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Нечітким виведенням називається апроксимація залежності «входи — вихід» за допомогою нечітких правил «якщо – тоді» та нечітких логічних операцій. </a:t>
            </a:r>
            <a:endParaRPr lang="ru-RU" dirty="0" smtClean="0"/>
          </a:p>
          <a:p>
            <a:r>
              <a:rPr lang="uk-UA" dirty="0" smtClean="0"/>
              <a:t>Сукупність нечітких правил утворює нечітку базу знань.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smtClean="0"/>
              <a:t>дослідити можливості застосування теорії нечітких множин в оцінюванні конкурентоспроможності продукції </a:t>
            </a:r>
            <a:r>
              <a:rPr lang="uk-UA" dirty="0" smtClean="0"/>
              <a:t>підприємства;</a:t>
            </a:r>
          </a:p>
          <a:p>
            <a:r>
              <a:rPr lang="uk-UA" dirty="0" smtClean="0"/>
              <a:t>о</a:t>
            </a:r>
            <a:r>
              <a:rPr lang="uk-UA" dirty="0" smtClean="0"/>
              <a:t>сновні фактори впливу на показник конкурентоспроможності, на думку експертів, показати у вигляді функцій </a:t>
            </a:r>
            <a:r>
              <a:rPr lang="uk-UA" dirty="0" smtClean="0"/>
              <a:t>належності </a:t>
            </a:r>
            <a:r>
              <a:rPr lang="uk-UA" dirty="0" smtClean="0"/>
              <a:t>;</a:t>
            </a:r>
          </a:p>
          <a:p>
            <a:r>
              <a:rPr lang="uk-UA" dirty="0" smtClean="0"/>
              <a:t>на основі апарату нечіткої логіки здійснити над функціями належності такі </a:t>
            </a:r>
            <a:r>
              <a:rPr lang="uk-UA" dirty="0" smtClean="0"/>
              <a:t>операції,   як фазифікація, нечіткий вивід, композиція, </a:t>
            </a:r>
            <a:r>
              <a:rPr lang="uk-UA" dirty="0" smtClean="0"/>
              <a:t>дефазифікація.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У даній </a:t>
            </a:r>
            <a:r>
              <a:rPr lang="uk-UA" dirty="0" smtClean="0"/>
              <a:t>роботі пропонується </a:t>
            </a:r>
            <a:r>
              <a:rPr lang="uk-UA" dirty="0" smtClean="0"/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948068"/>
          </a:xfrm>
        </p:spPr>
        <p:txBody>
          <a:bodyPr/>
          <a:lstStyle/>
          <a:p>
            <a:r>
              <a:rPr lang="uk-UA" dirty="0" smtClean="0"/>
              <a:t>Застосування апарату нечіткої логіки дуже просте і зрозуміле, і має великі можливості використання для дослідження багатьох бізнес-процесів на підприємстві, які залежать від суб'єктивних суджень.</a:t>
            </a:r>
          </a:p>
          <a:p>
            <a:r>
              <a:rPr lang="uk-UA" dirty="0" smtClean="0"/>
              <a:t>Тож за допомогою апарату нечіткої логіки можна вирішувати широке коло проблем, знаходити </a:t>
            </a:r>
            <a:r>
              <a:rPr lang="uk-UA" dirty="0" smtClean="0"/>
              <a:t>рішення </a:t>
            </a:r>
            <a:r>
              <a:rPr lang="uk-UA" dirty="0" smtClean="0"/>
              <a:t>там, де безсила класична математика.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Перспективи дослідження і висновки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</TotalTime>
  <Words>394</Words>
  <PresentationFormat>Экран (4:3)</PresentationFormat>
  <Paragraphs>48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ЗАСТОСУВАННЯ ТЕОРІЇ НЕЧІТКИХ МНОЖИН ДЛЯ ДОСЛІДЖЕННЯ КОНКУРЕНТОСПРОМОЖНОСТІ ПРОДУКЦІЇ</vt:lpstr>
      <vt:lpstr>Теорія нечітких множин </vt:lpstr>
      <vt:lpstr>Слайд 3</vt:lpstr>
      <vt:lpstr>Слайд 4</vt:lpstr>
      <vt:lpstr>Сьогодні нечітка логіка розглядається як стандартний метод моделювання та проектування.</vt:lpstr>
      <vt:lpstr>Переваги і недоліки</vt:lpstr>
      <vt:lpstr>Основні терміни</vt:lpstr>
      <vt:lpstr>Слайд 8</vt:lpstr>
      <vt:lpstr>Слайд 9</vt:lpstr>
      <vt:lpstr>У даній роботі пропонується :</vt:lpstr>
      <vt:lpstr>Перспективи дослідження і висновки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ЗАСТОСУВАННЯ ТЕОРІЇ НЕЧІТКИХ МНОЖИН ДЛЯ ДОСЛІДЖЕННЯ КОНКУРЕНТОСПРОМОЖНОСТІ ПРОДУКЦІЇ</dc:title>
  <dc:creator>NEMO</dc:creator>
  <cp:lastModifiedBy>NEMO</cp:lastModifiedBy>
  <cp:revision>8</cp:revision>
  <dcterms:created xsi:type="dcterms:W3CDTF">2015-03-23T10:38:50Z</dcterms:created>
  <dcterms:modified xsi:type="dcterms:W3CDTF">2015-03-23T11:44:00Z</dcterms:modified>
</cp:coreProperties>
</file>