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handoutMasterIdLst>
    <p:handoutMasterId r:id="rId9"/>
  </p:handoutMasterIdLst>
  <p:sldIdLst>
    <p:sldId id="256" r:id="rId2"/>
    <p:sldId id="280" r:id="rId3"/>
    <p:sldId id="281" r:id="rId4"/>
    <p:sldId id="282" r:id="rId5"/>
    <p:sldId id="283" r:id="rId6"/>
    <p:sldId id="284" r:id="rId7"/>
    <p:sldId id="285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87" autoAdjust="0"/>
    <p:restoredTop sz="94629" autoAdjust="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435DA7-B830-4104-B391-C11BC703C297}" type="datetimeFigureOut">
              <a:rPr lang="ru-RU" smtClean="0"/>
              <a:t>22.03.2015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79155D-C5AF-4E1A-B0F7-CE8B9FBFA9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795104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228600"/>
            <a:ext cx="7772400" cy="4571999"/>
          </a:xfrm>
        </p:spPr>
        <p:txBody>
          <a:bodyPr anchor="ctr">
            <a:noAutofit/>
          </a:bodyPr>
          <a:lstStyle>
            <a:lvl1pPr>
              <a:lnSpc>
                <a:spcPct val="100000"/>
              </a:lnSpc>
              <a:defRPr sz="8800" spc="-80"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4800600"/>
            <a:ext cx="6858000" cy="914400"/>
          </a:xfrm>
        </p:spPr>
        <p:txBody>
          <a:bodyPr/>
          <a:lstStyle>
            <a:lvl1pPr marL="0" indent="0" algn="l">
              <a:buNone/>
              <a:defRPr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47800"/>
            <a:ext cx="7772400" cy="4321175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8800" b="0" cap="all" spc="-80"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8601"/>
            <a:ext cx="7772400" cy="1066800"/>
          </a:xfrm>
        </p:spPr>
        <p:txBody>
          <a:bodyPr anchor="b"/>
          <a:lstStyle>
            <a:lvl1pPr marL="0" indent="0">
              <a:buNone/>
              <a:defRPr sz="2000"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22.03.2015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3068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9016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22.03.2015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7632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sz="1800" b="0" cap="all" spc="10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27632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93208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lang="en-US" sz="1800" b="0" kern="1200" cap="all" spc="100" baseline="0" dirty="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93208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22.03.2015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22.03.2015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22.03.2015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600200"/>
            <a:ext cx="5111750" cy="44805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600200"/>
            <a:ext cx="3008313" cy="448056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22.03.2015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-1" y="0"/>
            <a:ext cx="9000877" cy="4846320"/>
          </a:xfrm>
          <a:solidFill>
            <a:schemeClr val="bg1">
              <a:lumMod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5715000"/>
            <a:ext cx="8153400" cy="4572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22.03.2015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4953000"/>
            <a:ext cx="8153400" cy="762000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5791200" cy="1371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76200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 vert="horz" lIns="91440" tIns="45720" rIns="91440" bIns="0" rtlCol="0" anchor="b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22.03.2015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492875"/>
            <a:ext cx="3429000" cy="28384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 rot="16200000">
            <a:off x="8227377" y="5885497"/>
            <a:ext cx="13157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 b="1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Rectangle 6"/>
          <p:cNvSpPr/>
          <p:nvPr/>
        </p:nvSpPr>
        <p:spPr>
          <a:xfrm>
            <a:off x="9001124" y="0"/>
            <a:ext cx="142876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9001124" y="1371600"/>
            <a:ext cx="142876" cy="5486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600" kern="1200" cap="all" spc="-6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spcAft>
          <a:spcPts val="600"/>
        </a:spcAft>
        <a:buFont typeface="Arial" pitchFamily="34" charset="0"/>
        <a:buNone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99592" y="836712"/>
            <a:ext cx="7772400" cy="1470025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2051720" y="3995677"/>
            <a:ext cx="664554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b="1" dirty="0"/>
              <a:t>Научный руководитель: </a:t>
            </a:r>
            <a:r>
              <a:rPr lang="ru-RU" b="1" dirty="0"/>
              <a:t>к.т.н., проф</a:t>
            </a:r>
            <a:r>
              <a:rPr lang="ru-RU" b="1" dirty="0" smtClean="0"/>
              <a:t>. Невежин В.П.</a:t>
            </a:r>
          </a:p>
          <a:p>
            <a:pPr algn="r"/>
            <a:endParaRPr lang="ru-RU" b="1" dirty="0"/>
          </a:p>
          <a:p>
            <a:pPr algn="r"/>
            <a:r>
              <a:rPr lang="ru-RU" b="1" dirty="0" smtClean="0"/>
              <a:t>Выполнили</a:t>
            </a:r>
            <a:r>
              <a:rPr lang="ru-RU" b="1" dirty="0" smtClean="0"/>
              <a:t>:  Стрельникова М.П., Рассказова И.А.</a:t>
            </a:r>
          </a:p>
          <a:p>
            <a:pPr algn="r"/>
            <a:r>
              <a:rPr lang="ru-RU" b="1" dirty="0" smtClean="0"/>
              <a:t>студентки 1 год обучения магистратуры</a:t>
            </a:r>
          </a:p>
          <a:p>
            <a:pPr algn="r"/>
            <a:r>
              <a:rPr lang="ru-RU" b="1" dirty="0" smtClean="0"/>
              <a:t>факультета «Налоги и налогообложение»</a:t>
            </a:r>
          </a:p>
          <a:p>
            <a:pPr algn="r"/>
            <a:r>
              <a:rPr lang="ru-RU" b="1" dirty="0" smtClean="0"/>
              <a:t>Финансовый </a:t>
            </a:r>
            <a:r>
              <a:rPr lang="ru-RU" b="1" dirty="0"/>
              <a:t>Университет при Правительстве </a:t>
            </a:r>
            <a:r>
              <a:rPr lang="ru-RU" b="1" dirty="0" smtClean="0"/>
              <a:t>РФ</a:t>
            </a:r>
            <a:endParaRPr lang="ru-RU" b="1" dirty="0"/>
          </a:p>
          <a:p>
            <a:pPr algn="r"/>
            <a:endParaRPr lang="ru-RU" b="1" dirty="0"/>
          </a:p>
          <a:p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763688" y="1268760"/>
            <a:ext cx="539040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>
                <a:solidFill>
                  <a:schemeClr val="accent3">
                    <a:lumMod val="75000"/>
                  </a:schemeClr>
                </a:solidFill>
              </a:rPr>
              <a:t>ВЫРАВНИВАНИЕ ДИНАМИЧЕСКОГО РЯДА С ЦЕЛЬЮ ПОСТРОЕНИЯ ПРОГНОЗА</a:t>
            </a:r>
          </a:p>
        </p:txBody>
      </p:sp>
    </p:spTree>
    <p:extLst>
      <p:ext uri="{BB962C8B-B14F-4D97-AF65-F5344CB8AC3E}">
        <p14:creationId xmlns:p14="http://schemas.microsoft.com/office/powerpoint/2010/main" val="246284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844824"/>
            <a:ext cx="8640960" cy="867544"/>
          </a:xfrm>
        </p:spPr>
        <p:txBody>
          <a:bodyPr>
            <a:normAutofit fontScale="90000"/>
          </a:bodyPr>
          <a:lstStyle/>
          <a:p>
            <a:r>
              <a:rPr lang="ru-RU" sz="1800" dirty="0" smtClean="0">
                <a:solidFill>
                  <a:schemeClr val="accent3">
                    <a:lumMod val="75000"/>
                  </a:schemeClr>
                </a:solidFill>
              </a:rPr>
              <a:t>Для </a:t>
            </a:r>
            <a:r>
              <a:rPr lang="ru-RU" sz="1800" dirty="0">
                <a:solidFill>
                  <a:schemeClr val="accent3">
                    <a:lumMod val="75000"/>
                  </a:schemeClr>
                </a:solidFill>
              </a:rPr>
              <a:t>изучения общей тенденции числа дел об административных правонарушениях, возбужденных должностными лицами в РФ за 2006-2013 гг. по данным Интернет-ресурсов http://www.fedstat.ru/indicator/data.do?id=31574</a:t>
            </a:r>
            <a:r>
              <a:rPr lang="ru-RU" sz="1800" dirty="0" smtClean="0">
                <a:solidFill>
                  <a:schemeClr val="accent3">
                    <a:lumMod val="75000"/>
                  </a:schemeClr>
                </a:solidFill>
              </a:rPr>
              <a:t>,  </a:t>
            </a:r>
            <a:r>
              <a:rPr lang="ru-RU" sz="1800" dirty="0">
                <a:solidFill>
                  <a:schemeClr val="accent3">
                    <a:lumMod val="75000"/>
                  </a:schemeClr>
                </a:solidFill>
              </a:rPr>
              <a:t>проведем анализ</a:t>
            </a:r>
            <a:r>
              <a:rPr lang="ru-RU" sz="1800" dirty="0" smtClean="0">
                <a:solidFill>
                  <a:schemeClr val="accent3">
                    <a:lumMod val="75000"/>
                  </a:schemeClr>
                </a:solidFill>
              </a:rPr>
              <a:t>:</a:t>
            </a:r>
            <a:br>
              <a:rPr lang="ru-RU" sz="1800" dirty="0" smtClean="0">
                <a:solidFill>
                  <a:schemeClr val="accent3">
                    <a:lumMod val="75000"/>
                  </a:schemeClr>
                </a:solidFill>
              </a:rPr>
            </a:br>
            <a:endParaRPr lang="ru-RU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2852936"/>
            <a:ext cx="7465640" cy="3273227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accent5">
                    <a:lumMod val="75000"/>
                  </a:schemeClr>
                </a:solidFill>
              </a:rPr>
              <a:t>а</a:t>
            </a:r>
            <a:r>
              <a:rPr lang="ru-RU" dirty="0">
                <a:solidFill>
                  <a:schemeClr val="accent5">
                    <a:lumMod val="75000"/>
                  </a:schemeClr>
                </a:solidFill>
              </a:rPr>
              <a:t>) сглаживание уровней рядов динамики с помощью трехчленной скользящей средней;</a:t>
            </a:r>
          </a:p>
          <a:p>
            <a:r>
              <a:rPr lang="ru-RU" dirty="0">
                <a:solidFill>
                  <a:schemeClr val="accent5">
                    <a:lumMod val="75000"/>
                  </a:schemeClr>
                </a:solidFill>
              </a:rPr>
              <a:t>б) аналитическое выравнивание. Выразим общую тенденцию развития правонарушений за 2006-2013 гг. соответствующими математическими уравнениями. </a:t>
            </a:r>
          </a:p>
        </p:txBody>
      </p:sp>
    </p:spTree>
    <p:extLst>
      <p:ext uri="{BB962C8B-B14F-4D97-AF65-F5344CB8AC3E}">
        <p14:creationId xmlns:p14="http://schemas.microsoft.com/office/powerpoint/2010/main" val="2089212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8147248" cy="1371600"/>
          </a:xfrm>
        </p:spPr>
        <p:txBody>
          <a:bodyPr>
            <a:normAutofit/>
          </a:bodyPr>
          <a:lstStyle/>
          <a:p>
            <a:pPr algn="ctr"/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Тенденции развития правонарушений по субъектам Федерации</a:t>
            </a: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2997251"/>
              </p:ext>
            </p:extLst>
          </p:nvPr>
        </p:nvGraphicFramePr>
        <p:xfrm>
          <a:off x="467542" y="2204866"/>
          <a:ext cx="7609658" cy="3384375"/>
        </p:xfrm>
        <a:graphic>
          <a:graphicData uri="http://schemas.openxmlformats.org/drawingml/2006/table">
            <a:tbl>
              <a:tblPr firstRow="1" firstCol="1" bandRow="1"/>
              <a:tblGrid>
                <a:gridCol w="1235808"/>
                <a:gridCol w="754878"/>
                <a:gridCol w="802058"/>
                <a:gridCol w="805102"/>
                <a:gridCol w="806624"/>
                <a:gridCol w="797492"/>
                <a:gridCol w="800536"/>
                <a:gridCol w="803580"/>
                <a:gridCol w="803580"/>
              </a:tblGrid>
              <a:tr h="28756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901" marR="679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Arial"/>
                          <a:ea typeface="Times New Roman"/>
                        </a:rPr>
                        <a:t>2006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901" marR="679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Arial"/>
                          <a:ea typeface="Times New Roman"/>
                        </a:rPr>
                        <a:t>2007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901" marR="679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Arial"/>
                          <a:ea typeface="Times New Roman"/>
                        </a:rPr>
                        <a:t>2008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901" marR="679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Arial"/>
                          <a:ea typeface="Times New Roman"/>
                        </a:rPr>
                        <a:t>2009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901" marR="679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Arial"/>
                          <a:ea typeface="Times New Roman"/>
                        </a:rPr>
                        <a:t>2010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901" marR="679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Arial"/>
                          <a:ea typeface="Times New Roman"/>
                        </a:rPr>
                        <a:t>2011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901" marR="679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Arial"/>
                          <a:ea typeface="Times New Roman"/>
                        </a:rPr>
                        <a:t>2012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901" marR="679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Arial"/>
                          <a:ea typeface="Times New Roman"/>
                        </a:rPr>
                        <a:t>2013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901" marR="679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B"/>
                    </a:solidFill>
                  </a:tcPr>
                </a:tc>
              </a:tr>
              <a:tr h="44240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Arial"/>
                          <a:ea typeface="Times New Roman"/>
                        </a:rPr>
                        <a:t>Российская Федерация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901" marR="679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B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Arial"/>
                          <a:ea typeface="Times New Roman"/>
                        </a:rPr>
                        <a:t>2638043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Arial"/>
                          <a:ea typeface="Times New Roman"/>
                        </a:rPr>
                        <a:t>2950373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Arial"/>
                          <a:ea typeface="Times New Roman"/>
                        </a:rPr>
                        <a:t>3010467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Arial"/>
                          <a:ea typeface="Times New Roman"/>
                        </a:rPr>
                        <a:t>2844764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Arial"/>
                          <a:ea typeface="Times New Roman"/>
                        </a:rPr>
                        <a:t>2553939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Arial"/>
                          <a:ea typeface="Times New Roman"/>
                        </a:rPr>
                        <a:t>2564404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Arial"/>
                          <a:ea typeface="Times New Roman"/>
                        </a:rPr>
                        <a:t>3330851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Arial"/>
                          <a:ea typeface="Times New Roman"/>
                        </a:rPr>
                        <a:t>3121314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240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Arial"/>
                          <a:ea typeface="Times New Roman"/>
                        </a:rPr>
                        <a:t>Центральный Федеральный округ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901" marR="679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B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Arial"/>
                          <a:ea typeface="Times New Roman"/>
                        </a:rPr>
                        <a:t>383 857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Arial"/>
                          <a:ea typeface="Times New Roman"/>
                        </a:rPr>
                        <a:t>388 942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Arial"/>
                          <a:ea typeface="Times New Roman"/>
                        </a:rPr>
                        <a:t>438 535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Arial"/>
                          <a:ea typeface="Times New Roman"/>
                        </a:rPr>
                        <a:t>584 260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Arial"/>
                          <a:ea typeface="Times New Roman"/>
                        </a:rPr>
                        <a:t>333 335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Arial"/>
                          <a:ea typeface="Times New Roman"/>
                        </a:rPr>
                        <a:t>389 654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Arial"/>
                          <a:ea typeface="Times New Roman"/>
                        </a:rPr>
                        <a:t>390 470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Arial"/>
                          <a:ea typeface="Times New Roman"/>
                        </a:rPr>
                        <a:t>544 832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240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Arial"/>
                          <a:ea typeface="Times New Roman"/>
                        </a:rPr>
                        <a:t>Северо – Западный федеральный округ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901" marR="679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B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Arial"/>
                          <a:ea typeface="Times New Roman"/>
                        </a:rPr>
                        <a:t>185 877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Arial"/>
                          <a:ea typeface="Times New Roman"/>
                        </a:rPr>
                        <a:t>191 564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Arial"/>
                          <a:ea typeface="Times New Roman"/>
                        </a:rPr>
                        <a:t>211 420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Arial"/>
                          <a:ea typeface="Times New Roman"/>
                        </a:rPr>
                        <a:t>279 231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Arial"/>
                          <a:ea typeface="Times New Roman"/>
                        </a:rPr>
                        <a:t>191 915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Arial"/>
                          <a:ea typeface="Times New Roman"/>
                        </a:rPr>
                        <a:t>242 166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Arial"/>
                          <a:ea typeface="Times New Roman"/>
                        </a:rPr>
                        <a:t>238 552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Arial"/>
                          <a:ea typeface="Times New Roman"/>
                        </a:rPr>
                        <a:t>325 729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240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Arial"/>
                          <a:ea typeface="Times New Roman"/>
                        </a:rPr>
                        <a:t>Приволжский федеральный округ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901" marR="679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B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Arial"/>
                          <a:ea typeface="Times New Roman"/>
                        </a:rPr>
                        <a:t>388 214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Arial"/>
                          <a:ea typeface="Times New Roman"/>
                        </a:rPr>
                        <a:t>414 922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Arial"/>
                          <a:ea typeface="Times New Roman"/>
                        </a:rPr>
                        <a:t>470 967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Arial"/>
                          <a:ea typeface="Times New Roman"/>
                        </a:rPr>
                        <a:t>606 711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Arial"/>
                          <a:ea typeface="Times New Roman"/>
                        </a:rPr>
                        <a:t>383 417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Arial"/>
                          <a:ea typeface="Times New Roman"/>
                        </a:rPr>
                        <a:t>426 215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Arial"/>
                          <a:ea typeface="Times New Roman"/>
                        </a:rPr>
                        <a:t>454 750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Arial"/>
                          <a:ea typeface="Times New Roman"/>
                        </a:rPr>
                        <a:t>606 165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240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Arial"/>
                          <a:ea typeface="Times New Roman"/>
                        </a:rPr>
                        <a:t>Уральский федеральный округ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901" marR="679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B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Arial"/>
                          <a:ea typeface="Times New Roman"/>
                        </a:rPr>
                        <a:t>145 628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Arial"/>
                          <a:ea typeface="Times New Roman"/>
                        </a:rPr>
                        <a:t>142 021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Arial"/>
                          <a:ea typeface="Times New Roman"/>
                        </a:rPr>
                        <a:t>177 059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Arial"/>
                          <a:ea typeface="Times New Roman"/>
                        </a:rPr>
                        <a:t>252 821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Arial"/>
                          <a:ea typeface="Times New Roman"/>
                        </a:rPr>
                        <a:t>151 044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Arial"/>
                          <a:ea typeface="Times New Roman"/>
                        </a:rPr>
                        <a:t>176 576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Arial"/>
                          <a:ea typeface="Times New Roman"/>
                        </a:rPr>
                        <a:t>167 523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Arial"/>
                          <a:ea typeface="Times New Roman"/>
                        </a:rPr>
                        <a:t>214 392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240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Arial"/>
                          <a:ea typeface="Times New Roman"/>
                        </a:rPr>
                        <a:t>Сибирский федеральный округ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901" marR="679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B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Arial"/>
                          <a:ea typeface="Times New Roman"/>
                        </a:rPr>
                        <a:t>283 778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Arial"/>
                          <a:ea typeface="Times New Roman"/>
                        </a:rPr>
                        <a:t>315 841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Arial"/>
                          <a:ea typeface="Times New Roman"/>
                        </a:rPr>
                        <a:t>361 238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Arial"/>
                          <a:ea typeface="Times New Roman"/>
                        </a:rPr>
                        <a:t>482 129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Arial"/>
                          <a:ea typeface="Times New Roman"/>
                        </a:rPr>
                        <a:t>295 854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Arial"/>
                          <a:ea typeface="Times New Roman"/>
                        </a:rPr>
                        <a:t>324 494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Arial"/>
                          <a:ea typeface="Times New Roman"/>
                        </a:rPr>
                        <a:t>334 292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Arial"/>
                          <a:ea typeface="Times New Roman"/>
                        </a:rPr>
                        <a:t>412 327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240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900" dirty="0" smtClean="0">
                          <a:effectLst/>
                          <a:latin typeface="Arial"/>
                          <a:ea typeface="Times New Roman"/>
                        </a:rPr>
                        <a:t>Дальневосточный федеральный </a:t>
                      </a:r>
                      <a:r>
                        <a:rPr lang="ru-RU" sz="900" dirty="0">
                          <a:effectLst/>
                          <a:latin typeface="Arial"/>
                          <a:ea typeface="Times New Roman"/>
                        </a:rPr>
                        <a:t>округ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901" marR="679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B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Arial"/>
                          <a:ea typeface="Times New Roman"/>
                        </a:rPr>
                        <a:t>102 742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Arial"/>
                          <a:ea typeface="Times New Roman"/>
                        </a:rPr>
                        <a:t>117 035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Arial"/>
                          <a:ea typeface="Times New Roman"/>
                        </a:rPr>
                        <a:t>123 705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Arial"/>
                          <a:ea typeface="Times New Roman"/>
                        </a:rPr>
                        <a:t>192 177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Arial"/>
                          <a:ea typeface="Times New Roman"/>
                        </a:rPr>
                        <a:t>166 759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Arial"/>
                          <a:ea typeface="Times New Roman"/>
                        </a:rPr>
                        <a:t>175 799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Arial"/>
                          <a:ea typeface="Times New Roman"/>
                        </a:rPr>
                        <a:t>195 369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Arial"/>
                          <a:ea typeface="Times New Roman"/>
                        </a:rPr>
                        <a:t>202 548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02993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404664"/>
            <a:ext cx="7139136" cy="1371600"/>
          </a:xfrm>
        </p:spPr>
        <p:txBody>
          <a:bodyPr>
            <a:normAutofit/>
          </a:bodyPr>
          <a:lstStyle/>
          <a:p>
            <a:pPr algn="ctr"/>
            <a:r>
              <a:rPr lang="ru-RU" sz="2000" dirty="0">
                <a:solidFill>
                  <a:schemeClr val="accent3">
                    <a:lumMod val="75000"/>
                  </a:schemeClr>
                </a:solidFill>
              </a:rPr>
              <a:t>Сглаживание и выравнивание динамических рядов методом</a:t>
            </a:r>
            <a:br>
              <a:rPr lang="ru-RU" sz="2000" dirty="0">
                <a:solidFill>
                  <a:schemeClr val="accent3">
                    <a:lumMod val="75000"/>
                  </a:schemeClr>
                </a:solidFill>
              </a:rPr>
            </a:br>
            <a:r>
              <a:rPr lang="ru-RU" sz="2000" dirty="0">
                <a:solidFill>
                  <a:schemeClr val="accent3">
                    <a:lumMod val="75000"/>
                  </a:schemeClr>
                </a:solidFill>
              </a:rPr>
              <a:t>расчета трехчленной скользящей средней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8369759"/>
              </p:ext>
            </p:extLst>
          </p:nvPr>
        </p:nvGraphicFramePr>
        <p:xfrm>
          <a:off x="1187624" y="2564902"/>
          <a:ext cx="6408712" cy="3168356"/>
        </p:xfrm>
        <a:graphic>
          <a:graphicData uri="http://schemas.openxmlformats.org/drawingml/2006/table">
            <a:tbl>
              <a:tblPr/>
              <a:tblGrid>
                <a:gridCol w="1065326"/>
                <a:gridCol w="1088364"/>
                <a:gridCol w="1781594"/>
                <a:gridCol w="2473428"/>
              </a:tblGrid>
              <a:tr h="46253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Годы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Arial"/>
                          <a:ea typeface="Times New Roman"/>
                        </a:rPr>
                        <a:t>y</a:t>
                      </a:r>
                      <a:r>
                        <a:rPr lang="en-US" sz="1200" baseline="-25000">
                          <a:effectLst/>
                          <a:latin typeface="Arial"/>
                          <a:ea typeface="Times New Roman"/>
                        </a:rPr>
                        <a:t>i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Трехдневные скользящие суммы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Трехдневные скользящие средние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0647"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1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2 638 043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8 598 883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2866294,33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0647"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2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2 950 373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8 598 883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2866294,33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0647"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3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3 010 467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8 805 604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2935201,33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0647"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4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2 844 764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8 409 170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2803056,67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0647"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5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2 553 939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7 963 107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2654369,00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0647"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6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2 564 404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8 449 194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2816398,00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0647"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7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3 330 851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9 016 569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3005523,00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0647"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8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3 121 314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9 016 569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3005523,00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0647"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Итого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23 014 155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68 857 979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rial"/>
                          <a:ea typeface="Times New Roman"/>
                        </a:rPr>
                        <a:t>22952659,67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84330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7571184" cy="13716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800" dirty="0">
                <a:solidFill>
                  <a:schemeClr val="accent3">
                    <a:lumMod val="75000"/>
                  </a:schemeClr>
                </a:solidFill>
              </a:rPr>
              <a:t>Выявление общей тенденции изменения динамического ряда</a:t>
            </a:r>
            <a:br>
              <a:rPr lang="ru-RU" sz="1800" dirty="0">
                <a:solidFill>
                  <a:schemeClr val="accent3">
                    <a:lumMod val="75000"/>
                  </a:schemeClr>
                </a:solidFill>
              </a:rPr>
            </a:br>
            <a:r>
              <a:rPr lang="ru-RU" sz="1800" dirty="0">
                <a:solidFill>
                  <a:schemeClr val="accent3">
                    <a:lumMod val="75000"/>
                  </a:schemeClr>
                </a:solidFill>
              </a:rPr>
              <a:t>методом аналитического выравнивания уровня ряда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38808587"/>
              </p:ext>
            </p:extLst>
          </p:nvPr>
        </p:nvGraphicFramePr>
        <p:xfrm>
          <a:off x="755577" y="1916831"/>
          <a:ext cx="7321623" cy="2936950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1049921"/>
                <a:gridCol w="1304713"/>
                <a:gridCol w="984026"/>
                <a:gridCol w="1461396"/>
                <a:gridCol w="707269"/>
                <a:gridCol w="1814298"/>
              </a:tblGrid>
              <a:tr h="29369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Годы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Arial"/>
                          <a:ea typeface="Times New Roman"/>
                        </a:rPr>
                        <a:t>y</a:t>
                      </a:r>
                      <a:r>
                        <a:rPr lang="en-US" sz="1200" baseline="-25000">
                          <a:effectLst/>
                          <a:latin typeface="Arial"/>
                          <a:ea typeface="Times New Roman"/>
                        </a:rPr>
                        <a:t>i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T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у×t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t</a:t>
                      </a:r>
                      <a:r>
                        <a:rPr lang="ru-RU" sz="1200" baseline="30000">
                          <a:effectLst/>
                          <a:latin typeface="Arial"/>
                          <a:ea typeface="Times New Roman"/>
                        </a:rPr>
                        <a:t>2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Выравненный ряд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369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1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2 638 043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4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10552172,00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16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2845243,23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369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2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2 950 373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3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8851119,00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9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2813717,08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369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3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3 010 467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2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6020934,00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4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2782190,93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369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4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2 844 764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1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2844764,00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1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2750664,78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369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5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2 553 939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-1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-2553939,00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1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2719138,63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369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6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2 564 404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-2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-5128808,00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4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2687612,48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369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7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3 330 851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-3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-9992553,00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9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2656086,33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369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8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3 121 314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-4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-12485256,00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16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2624560,18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369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Итого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23 014 155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0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-1891567,00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60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rial"/>
                          <a:ea typeface="Times New Roman"/>
                        </a:rPr>
                        <a:t>21879213,60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55486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152718"/>
            <a:ext cx="7704856" cy="1692106"/>
          </a:xfrm>
        </p:spPr>
        <p:txBody>
          <a:bodyPr>
            <a:normAutofit/>
          </a:bodyPr>
          <a:lstStyle/>
          <a:p>
            <a:pPr algn="ctr"/>
            <a:r>
              <a:rPr lang="ru-RU" sz="2400" dirty="0">
                <a:solidFill>
                  <a:schemeClr val="accent3">
                    <a:lumMod val="75000"/>
                  </a:schemeClr>
                </a:solidFill>
              </a:rPr>
              <a:t>Выравнивание рядов динамики по общему количеству возбужденных дел</a:t>
            </a:r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2168137"/>
            <a:ext cx="4824536" cy="32521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3123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Выводы</a:t>
            </a:r>
            <a:endParaRPr lang="ru-RU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 algn="just">
              <a:lnSpc>
                <a:spcPct val="130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dirty="0" smtClean="0">
                <a:ea typeface="Times New Roman"/>
              </a:rPr>
              <a:t>Развитие административного </a:t>
            </a:r>
            <a:r>
              <a:rPr lang="ru-RU" dirty="0">
                <a:ea typeface="Times New Roman"/>
              </a:rPr>
              <a:t>законодательства в целом и в том числе административного судопроизводства является актуальной проблемой для Российской Федерации. </a:t>
            </a:r>
          </a:p>
          <a:p>
            <a:pPr marL="342900" indent="-342900" algn="just">
              <a:lnSpc>
                <a:spcPct val="130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dirty="0" smtClean="0">
                <a:ea typeface="Times New Roman"/>
              </a:rPr>
              <a:t>Число </a:t>
            </a:r>
            <a:r>
              <a:rPr lang="ru-RU" dirty="0">
                <a:ea typeface="Times New Roman"/>
              </a:rPr>
              <a:t>дел об административных правонарушениях, возбужденных должностными лицами в РФ за 2006-2013 гг., в среднем за год ежегодно снижается на 31526,12 </a:t>
            </a:r>
            <a:r>
              <a:rPr lang="ru-RU" dirty="0" smtClean="0">
                <a:ea typeface="Times New Roman"/>
              </a:rPr>
              <a:t>дел.</a:t>
            </a:r>
          </a:p>
          <a:p>
            <a:pPr marL="342900" indent="-342900" algn="just">
              <a:lnSpc>
                <a:spcPct val="130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dirty="0" smtClean="0">
                <a:ea typeface="Times New Roman"/>
              </a:rPr>
              <a:t>Прогноз </a:t>
            </a:r>
            <a:r>
              <a:rPr lang="ru-RU" dirty="0">
                <a:ea typeface="Times New Roman"/>
              </a:rPr>
              <a:t>на 2014 год = 2876769– 31526*9 = 2593034 (</a:t>
            </a:r>
            <a:r>
              <a:rPr lang="ru-RU" dirty="0" smtClean="0">
                <a:ea typeface="Times New Roman"/>
              </a:rPr>
              <a:t>дел)</a:t>
            </a:r>
          </a:p>
          <a:p>
            <a:pPr marL="342900" indent="-342900" algn="just">
              <a:lnSpc>
                <a:spcPct val="130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dirty="0" smtClean="0">
                <a:ea typeface="Times New Roman"/>
              </a:rPr>
              <a:t>Прогноз </a:t>
            </a:r>
            <a:r>
              <a:rPr lang="ru-RU" dirty="0">
                <a:ea typeface="Times New Roman"/>
              </a:rPr>
              <a:t>на 2015 год = 2876769– 31526*10 = 2561508 (дел</a:t>
            </a:r>
            <a:r>
              <a:rPr lang="ru-RU" dirty="0" smtClean="0">
                <a:ea typeface="Times New Roman"/>
              </a:rPr>
              <a:t>)</a:t>
            </a:r>
            <a:endParaRPr lang="ru-RU" sz="1800" dirty="0"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021348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лавная">
  <a:themeElements>
    <a:clrScheme name="Главная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Главная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лавная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250000"/>
              </a:schemeClr>
            </a:gs>
            <a:gs pos="35000">
              <a:schemeClr val="phClr">
                <a:tint val="47000"/>
                <a:satMod val="275000"/>
              </a:schemeClr>
            </a:gs>
            <a:gs pos="100000">
              <a:schemeClr val="phClr">
                <a:tint val="25000"/>
                <a:satMod val="300000"/>
              </a:schemeClr>
            </a:gs>
          </a:gsLst>
          <a:lin ang="16200000" scaled="1"/>
        </a:gradFill>
        <a:solidFill>
          <a:schemeClr val="phClr">
            <a:satMod val="110000"/>
          </a:schemeClr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4127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9999" dist="23000" algn="bl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19050" algn="bl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l"/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6000"/>
              </a:schemeClr>
              <a:schemeClr val="phClr">
                <a:shade val="94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84000"/>
                <a:satMod val="110000"/>
              </a:schemeClr>
            </a:gs>
            <a:gs pos="44000">
              <a:schemeClr val="phClr">
                <a:tint val="93000"/>
                <a:satMod val="115000"/>
              </a:schemeClr>
            </a:gs>
            <a:gs pos="100000">
              <a:schemeClr val="phClr">
                <a:tint val="100000"/>
                <a:shade val="59000"/>
                <a:satMod val="120000"/>
              </a:schemeClr>
            </a:gs>
          </a:gsLst>
          <a:path path="circle">
            <a:fillToRect l="40000" t="60000" r="60000" b="4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Essential</Template>
  <TotalTime>483</TotalTime>
  <Words>498</Words>
  <Application>Microsoft Office PowerPoint</Application>
  <PresentationFormat>Экран (4:3)</PresentationFormat>
  <Paragraphs>192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Главная</vt:lpstr>
      <vt:lpstr> </vt:lpstr>
      <vt:lpstr>Для изучения общей тенденции числа дел об административных правонарушениях, возбужденных должностными лицами в РФ за 2006-2013 гг. по данным Интернет-ресурсов http://www.fedstat.ru/indicator/data.do?id=31574,  проведем анализ: </vt:lpstr>
      <vt:lpstr>Тенденции развития правонарушений по субъектам Федерации</vt:lpstr>
      <vt:lpstr>Сглаживание и выравнивание динамических рядов методом расчета трехчленной скользящей средней</vt:lpstr>
      <vt:lpstr>Выявление общей тенденции изменения динамического ряда методом аналитического выравнивания уровня ряда </vt:lpstr>
      <vt:lpstr>Выравнивание рядов динамики по общему количеству возбужденных дел</vt:lpstr>
      <vt:lpstr>Выводы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Федеральное государственное образовательное бюджетное  учреждение высшего профессионального образования «ФИНАНСОВЫЙ УНИВЕРСИТЕТ  ПРИ ПРАВИТЕЛЬСТВЕ  РОССИЙСКОЙ ФЕДЕРАЦИИ» (Финансовый университет)</dc:title>
  <dc:creator>Рассказова</dc:creator>
  <cp:lastModifiedBy>1</cp:lastModifiedBy>
  <cp:revision>21</cp:revision>
  <cp:lastPrinted>2014-12-10T20:36:46Z</cp:lastPrinted>
  <dcterms:created xsi:type="dcterms:W3CDTF">2014-11-19T07:08:12Z</dcterms:created>
  <dcterms:modified xsi:type="dcterms:W3CDTF">2015-03-22T13:23:11Z</dcterms:modified>
</cp:coreProperties>
</file>