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9" r:id="rId4"/>
    <p:sldId id="258" r:id="rId5"/>
    <p:sldId id="260" r:id="rId6"/>
    <p:sldId id="262" r:id="rId7"/>
    <p:sldId id="261"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20"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u-RU" sz="1200"/>
              <a:t>Переменная </a:t>
            </a:r>
            <a:r>
              <a:rPr lang="en-US" sz="1200"/>
              <a:t>X 1 </a:t>
            </a:r>
            <a:r>
              <a:rPr lang="ru-RU" sz="1200"/>
              <a:t>График остатков</a:t>
            </a:r>
          </a:p>
        </c:rich>
      </c:tx>
      <c:layout/>
      <c:overlay val="0"/>
    </c:title>
    <c:autoTitleDeleted val="0"/>
    <c:plotArea>
      <c:layout/>
      <c:barChart>
        <c:barDir val="col"/>
        <c:grouping val="clustered"/>
        <c:varyColors val="0"/>
        <c:ser>
          <c:idx val="0"/>
          <c:order val="0"/>
          <c:spPr>
            <a:ln w="28575">
              <a:noFill/>
            </a:ln>
          </c:spPr>
          <c:invertIfNegative val="0"/>
          <c:cat>
            <c:numRef>
              <c:f>'Лист1 (2)'!$C$2:$C$9</c:f>
              <c:numCache>
                <c:formatCode>#,##0</c:formatCode>
                <c:ptCount val="8"/>
                <c:pt idx="0">
                  <c:v>5422892</c:v>
                </c:pt>
                <c:pt idx="1">
                  <c:v>4771022</c:v>
                </c:pt>
                <c:pt idx="2">
                  <c:v>5183090</c:v>
                </c:pt>
                <c:pt idx="3">
                  <c:v>5673045</c:v>
                </c:pt>
                <c:pt idx="4">
                  <c:v>6579707</c:v>
                </c:pt>
                <c:pt idx="5">
                  <c:v>7381208</c:v>
                </c:pt>
                <c:pt idx="6" formatCode="General">
                  <c:v>7927763</c:v>
                </c:pt>
                <c:pt idx="7">
                  <c:v>8216489</c:v>
                </c:pt>
              </c:numCache>
            </c:numRef>
          </c:cat>
          <c:val>
            <c:numRef>
              <c:f>'Лист1 (2)'!$C$35:$C$42</c:f>
              <c:numCache>
                <c:formatCode>General</c:formatCode>
                <c:ptCount val="8"/>
                <c:pt idx="0">
                  <c:v>-765651.50077518728</c:v>
                </c:pt>
                <c:pt idx="1">
                  <c:v>213151.82925839908</c:v>
                </c:pt>
                <c:pt idx="2">
                  <c:v>307717.96661357768</c:v>
                </c:pt>
                <c:pt idx="3">
                  <c:v>406871.99018943496</c:v>
                </c:pt>
                <c:pt idx="4">
                  <c:v>-199326.35706218053</c:v>
                </c:pt>
                <c:pt idx="5">
                  <c:v>-168152.61334679183</c:v>
                </c:pt>
                <c:pt idx="6">
                  <c:v>-336183.35763860866</c:v>
                </c:pt>
                <c:pt idx="7">
                  <c:v>541572.04276135378</c:v>
                </c:pt>
              </c:numCache>
            </c:numRef>
          </c:val>
        </c:ser>
        <c:dLbls>
          <c:showLegendKey val="0"/>
          <c:showVal val="0"/>
          <c:showCatName val="0"/>
          <c:showSerName val="0"/>
          <c:showPercent val="0"/>
          <c:showBubbleSize val="0"/>
        </c:dLbls>
        <c:gapWidth val="150"/>
        <c:axId val="67590016"/>
        <c:axId val="72274304"/>
      </c:barChart>
      <c:catAx>
        <c:axId val="67590016"/>
        <c:scaling>
          <c:orientation val="minMax"/>
        </c:scaling>
        <c:delete val="0"/>
        <c:axPos val="b"/>
        <c:title>
          <c:tx>
            <c:rich>
              <a:bodyPr/>
              <a:lstStyle/>
              <a:p>
                <a:pPr>
                  <a:defRPr/>
                </a:pPr>
                <a:r>
                  <a:rPr lang="ru-RU"/>
                  <a:t>Переменная </a:t>
                </a:r>
                <a:r>
                  <a:rPr lang="en-US"/>
                  <a:t>X 1</a:t>
                </a:r>
              </a:p>
            </c:rich>
          </c:tx>
          <c:layout/>
          <c:overlay val="0"/>
        </c:title>
        <c:numFmt formatCode="#,##0" sourceLinked="1"/>
        <c:majorTickMark val="out"/>
        <c:minorTickMark val="none"/>
        <c:tickLblPos val="nextTo"/>
        <c:crossAx val="72274304"/>
        <c:crosses val="autoZero"/>
        <c:auto val="1"/>
        <c:lblAlgn val="ctr"/>
        <c:lblOffset val="100"/>
        <c:noMultiLvlLbl val="0"/>
      </c:catAx>
      <c:valAx>
        <c:axId val="72274304"/>
        <c:scaling>
          <c:orientation val="minMax"/>
        </c:scaling>
        <c:delete val="0"/>
        <c:axPos val="l"/>
        <c:title>
          <c:tx>
            <c:rich>
              <a:bodyPr/>
              <a:lstStyle/>
              <a:p>
                <a:pPr>
                  <a:defRPr/>
                </a:pPr>
                <a:r>
                  <a:rPr lang="ru-RU"/>
                  <a:t>Остатки</a:t>
                </a:r>
              </a:p>
            </c:rich>
          </c:tx>
          <c:layout/>
          <c:overlay val="0"/>
        </c:title>
        <c:numFmt formatCode="General" sourceLinked="1"/>
        <c:majorTickMark val="out"/>
        <c:minorTickMark val="none"/>
        <c:tickLblPos val="nextTo"/>
        <c:crossAx val="67590016"/>
        <c:crosses val="autoZero"/>
        <c:crossBetween val="between"/>
      </c:valAx>
    </c:plotArea>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22.03.2015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B4C71EC6-210F-42DE-9C53-41977AD35B3D}" type="datetimeFigureOut">
              <a:rPr lang="ru-RU" smtClean="0"/>
              <a:t>22.03.2015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22.03.2015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22.03.2015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ru-RU" smtClean="0"/>
              <a:t>Образец заголовка</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304800" y="381000"/>
            <a:ext cx="7772400" cy="49428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B4C71EC6-210F-42DE-9C53-41977AD35B3D}" type="datetimeFigureOut">
              <a:rPr lang="ru-RU" smtClean="0"/>
              <a:t>22.03.2015</a:t>
            </a:fld>
            <a:endParaRPr lang="ru-RU"/>
          </a:p>
        </p:txBody>
      </p:sp>
      <p:sp>
        <p:nvSpPr>
          <p:cNvPr id="9" name="Slide Number Placeholder 8"/>
          <p:cNvSpPr>
            <a:spLocks noGrp="1"/>
          </p:cNvSpPr>
          <p:nvPr>
            <p:ph type="sldNum" sz="quarter" idx="11"/>
          </p:nvPr>
        </p:nvSpPr>
        <p:spPr/>
        <p:txBody>
          <a:bodyPr/>
          <a:lstStyle/>
          <a:p>
            <a:fld id="{B19B0651-EE4F-4900-A07F-96A6BFA9D0F0}"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19B0651-EE4F-4900-A07F-96A6BFA9D0F0}" type="slidenum">
              <a:rPr lang="ru-RU" smtClean="0"/>
              <a:t>‹#›</a:t>
            </a:fld>
            <a:endParaRPr lang="ru-RU"/>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ru-RU"/>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B4C71EC6-210F-42DE-9C53-41977AD35B3D}" type="datetimeFigureOut">
              <a:rPr lang="ru-RU" smtClean="0"/>
              <a:t>22.03.2015</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nalog.ru/rn77/related_activities/statistics_and_analytics/form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2060848"/>
            <a:ext cx="7543800" cy="1430015"/>
          </a:xfrm>
        </p:spPr>
        <p:txBody>
          <a:bodyPr/>
          <a:lstStyle/>
          <a:p>
            <a:pPr algn="ctr"/>
            <a:r>
              <a:rPr lang="ru-RU" sz="2400" b="1" dirty="0"/>
              <a:t>ОЦЕНКА ВЛИЯНИЯ ГОСУДАРСТВЕННОЙ КАДАСТРОВОЙ ОЦЕНКИ НА ЗЕМЕЛЬНОЕ </a:t>
            </a:r>
            <a:r>
              <a:rPr lang="ru-RU" sz="2400" b="1" dirty="0" smtClean="0"/>
              <a:t>НАЛОГООБЛОЖЕНИЕ</a:t>
            </a:r>
            <a:endParaRPr lang="ru-RU" sz="2400" dirty="0"/>
          </a:p>
        </p:txBody>
      </p:sp>
      <p:sp>
        <p:nvSpPr>
          <p:cNvPr id="3" name="Подзаголовок 2"/>
          <p:cNvSpPr>
            <a:spLocks noGrp="1"/>
          </p:cNvSpPr>
          <p:nvPr>
            <p:ph type="subTitle" idx="1"/>
          </p:nvPr>
        </p:nvSpPr>
        <p:spPr>
          <a:xfrm>
            <a:off x="2050051" y="4221088"/>
            <a:ext cx="6461760" cy="1953344"/>
          </a:xfrm>
        </p:spPr>
        <p:txBody>
          <a:bodyPr>
            <a:normAutofit fontScale="85000" lnSpcReduction="20000"/>
          </a:bodyPr>
          <a:lstStyle/>
          <a:p>
            <a:pPr algn="r"/>
            <a:r>
              <a:rPr lang="ru-RU" dirty="0"/>
              <a:t> </a:t>
            </a:r>
            <a:r>
              <a:rPr lang="ru-RU" dirty="0" err="1"/>
              <a:t>Домур</a:t>
            </a:r>
            <a:r>
              <a:rPr lang="ru-RU" dirty="0"/>
              <a:t> Ч.О.</a:t>
            </a:r>
          </a:p>
          <a:p>
            <a:pPr algn="r"/>
            <a:r>
              <a:rPr lang="ru-RU" dirty="0"/>
              <a:t>студентка 1 года обучения магистратуры</a:t>
            </a:r>
          </a:p>
          <a:p>
            <a:pPr algn="r"/>
            <a:r>
              <a:rPr lang="ru-RU" dirty="0"/>
              <a:t>факультета «Налоги и налогообложение»</a:t>
            </a:r>
          </a:p>
          <a:p>
            <a:pPr algn="r"/>
            <a:r>
              <a:rPr lang="ru-RU" dirty="0"/>
              <a:t>Финансовый Университет при Правительстве РФ,</a:t>
            </a:r>
          </a:p>
          <a:p>
            <a:pPr algn="r"/>
            <a:r>
              <a:rPr lang="ru-RU" dirty="0" smtClean="0"/>
              <a:t>Россия</a:t>
            </a:r>
          </a:p>
          <a:p>
            <a:pPr algn="r"/>
            <a:r>
              <a:rPr lang="ru-RU" dirty="0"/>
              <a:t>Научный руководитель: </a:t>
            </a:r>
            <a:endParaRPr lang="ru-RU" dirty="0" smtClean="0"/>
          </a:p>
          <a:p>
            <a:pPr algn="r"/>
            <a:r>
              <a:rPr lang="ru-RU" dirty="0" smtClean="0"/>
              <a:t>к.т.н</a:t>
            </a:r>
            <a:r>
              <a:rPr lang="ru-RU" dirty="0"/>
              <a:t>., проф</a:t>
            </a:r>
            <a:r>
              <a:rPr lang="ru-RU" dirty="0" smtClean="0"/>
              <a:t>. Невежин </a:t>
            </a:r>
            <a:r>
              <a:rPr lang="ru-RU" dirty="0"/>
              <a:t>В.П. </a:t>
            </a:r>
          </a:p>
          <a:p>
            <a:pPr algn="r"/>
            <a:endParaRPr lang="ru-RU"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20449" y="1"/>
            <a:ext cx="594297" cy="54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27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274340"/>
            <a:ext cx="7620000" cy="6323012"/>
          </a:xfrm>
        </p:spPr>
        <p:txBody>
          <a:bodyPr>
            <a:normAutofit fontScale="92500"/>
          </a:bodyPr>
          <a:lstStyle/>
          <a:p>
            <a:pPr indent="228600" algn="just"/>
            <a:r>
              <a:rPr lang="ru-RU" dirty="0"/>
              <a:t>В соответствии с законодательством о налогах и сборах Российской Федерации земельный налог, которым облагаются земельные участки, является местным налогом, зачисляемый в местный бюджет по месту нахождения объекта налогообложения. </a:t>
            </a:r>
            <a:endParaRPr lang="ru-RU" dirty="0" smtClean="0"/>
          </a:p>
          <a:p>
            <a:pPr indent="228600" algn="just"/>
            <a:r>
              <a:rPr lang="ru-RU" dirty="0" smtClean="0"/>
              <a:t>Одной </a:t>
            </a:r>
            <a:r>
              <a:rPr lang="ru-RU" dirty="0"/>
              <a:t>из важнейших составляющих земельного налога является его налоговая база, определенная как ее кадастровая стоимость (п. 1 ст. 390 НК РФ</a:t>
            </a:r>
            <a:r>
              <a:rPr lang="ru-RU" dirty="0" smtClean="0"/>
              <a:t>).</a:t>
            </a:r>
          </a:p>
          <a:p>
            <a:pPr indent="228600" algn="just"/>
            <a:r>
              <a:rPr lang="ru-RU" dirty="0"/>
              <a:t>Под кадастровой стоимостью понимается стоимость, установленная в результате проведения государственной кадастровой оценки (ст. 3 Федерального закона от 29.07.1998 № 135-ФЗ «Об оценочной деятельности в Российской Федерации</a:t>
            </a:r>
            <a:r>
              <a:rPr lang="ru-RU" dirty="0" smtClean="0"/>
              <a:t>»).</a:t>
            </a:r>
          </a:p>
          <a:p>
            <a:pPr indent="228600" algn="just"/>
            <a:r>
              <a:rPr lang="ru-RU" dirty="0"/>
              <a:t>На сегодняшний день процесс формирования земельных участков как объектов налогообложения еще не завершен. Результаты формирования государственного земельного кадастра непосредственным образом влияют на показатели налоговых доходов по земельному налогу. Одним из таких показателей является количество налогоплательщиков, учтенных в базе данных налоговых органов</a:t>
            </a:r>
            <a:r>
              <a:rPr lang="ru-RU" dirty="0" smtClean="0"/>
              <a:t>.</a:t>
            </a:r>
            <a:endParaRPr lang="ru-RU"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20449" y="1"/>
            <a:ext cx="594297" cy="54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8780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1218" y="116632"/>
            <a:ext cx="7931224" cy="2002234"/>
          </a:xfrm>
        </p:spPr>
        <p:txBody>
          <a:bodyPr/>
          <a:lstStyle/>
          <a:p>
            <a:pPr indent="457200" algn="ctr"/>
            <a:r>
              <a:rPr lang="ru-RU" sz="2400" dirty="0"/>
              <a:t>В целях анализа влияния результатов государственной кадастровой оценки на земельное налогообложение был проведен анализ начислений по земельному налогу по физическим лицам, основанный на данных Приволжского федерального округа в период </a:t>
            </a:r>
            <a:r>
              <a:rPr lang="ru-RU" sz="2400" dirty="0" smtClean="0"/>
              <a:t>2006-2013гг</a:t>
            </a:r>
            <a:r>
              <a:rPr lang="ru-RU" sz="2400" dirty="0"/>
              <a:t>. </a:t>
            </a:r>
            <a:endParaRPr lang="ru-RU" sz="2400" dirty="0"/>
          </a:p>
        </p:txBody>
      </p:sp>
      <p:sp>
        <p:nvSpPr>
          <p:cNvPr id="3" name="Объект 2"/>
          <p:cNvSpPr>
            <a:spLocks noGrp="1"/>
          </p:cNvSpPr>
          <p:nvPr>
            <p:ph idx="1"/>
          </p:nvPr>
        </p:nvSpPr>
        <p:spPr>
          <a:xfrm>
            <a:off x="509972" y="2204864"/>
            <a:ext cx="7620000" cy="460648"/>
          </a:xfrm>
        </p:spPr>
        <p:txBody>
          <a:bodyPr/>
          <a:lstStyle/>
          <a:p>
            <a:r>
              <a:rPr lang="ru-RU" dirty="0" smtClean="0"/>
              <a:t>Была построена модель:</a:t>
            </a:r>
            <a:endParaRPr lang="ru-RU" dirty="0"/>
          </a:p>
        </p:txBody>
      </p:sp>
      <mc:AlternateContent xmlns:mc="http://schemas.openxmlformats.org/markup-compatibility/2006">
        <mc:Choice xmlns:a14="http://schemas.microsoft.com/office/drawing/2010/main" Requires="a14">
          <p:sp>
            <p:nvSpPr>
              <p:cNvPr id="5" name="Прямоугольник 4"/>
              <p:cNvSpPr/>
              <p:nvPr/>
            </p:nvSpPr>
            <p:spPr>
              <a:xfrm>
                <a:off x="3359198" y="2619926"/>
                <a:ext cx="2135264" cy="461665"/>
              </a:xfrm>
              <a:prstGeom prst="rect">
                <a:avLst/>
              </a:prstGeom>
              <a:noFill/>
            </p:spPr>
            <p:txBody>
              <a:bodyPr wrap="none" lIns="91440" tIns="45720" rIns="91440" bIns="45720">
                <a:spAutoFit/>
              </a:bodyPr>
              <a:lstStyle/>
              <a:p>
                <a:pPr algn="ctr"/>
                <a:r>
                  <a:rPr lang="en-US" sz="2400" dirty="0" smtClean="0"/>
                  <a:t>Y </a:t>
                </a:r>
                <a:r>
                  <a:rPr lang="ru-RU" sz="2400" dirty="0"/>
                  <a:t>= </a:t>
                </a:r>
                <a14:m>
                  <m:oMath xmlns:m="http://schemas.openxmlformats.org/officeDocument/2006/math">
                    <m:sSub>
                      <m:sSubPr>
                        <m:ctrlPr>
                          <a:rPr lang="ru-RU" sz="2400" i="1" dirty="0" smtClean="0">
                            <a:latin typeface="Cambria Math"/>
                          </a:rPr>
                        </m:ctrlPr>
                      </m:sSubPr>
                      <m:e>
                        <m:r>
                          <a:rPr lang="en-US" sz="2400" b="0" i="1" dirty="0" smtClean="0">
                            <a:latin typeface="Cambria Math"/>
                          </a:rPr>
                          <m:t>𝑎</m:t>
                        </m:r>
                      </m:e>
                      <m:sub>
                        <m:r>
                          <a:rPr lang="en-US" sz="2400" b="0" i="1" dirty="0" smtClean="0">
                            <a:latin typeface="Cambria Math"/>
                          </a:rPr>
                          <m:t>0</m:t>
                        </m:r>
                      </m:sub>
                    </m:sSub>
                  </m:oMath>
                </a14:m>
                <a:r>
                  <a:rPr lang="ru-RU" sz="2400" dirty="0"/>
                  <a:t>+</a:t>
                </a:r>
                <a14:m>
                  <m:oMath xmlns:m="http://schemas.openxmlformats.org/officeDocument/2006/math">
                    <m:sSub>
                      <m:sSubPr>
                        <m:ctrlPr>
                          <a:rPr lang="ru-RU" sz="2400" i="1" smtClean="0">
                            <a:latin typeface="Cambria Math"/>
                          </a:rPr>
                        </m:ctrlPr>
                      </m:sSubPr>
                      <m:e>
                        <m:r>
                          <a:rPr lang="en-US" sz="2400" b="0" i="1" smtClean="0">
                            <a:latin typeface="Cambria Math"/>
                          </a:rPr>
                          <m:t>𝑎</m:t>
                        </m:r>
                      </m:e>
                      <m:sub>
                        <m:r>
                          <a:rPr lang="en-US" sz="2400" b="0" i="1" smtClean="0">
                            <a:latin typeface="Cambria Math"/>
                          </a:rPr>
                          <m:t>1</m:t>
                        </m:r>
                      </m:sub>
                    </m:sSub>
                    <m:r>
                      <a:rPr lang="ru-RU" sz="2400" i="1"/>
                      <m:t>∗</m:t>
                    </m:r>
                    <m:r>
                      <a:rPr lang="en-US" sz="2400" i="1"/>
                      <m:t>𝑥</m:t>
                    </m:r>
                  </m:oMath>
                </a14:m>
                <a:r>
                  <a:rPr lang="en-US" sz="2400" dirty="0" smtClean="0"/>
                  <a:t>+ɛ</a:t>
                </a:r>
                <a:endParaRPr lang="ru-RU" sz="2400" dirty="0"/>
              </a:p>
            </p:txBody>
          </p:sp>
        </mc:Choice>
        <mc:Fallback>
          <p:sp>
            <p:nvSpPr>
              <p:cNvPr id="5" name="Прямоугольник 4"/>
              <p:cNvSpPr>
                <a:spLocks noRot="1" noChangeAspect="1" noMove="1" noResize="1" noEditPoints="1" noAdjustHandles="1" noChangeArrowheads="1" noChangeShapeType="1" noTextEdit="1"/>
              </p:cNvSpPr>
              <p:nvPr/>
            </p:nvSpPr>
            <p:spPr>
              <a:xfrm>
                <a:off x="3359198" y="2619926"/>
                <a:ext cx="2135264" cy="461665"/>
              </a:xfrm>
              <a:prstGeom prst="rect">
                <a:avLst/>
              </a:prstGeom>
              <a:blipFill rotWithShape="1">
                <a:blip r:embed="rId2"/>
                <a:stretch>
                  <a:fillRect l="-4000" t="-10526" r="-4000" b="-28947"/>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6" name="Объект 2"/>
              <p:cNvSpPr txBox="1">
                <a:spLocks/>
              </p:cNvSpPr>
              <p:nvPr/>
            </p:nvSpPr>
            <p:spPr>
              <a:xfrm>
                <a:off x="1403648" y="3068960"/>
                <a:ext cx="7200800" cy="1968460"/>
              </a:xfrm>
              <a:prstGeom prst="rect">
                <a:avLst/>
              </a:prstGeom>
            </p:spPr>
            <p:txBody>
              <a:bodyPr vert="horz" lIns="91440" tIns="45720" rIns="91440" bIns="45720" rtlCol="0">
                <a:normAutofit fontScale="92500" lnSpcReduction="20000"/>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buNone/>
                </a:pPr>
                <a:r>
                  <a:rPr lang="ru-RU" dirty="0"/>
                  <a:t>где </a:t>
                </a:r>
                <a:r>
                  <a:rPr lang="en-US" sz="2400" dirty="0"/>
                  <a:t>Y</a:t>
                </a:r>
                <a:r>
                  <a:rPr lang="ru-RU" dirty="0" smtClean="0"/>
                  <a:t>– </a:t>
                </a:r>
                <a:r>
                  <a:rPr lang="ru-RU" dirty="0"/>
                  <a:t>налоговые поступления по земельному налогу (зависимая переменная); </a:t>
                </a:r>
                <a:endParaRPr lang="ru-RU" dirty="0" smtClean="0"/>
              </a:p>
              <a:p>
                <a:pPr marL="114300" indent="0">
                  <a:buNone/>
                </a:pPr>
                <a14:m>
                  <m:oMath xmlns:m="http://schemas.openxmlformats.org/officeDocument/2006/math">
                    <m:r>
                      <a:rPr lang="en-US" sz="2400" i="1">
                        <a:latin typeface="Cambria Math"/>
                      </a:rPr>
                      <m:t>𝑥</m:t>
                    </m:r>
                  </m:oMath>
                </a14:m>
                <a:r>
                  <a:rPr lang="ru-RU" i="1" dirty="0"/>
                  <a:t>–</a:t>
                </a:r>
                <a:r>
                  <a:rPr lang="ru-RU" dirty="0"/>
                  <a:t> количество налогоплательщиков, учтенных в базе данных налоговых органов (независимая переменная</a:t>
                </a:r>
                <a:r>
                  <a:rPr lang="ru-RU" dirty="0" smtClean="0"/>
                  <a:t>)</a:t>
                </a:r>
                <a:endParaRPr lang="en-US" dirty="0" smtClean="0"/>
              </a:p>
              <a:p>
                <a:pPr marL="114300" indent="0">
                  <a:buNone/>
                </a:pPr>
                <a:r>
                  <a:rPr lang="en-US" sz="2400" dirty="0" smtClean="0"/>
                  <a:t>ɛ - </a:t>
                </a:r>
                <a:r>
                  <a:rPr lang="ru-RU" sz="2400" dirty="0"/>
                  <a:t>случайная или стохастическая переменная, включающая влияние неучтенных в модели факторов.</a:t>
                </a:r>
                <a:endParaRPr lang="ru-RU" sz="2400" dirty="0"/>
              </a:p>
              <a:p>
                <a:pPr marL="114300" indent="0">
                  <a:buNone/>
                </a:pPr>
                <a:endParaRPr lang="ru-RU" dirty="0"/>
              </a:p>
            </p:txBody>
          </p:sp>
        </mc:Choice>
        <mc:Fallback>
          <p:sp>
            <p:nvSpPr>
              <p:cNvPr id="6" name="Объект 2"/>
              <p:cNvSpPr txBox="1">
                <a:spLocks noRot="1" noChangeAspect="1" noMove="1" noResize="1" noEditPoints="1" noAdjustHandles="1" noChangeArrowheads="1" noChangeShapeType="1" noTextEdit="1"/>
              </p:cNvSpPr>
              <p:nvPr/>
            </p:nvSpPr>
            <p:spPr>
              <a:xfrm>
                <a:off x="1403648" y="3068960"/>
                <a:ext cx="7200800" cy="1968460"/>
              </a:xfrm>
              <a:prstGeom prst="rect">
                <a:avLst/>
              </a:prstGeom>
              <a:blipFill rotWithShape="1">
                <a:blip r:embed="rId3"/>
                <a:stretch>
                  <a:fillRect t="-4954"/>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8" name="Объект 2"/>
              <p:cNvSpPr txBox="1">
                <a:spLocks/>
              </p:cNvSpPr>
              <p:nvPr/>
            </p:nvSpPr>
            <p:spPr>
              <a:xfrm>
                <a:off x="179512" y="4941168"/>
                <a:ext cx="8280920" cy="1152128"/>
              </a:xfrm>
              <a:prstGeom prst="rect">
                <a:avLst/>
              </a:prstGeom>
            </p:spPr>
            <p:txBody>
              <a:bodyPr vert="horz" lIns="91440" tIns="45720" rIns="91440" bIns="45720" rtlCol="0">
                <a:no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indent="0" algn="just">
                  <a:lnSpc>
                    <a:spcPct val="107000"/>
                  </a:lnSpc>
                  <a:spcAft>
                    <a:spcPts val="0"/>
                  </a:spcAft>
                </a:pPr>
                <a:r>
                  <a:rPr lang="ru-RU" sz="2000" dirty="0">
                    <a:ea typeface="Calibri"/>
                    <a:cs typeface="Times New Roman"/>
                  </a:rPr>
                  <a:t>Расчет параметров парной линейной регрессии дал следующие показатели: </a:t>
                </a:r>
                <a14:m>
                  <m:oMath xmlns:m="http://schemas.openxmlformats.org/officeDocument/2006/math">
                    <m:sSub>
                      <m:sSubPr>
                        <m:ctrlPr>
                          <a:rPr lang="ru-RU" sz="2000" i="1">
                            <a:solidFill>
                              <a:srgbClr val="000000"/>
                            </a:solidFill>
                            <a:effectLst/>
                            <a:ea typeface="Times New Roman"/>
                            <a:cs typeface="Arial"/>
                          </a:rPr>
                        </m:ctrlPr>
                      </m:sSubPr>
                      <m:e>
                        <m:r>
                          <a:rPr lang="en-US" sz="2000" i="1">
                            <a:solidFill>
                              <a:srgbClr val="000000"/>
                            </a:solidFill>
                            <a:effectLst/>
                            <a:ea typeface="Times New Roman"/>
                            <a:cs typeface="Arial"/>
                          </a:rPr>
                          <m:t>𝑎</m:t>
                        </m:r>
                      </m:e>
                      <m:sub>
                        <m:r>
                          <a:rPr lang="ru-RU" sz="2000" i="1">
                            <a:solidFill>
                              <a:srgbClr val="000000"/>
                            </a:solidFill>
                            <a:effectLst/>
                            <a:ea typeface="Times New Roman"/>
                            <a:cs typeface="Arial"/>
                          </a:rPr>
                          <m:t>0</m:t>
                        </m:r>
                      </m:sub>
                    </m:sSub>
                  </m:oMath>
                </a14:m>
                <a:r>
                  <a:rPr lang="ru-RU" sz="2000" dirty="0">
                    <a:solidFill>
                      <a:srgbClr val="000000"/>
                    </a:solidFill>
                    <a:effectLst/>
                    <a:ea typeface="Times New Roman"/>
                    <a:cs typeface="Times New Roman"/>
                  </a:rPr>
                  <a:t>= - 4430987,89; </a:t>
                </a:r>
                <a14:m>
                  <m:oMath xmlns:m="http://schemas.openxmlformats.org/officeDocument/2006/math">
                    <m:sSub>
                      <m:sSubPr>
                        <m:ctrlPr>
                          <a:rPr lang="ru-RU" sz="2000" i="1">
                            <a:solidFill>
                              <a:srgbClr val="000000"/>
                            </a:solidFill>
                            <a:effectLst/>
                            <a:ea typeface="Times New Roman"/>
                            <a:cs typeface="Arial"/>
                          </a:rPr>
                        </m:ctrlPr>
                      </m:sSubPr>
                      <m:e>
                        <m:r>
                          <a:rPr lang="en-US" sz="2000" i="1">
                            <a:solidFill>
                              <a:srgbClr val="000000"/>
                            </a:solidFill>
                            <a:effectLst/>
                            <a:ea typeface="Times New Roman"/>
                            <a:cs typeface="Arial"/>
                          </a:rPr>
                          <m:t>𝑎</m:t>
                        </m:r>
                      </m:e>
                      <m:sub>
                        <m:r>
                          <a:rPr lang="ru-RU" sz="2000" i="1">
                            <a:solidFill>
                              <a:srgbClr val="000000"/>
                            </a:solidFill>
                            <a:effectLst/>
                            <a:ea typeface="Times New Roman"/>
                            <a:cs typeface="Arial"/>
                          </a:rPr>
                          <m:t>1</m:t>
                        </m:r>
                      </m:sub>
                    </m:sSub>
                  </m:oMath>
                </a14:m>
                <a:r>
                  <a:rPr lang="ru-RU" sz="2000" dirty="0">
                    <a:effectLst/>
                    <a:ea typeface="Calibri"/>
                    <a:cs typeface="Times New Roman"/>
                  </a:rPr>
                  <a:t> = </a:t>
                </a:r>
                <a:r>
                  <a:rPr lang="ru-RU" sz="2000" dirty="0">
                    <a:solidFill>
                      <a:srgbClr val="000000"/>
                    </a:solidFill>
                    <a:effectLst/>
                    <a:ea typeface="Times New Roman"/>
                    <a:cs typeface="Times New Roman"/>
                  </a:rPr>
                  <a:t>1,0876. А следовательно, парная линейная регрессия имеет вид</a:t>
                </a:r>
                <a:r>
                  <a:rPr lang="ru-RU" sz="2000" dirty="0" smtClean="0">
                    <a:solidFill>
                      <a:srgbClr val="000000"/>
                    </a:solidFill>
                    <a:effectLst/>
                    <a:ea typeface="Times New Roman"/>
                    <a:cs typeface="Times New Roman"/>
                  </a:rPr>
                  <a:t>:</a:t>
                </a:r>
                <a:endParaRPr lang="ru-RU" sz="2000" dirty="0">
                  <a:ea typeface="Calibri"/>
                  <a:cs typeface="Times New Roman"/>
                </a:endParaRPr>
              </a:p>
            </p:txBody>
          </p:sp>
        </mc:Choice>
        <mc:Fallback>
          <p:sp>
            <p:nvSpPr>
              <p:cNvPr id="8" name="Объект 2"/>
              <p:cNvSpPr txBox="1">
                <a:spLocks noRot="1" noChangeAspect="1" noMove="1" noResize="1" noEditPoints="1" noAdjustHandles="1" noChangeArrowheads="1" noChangeShapeType="1" noTextEdit="1"/>
              </p:cNvSpPr>
              <p:nvPr/>
            </p:nvSpPr>
            <p:spPr>
              <a:xfrm>
                <a:off x="179512" y="4941168"/>
                <a:ext cx="8280920" cy="1152128"/>
              </a:xfrm>
              <a:prstGeom prst="rect">
                <a:avLst/>
              </a:prstGeom>
              <a:blipFill rotWithShape="1">
                <a:blip r:embed="rId4"/>
                <a:stretch>
                  <a:fillRect t="-2116" r="-736" b="-1058"/>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10" name="Прямоугольник 9"/>
              <p:cNvSpPr/>
              <p:nvPr/>
            </p:nvSpPr>
            <p:spPr>
              <a:xfrm>
                <a:off x="2628517" y="5949280"/>
                <a:ext cx="3596626" cy="461665"/>
              </a:xfrm>
              <a:prstGeom prst="rect">
                <a:avLst/>
              </a:prstGeom>
              <a:noFill/>
            </p:spPr>
            <p:txBody>
              <a:bodyPr wrap="none" lIns="91440" tIns="45720" rIns="91440" bIns="45720">
                <a:spAutoFit/>
              </a:bodyPr>
              <a:lstStyle/>
              <a:p>
                <a:pPr algn="ctr"/>
                <a:r>
                  <a:rPr lang="en-US" sz="2400" dirty="0" smtClean="0"/>
                  <a:t>Y </a:t>
                </a:r>
                <a:r>
                  <a:rPr lang="ru-RU" sz="2400" dirty="0" smtClean="0"/>
                  <a:t>= </a:t>
                </a:r>
                <a:r>
                  <a:rPr lang="ru-RU" sz="2400" dirty="0"/>
                  <a:t>-4430987,89+1,0876</a:t>
                </a:r>
                <a14:m>
                  <m:oMath xmlns:m="http://schemas.openxmlformats.org/officeDocument/2006/math">
                    <m:r>
                      <a:rPr lang="ru-RU" sz="2400" i="1">
                        <a:latin typeface="Cambria Math"/>
                      </a:rPr>
                      <m:t>∗</m:t>
                    </m:r>
                    <m:r>
                      <a:rPr lang="en-US" sz="2400" i="1">
                        <a:latin typeface="Cambria Math"/>
                      </a:rPr>
                      <m:t>𝑥</m:t>
                    </m:r>
                  </m:oMath>
                </a14:m>
                <a:endParaRPr lang="ru-RU" sz="2400" dirty="0"/>
              </a:p>
            </p:txBody>
          </p:sp>
        </mc:Choice>
        <mc:Fallback>
          <p:sp>
            <p:nvSpPr>
              <p:cNvPr id="10" name="Прямоугольник 9"/>
              <p:cNvSpPr>
                <a:spLocks noRot="1" noChangeAspect="1" noMove="1" noResize="1" noEditPoints="1" noAdjustHandles="1" noChangeArrowheads="1" noChangeShapeType="1" noTextEdit="1"/>
              </p:cNvSpPr>
              <p:nvPr/>
            </p:nvSpPr>
            <p:spPr>
              <a:xfrm>
                <a:off x="2628517" y="5949280"/>
                <a:ext cx="3596626" cy="461665"/>
              </a:xfrm>
              <a:prstGeom prst="rect">
                <a:avLst/>
              </a:prstGeom>
              <a:blipFill rotWithShape="1">
                <a:blip r:embed="rId5"/>
                <a:stretch>
                  <a:fillRect l="-1695" t="-10526" b="-28947"/>
                </a:stretch>
              </a:blipFill>
            </p:spPr>
            <p:txBody>
              <a:bodyPr/>
              <a:lstStyle/>
              <a:p>
                <a:r>
                  <a:rPr lang="ru-RU">
                    <a:noFill/>
                  </a:rPr>
                  <a:t> </a:t>
                </a:r>
              </a:p>
            </p:txBody>
          </p:sp>
        </mc:Fallback>
      </mc:AlternateContent>
    </p:spTree>
    <p:extLst>
      <p:ext uri="{BB962C8B-B14F-4D97-AF65-F5344CB8AC3E}">
        <p14:creationId xmlns:p14="http://schemas.microsoft.com/office/powerpoint/2010/main" val="244210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2771" y="1268760"/>
            <a:ext cx="8196920" cy="1872208"/>
          </a:xfrm>
        </p:spPr>
        <p:txBody>
          <a:bodyPr>
            <a:normAutofit lnSpcReduction="10000"/>
          </a:bodyPr>
          <a:lstStyle/>
          <a:p>
            <a:r>
              <a:rPr lang="ru-RU" sz="2000" dirty="0"/>
              <a:t>Расчет остатков между исходными (статистическими) значениями переменой </a:t>
            </a:r>
            <a:r>
              <a:rPr lang="en-US" sz="2000" i="1" dirty="0"/>
              <a:t>y</a:t>
            </a:r>
            <a:r>
              <a:rPr lang="ru-RU" sz="2000" dirty="0"/>
              <a:t> и оцененной  позволил построить гистограмму (рис. 1), по которой можно судит о гомоскедастичности остатков. Это также подтверждается тестом </a:t>
            </a:r>
            <a:r>
              <a:rPr lang="ru-RU" sz="2000" dirty="0" err="1"/>
              <a:t>Голдфелда-Квандта</a:t>
            </a:r>
            <a:r>
              <a:rPr lang="ru-RU" sz="2000" dirty="0"/>
              <a:t>, результаты которого дали: </a:t>
            </a:r>
            <a:r>
              <a:rPr lang="en-US" sz="2000" i="1" dirty="0"/>
              <a:t>GQ</a:t>
            </a:r>
            <a:r>
              <a:rPr lang="ru-RU" sz="2000" dirty="0"/>
              <a:t> = 2,5832 и </a:t>
            </a:r>
            <a:r>
              <a:rPr lang="en-US" sz="2000" i="1" dirty="0"/>
              <a:t>GQ</a:t>
            </a:r>
            <a:r>
              <a:rPr lang="ru-RU" sz="2000" baseline="30000" dirty="0"/>
              <a:t>-1 </a:t>
            </a:r>
            <a:r>
              <a:rPr lang="ru-RU" sz="2000" dirty="0"/>
              <a:t>= 0,3871, что меньше значения </a:t>
            </a:r>
            <a:r>
              <a:rPr lang="en-US" sz="2000" dirty="0"/>
              <a:t>F</a:t>
            </a:r>
            <a:r>
              <a:rPr lang="ru-RU" sz="2000" baseline="-25000" dirty="0" err="1"/>
              <a:t>крит</a:t>
            </a:r>
            <a:r>
              <a:rPr lang="ru-RU" sz="2000" dirty="0"/>
              <a:t>  (</a:t>
            </a:r>
            <a:r>
              <a:rPr lang="en-US" sz="2000" dirty="0"/>
              <a:t>F</a:t>
            </a:r>
            <a:r>
              <a:rPr lang="ru-RU" sz="2000" baseline="-25000" dirty="0" err="1"/>
              <a:t>крит</a:t>
            </a:r>
            <a:r>
              <a:rPr lang="ru-RU" sz="2000" dirty="0"/>
              <a:t> =6,3882).</a:t>
            </a: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20449" y="1"/>
            <a:ext cx="594297" cy="54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Диаграмма 4"/>
          <p:cNvGraphicFramePr/>
          <p:nvPr>
            <p:extLst>
              <p:ext uri="{D42A27DB-BD31-4B8C-83A1-F6EECF244321}">
                <p14:modId xmlns:p14="http://schemas.microsoft.com/office/powerpoint/2010/main" val="1645021839"/>
              </p:ext>
            </p:extLst>
          </p:nvPr>
        </p:nvGraphicFramePr>
        <p:xfrm>
          <a:off x="1098687" y="2924944"/>
          <a:ext cx="6645746" cy="2520280"/>
        </p:xfrm>
        <a:graphic>
          <a:graphicData uri="http://schemas.openxmlformats.org/drawingml/2006/chart">
            <c:chart xmlns:c="http://schemas.openxmlformats.org/drawingml/2006/chart" xmlns:r="http://schemas.openxmlformats.org/officeDocument/2006/relationships" r:id="rId3"/>
          </a:graphicData>
        </a:graphic>
      </p:graphicFrame>
      <p:sp>
        <p:nvSpPr>
          <p:cNvPr id="10" name="Объект 2"/>
          <p:cNvSpPr txBox="1">
            <a:spLocks/>
          </p:cNvSpPr>
          <p:nvPr/>
        </p:nvSpPr>
        <p:spPr>
          <a:xfrm>
            <a:off x="-1836712" y="3501008"/>
            <a:ext cx="8196920" cy="1224136"/>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endParaRPr lang="ru-RU" dirty="0"/>
          </a:p>
        </p:txBody>
      </p:sp>
      <p:sp>
        <p:nvSpPr>
          <p:cNvPr id="11" name="Объект 2"/>
          <p:cNvSpPr txBox="1">
            <a:spLocks/>
          </p:cNvSpPr>
          <p:nvPr/>
        </p:nvSpPr>
        <p:spPr>
          <a:xfrm>
            <a:off x="611560" y="5589240"/>
            <a:ext cx="7620000" cy="1008112"/>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endParaRPr lang="ru-RU" sz="2000" dirty="0"/>
          </a:p>
        </p:txBody>
      </p:sp>
      <p:sp>
        <p:nvSpPr>
          <p:cNvPr id="12" name="Заголовок 1"/>
          <p:cNvSpPr>
            <a:spLocks noGrp="1"/>
          </p:cNvSpPr>
          <p:nvPr>
            <p:ph type="title"/>
          </p:nvPr>
        </p:nvSpPr>
        <p:spPr>
          <a:xfrm>
            <a:off x="455948" y="260648"/>
            <a:ext cx="7931224" cy="864096"/>
          </a:xfrm>
        </p:spPr>
        <p:txBody>
          <a:bodyPr/>
          <a:lstStyle/>
          <a:p>
            <a:pPr algn="ctr"/>
            <a:r>
              <a:rPr lang="ru-RU" sz="2000" dirty="0"/>
              <a:t>В ходе анализа проверялись предпосылки теоремы </a:t>
            </a:r>
            <a:r>
              <a:rPr lang="ru-RU" sz="2000" dirty="0" err="1"/>
              <a:t>Гауса</a:t>
            </a:r>
            <a:r>
              <a:rPr lang="ru-RU" sz="2000" dirty="0"/>
              <a:t>-Маркова для данной модели в целях установления возможности применения метода наименьших квадратов (МНК).</a:t>
            </a:r>
            <a:endParaRPr lang="ru-RU" sz="2000" dirty="0"/>
          </a:p>
        </p:txBody>
      </p:sp>
      <p:sp>
        <p:nvSpPr>
          <p:cNvPr id="13" name="Объект 2"/>
          <p:cNvSpPr txBox="1">
            <a:spLocks/>
          </p:cNvSpPr>
          <p:nvPr/>
        </p:nvSpPr>
        <p:spPr>
          <a:xfrm>
            <a:off x="670292" y="5493196"/>
            <a:ext cx="7561268" cy="108012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r>
              <a:rPr lang="ru-RU" sz="2000" dirty="0"/>
              <a:t>В ходе проведения теста </a:t>
            </a:r>
            <a:r>
              <a:rPr lang="ru-RU" sz="2000" dirty="0" err="1"/>
              <a:t>Дарбина</a:t>
            </a:r>
            <a:r>
              <a:rPr lang="ru-RU" sz="2000" dirty="0"/>
              <a:t>–Уотсона была рассчитана статистика </a:t>
            </a:r>
            <a:r>
              <a:rPr lang="en-US" sz="2000" dirty="0"/>
              <a:t>DW</a:t>
            </a:r>
            <a:r>
              <a:rPr lang="ru-RU" sz="2000" dirty="0"/>
              <a:t>=1,5692. Ее значение подтверждает гипотезу</a:t>
            </a:r>
            <a:r>
              <a:rPr lang="ru-RU" sz="2000" i="1" dirty="0"/>
              <a:t> </a:t>
            </a:r>
            <a:r>
              <a:rPr lang="ru-RU" sz="2000" dirty="0"/>
              <a:t>Н</a:t>
            </a:r>
            <a:r>
              <a:rPr lang="ru-RU" sz="2000" baseline="-25000" dirty="0"/>
              <a:t>0</a:t>
            </a:r>
            <a:r>
              <a:rPr lang="ru-RU" sz="2000" dirty="0"/>
              <a:t>: </a:t>
            </a:r>
            <a:r>
              <a:rPr lang="en-US" sz="2000" dirty="0" err="1"/>
              <a:t>Cov</a:t>
            </a:r>
            <a:r>
              <a:rPr lang="ru-RU" sz="2000" dirty="0"/>
              <a:t>(</a:t>
            </a:r>
            <a:r>
              <a:rPr lang="en-US" sz="2000" dirty="0" err="1"/>
              <a:t>u</a:t>
            </a:r>
            <a:r>
              <a:rPr lang="en-US" sz="2000" baseline="-25000" dirty="0" err="1"/>
              <a:t>i</a:t>
            </a:r>
            <a:r>
              <a:rPr lang="ru-RU" sz="2000" dirty="0"/>
              <a:t>,</a:t>
            </a:r>
            <a:r>
              <a:rPr lang="en-US" sz="2000" dirty="0" err="1"/>
              <a:t>u</a:t>
            </a:r>
            <a:r>
              <a:rPr lang="en-US" sz="2000" baseline="-25000" dirty="0" err="1"/>
              <a:t>j</a:t>
            </a:r>
            <a:r>
              <a:rPr lang="ru-RU" sz="2000" dirty="0"/>
              <a:t>) = 0 для всех </a:t>
            </a:r>
            <a:r>
              <a:rPr lang="en-US" sz="2000" dirty="0" err="1"/>
              <a:t>i</a:t>
            </a:r>
            <a:r>
              <a:rPr lang="ru-RU" sz="2000" dirty="0"/>
              <a:t> ≠ </a:t>
            </a:r>
            <a:r>
              <a:rPr lang="en-US" sz="2000" dirty="0"/>
              <a:t>j</a:t>
            </a:r>
            <a:r>
              <a:rPr lang="ru-RU" sz="2000" dirty="0"/>
              <a:t>. </a:t>
            </a:r>
          </a:p>
        </p:txBody>
      </p:sp>
    </p:spTree>
    <p:extLst>
      <p:ext uri="{BB962C8B-B14F-4D97-AF65-F5344CB8AC3E}">
        <p14:creationId xmlns:p14="http://schemas.microsoft.com/office/powerpoint/2010/main" val="3822891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7931224" cy="720080"/>
          </a:xfrm>
        </p:spPr>
        <p:txBody>
          <a:bodyPr/>
          <a:lstStyle/>
          <a:p>
            <a:pPr algn="ctr"/>
            <a:r>
              <a:rPr lang="ru-RU" sz="2200" dirty="0"/>
              <a:t>В процессе исследования были также проведены оценки построенной модели регрессии и качества оцененных параметров. </a:t>
            </a:r>
            <a:endParaRPr lang="ru-RU" sz="2200" dirty="0"/>
          </a:p>
        </p:txBody>
      </p:sp>
      <mc:AlternateContent xmlns:mc="http://schemas.openxmlformats.org/markup-compatibility/2006">
        <mc:Choice xmlns:a14="http://schemas.microsoft.com/office/drawing/2010/main" Requires="a14">
          <p:sp>
            <p:nvSpPr>
              <p:cNvPr id="3" name="Объект 2"/>
              <p:cNvSpPr>
                <a:spLocks noGrp="1"/>
              </p:cNvSpPr>
              <p:nvPr>
                <p:ph idx="1"/>
              </p:nvPr>
            </p:nvSpPr>
            <p:spPr>
              <a:xfrm>
                <a:off x="328700" y="915886"/>
                <a:ext cx="8208912" cy="4968552"/>
              </a:xfrm>
            </p:spPr>
            <p:txBody>
              <a:bodyPr>
                <a:noAutofit/>
              </a:bodyPr>
              <a:lstStyle/>
              <a:p>
                <a:r>
                  <a:rPr lang="ru-RU" sz="1900" dirty="0"/>
                  <a:t>Коэффициент детерминации, рассчитанный для построенной модели равен = 0,9138, что свидетельствует о качестве полученной регрессионной модели.</a:t>
                </a:r>
              </a:p>
              <a:p>
                <a:r>
                  <a:rPr lang="ru-RU" sz="1900" dirty="0"/>
                  <a:t>Средняя ошибка аппроксимации = 25,33%.</a:t>
                </a:r>
              </a:p>
              <a:p>
                <a:r>
                  <a:rPr lang="ru-RU" sz="1900" dirty="0"/>
                  <a:t>В среднем расчетные значения объясняемой переменной </a:t>
                </a:r>
                <a:r>
                  <a:rPr lang="en-US" sz="1900" i="1" dirty="0"/>
                  <a:t>y</a:t>
                </a:r>
                <a:r>
                  <a:rPr lang="ru-RU" sz="1900" dirty="0"/>
                  <a:t> отклоняются от фактических на 25,33%, что не входит в допустимый предел значений.</a:t>
                </a:r>
              </a:p>
              <a:p>
                <a:r>
                  <a:rPr lang="ru-RU" sz="1900" dirty="0"/>
                  <a:t>Полученный средний коэффициент эластичности = </a:t>
                </a:r>
                <a:r>
                  <a:rPr lang="ru-RU" sz="1900" dirty="0" smtClean="0"/>
                  <a:t>2,7557</a:t>
                </a:r>
              </a:p>
              <a:p>
                <a:r>
                  <a:rPr lang="ru-RU" sz="1900" dirty="0" smtClean="0"/>
                  <a:t>Проведение </a:t>
                </a:r>
                <a:r>
                  <a:rPr lang="en-US" sz="1900" dirty="0"/>
                  <a:t>t</a:t>
                </a:r>
                <a:r>
                  <a:rPr lang="ru-RU" sz="1900" dirty="0"/>
                  <a:t>-теста для определения значимости оцененных коэффициентов регрессии дало следующее: </a:t>
                </a:r>
                <a14:m>
                  <m:oMath xmlns:m="http://schemas.openxmlformats.org/officeDocument/2006/math">
                    <m:sSub>
                      <m:sSubPr>
                        <m:ctrlPr>
                          <a:rPr lang="ru-RU" sz="1900" i="1"/>
                        </m:ctrlPr>
                      </m:sSubPr>
                      <m:e>
                        <m:r>
                          <a:rPr lang="en-US" sz="1900" i="1"/>
                          <m:t>𝑡</m:t>
                        </m:r>
                      </m:e>
                      <m:sub>
                        <m:sSub>
                          <m:sSubPr>
                            <m:ctrlPr>
                              <a:rPr lang="ru-RU" sz="1900" i="1"/>
                            </m:ctrlPr>
                          </m:sSubPr>
                          <m:e>
                            <m:r>
                              <a:rPr lang="ru-RU" sz="1900" i="1"/>
                              <m:t>𝑎</m:t>
                            </m:r>
                          </m:e>
                          <m:sub>
                            <m:r>
                              <a:rPr lang="ru-RU" sz="1900" i="1"/>
                              <m:t>1</m:t>
                            </m:r>
                          </m:sub>
                        </m:sSub>
                      </m:sub>
                    </m:sSub>
                    <m:r>
                      <a:rPr lang="ru-RU" sz="1900" i="1"/>
                      <m:t>=</m:t>
                    </m:r>
                    <m:f>
                      <m:fPr>
                        <m:ctrlPr>
                          <a:rPr lang="ru-RU" sz="1900" i="1"/>
                        </m:ctrlPr>
                      </m:fPr>
                      <m:num>
                        <m:sSub>
                          <m:sSubPr>
                            <m:ctrlPr>
                              <a:rPr lang="ru-RU" sz="1900" i="1"/>
                            </m:ctrlPr>
                          </m:sSubPr>
                          <m:e>
                            <m:r>
                              <a:rPr lang="ru-RU" sz="1900" i="1"/>
                              <m:t>𝑎</m:t>
                            </m:r>
                          </m:e>
                          <m:sub>
                            <m:r>
                              <a:rPr lang="ru-RU" sz="1900" i="1"/>
                              <m:t>1</m:t>
                            </m:r>
                          </m:sub>
                        </m:sSub>
                      </m:num>
                      <m:den>
                        <m:sSub>
                          <m:sSubPr>
                            <m:ctrlPr>
                              <a:rPr lang="ru-RU" sz="1900" i="1"/>
                            </m:ctrlPr>
                          </m:sSubPr>
                          <m:e>
                            <m:r>
                              <a:rPr lang="ru-RU" sz="1900" i="1"/>
                              <m:t>𝜎</m:t>
                            </m:r>
                          </m:e>
                          <m:sub>
                            <m:sSub>
                              <m:sSubPr>
                                <m:ctrlPr>
                                  <a:rPr lang="ru-RU" sz="1900" i="1"/>
                                </m:ctrlPr>
                              </m:sSubPr>
                              <m:e>
                                <m:r>
                                  <a:rPr lang="ru-RU" sz="1900" i="1"/>
                                  <m:t>𝑎</m:t>
                                </m:r>
                              </m:e>
                              <m:sub>
                                <m:r>
                                  <a:rPr lang="ru-RU" sz="1900" i="1"/>
                                  <m:t>1</m:t>
                                </m:r>
                              </m:sub>
                            </m:sSub>
                          </m:sub>
                        </m:sSub>
                      </m:den>
                    </m:f>
                  </m:oMath>
                </a14:m>
                <a:r>
                  <a:rPr lang="ru-RU" sz="1900" dirty="0"/>
                  <a:t>=7,9762, </a:t>
                </a:r>
                <a14:m>
                  <m:oMath xmlns:m="http://schemas.openxmlformats.org/officeDocument/2006/math">
                    <m:sSub>
                      <m:sSubPr>
                        <m:ctrlPr>
                          <a:rPr lang="ru-RU" sz="1900" i="1"/>
                        </m:ctrlPr>
                      </m:sSubPr>
                      <m:e>
                        <m:r>
                          <a:rPr lang="en-US" sz="1900" i="1"/>
                          <m:t>𝑡</m:t>
                        </m:r>
                      </m:e>
                      <m:sub>
                        <m:sSub>
                          <m:sSubPr>
                            <m:ctrlPr>
                              <a:rPr lang="ru-RU" sz="1900" i="1"/>
                            </m:ctrlPr>
                          </m:sSubPr>
                          <m:e>
                            <m:r>
                              <a:rPr lang="ru-RU" sz="1900" i="1"/>
                              <m:t>𝑎</m:t>
                            </m:r>
                          </m:e>
                          <m:sub>
                            <m:r>
                              <a:rPr lang="ru-RU" sz="1900" i="1"/>
                              <m:t>0</m:t>
                            </m:r>
                          </m:sub>
                        </m:sSub>
                      </m:sub>
                    </m:sSub>
                    <m:r>
                      <a:rPr lang="ru-RU" sz="1900" i="1"/>
                      <m:t>=</m:t>
                    </m:r>
                    <m:f>
                      <m:fPr>
                        <m:ctrlPr>
                          <a:rPr lang="ru-RU" sz="1900" i="1"/>
                        </m:ctrlPr>
                      </m:fPr>
                      <m:num>
                        <m:sSub>
                          <m:sSubPr>
                            <m:ctrlPr>
                              <a:rPr lang="ru-RU" sz="1900" i="1"/>
                            </m:ctrlPr>
                          </m:sSubPr>
                          <m:e>
                            <m:r>
                              <a:rPr lang="ru-RU" sz="1900" i="1"/>
                              <m:t>𝑎</m:t>
                            </m:r>
                          </m:e>
                          <m:sub>
                            <m:r>
                              <a:rPr lang="ru-RU" sz="1900" i="1"/>
                              <m:t>0</m:t>
                            </m:r>
                          </m:sub>
                        </m:sSub>
                      </m:num>
                      <m:den>
                        <m:sSub>
                          <m:sSubPr>
                            <m:ctrlPr>
                              <a:rPr lang="ru-RU" sz="1900" i="1"/>
                            </m:ctrlPr>
                          </m:sSubPr>
                          <m:e>
                            <m:r>
                              <a:rPr lang="ru-RU" sz="1900" i="1"/>
                              <m:t>𝜎</m:t>
                            </m:r>
                          </m:e>
                          <m:sub>
                            <m:sSub>
                              <m:sSubPr>
                                <m:ctrlPr>
                                  <a:rPr lang="ru-RU" sz="1900" i="1"/>
                                </m:ctrlPr>
                              </m:sSubPr>
                              <m:e>
                                <m:r>
                                  <a:rPr lang="ru-RU" sz="1900" i="1"/>
                                  <m:t>𝑎</m:t>
                                </m:r>
                              </m:e>
                              <m:sub>
                                <m:r>
                                  <a:rPr lang="ru-RU" sz="1900" i="1"/>
                                  <m:t>0</m:t>
                                </m:r>
                              </m:sub>
                            </m:sSub>
                          </m:sub>
                        </m:sSub>
                      </m:den>
                    </m:f>
                  </m:oMath>
                </a14:m>
                <a:r>
                  <a:rPr lang="ru-RU" sz="1900" dirty="0"/>
                  <a:t>= -4,9892. Для рассматриваемой модели при значении </a:t>
                </a:r>
                <a:r>
                  <a:rPr lang="ru-RU" sz="1900" i="1" dirty="0"/>
                  <a:t>α = </a:t>
                </a:r>
                <a:r>
                  <a:rPr lang="ru-RU" sz="1900" dirty="0"/>
                  <a:t>0,05 и </a:t>
                </a:r>
                <a:r>
                  <a:rPr lang="en-US" sz="1900" i="1" dirty="0"/>
                  <a:t>v</a:t>
                </a:r>
                <a:r>
                  <a:rPr lang="ru-RU" sz="1900" baseline="-25000" dirty="0"/>
                  <a:t>2 </a:t>
                </a:r>
                <a:r>
                  <a:rPr lang="ru-RU" sz="1900" dirty="0"/>
                  <a:t>= 6 значение </a:t>
                </a:r>
                <a:r>
                  <a:rPr lang="en-US" sz="1900" i="1" dirty="0"/>
                  <a:t>t</a:t>
                </a:r>
                <a:r>
                  <a:rPr lang="ru-RU" sz="1900" baseline="-25000" dirty="0" err="1"/>
                  <a:t>крит</a:t>
                </a:r>
                <a:r>
                  <a:rPr lang="ru-RU" sz="1900" baseline="-25000" dirty="0"/>
                  <a:t> </a:t>
                </a:r>
                <a:r>
                  <a:rPr lang="ru-RU" sz="1900" dirty="0"/>
                  <a:t>= 2,4469. Сравнивая их, видим, что выполняется неравенство</a:t>
                </a:r>
                <a:r>
                  <a:rPr lang="ru-RU" sz="1900" dirty="0" smtClean="0"/>
                  <a:t>: </a:t>
                </a:r>
                <a14:m>
                  <m:oMath xmlns:m="http://schemas.openxmlformats.org/officeDocument/2006/math">
                    <m:d>
                      <m:dPr>
                        <m:begChr m:val="|"/>
                        <m:endChr m:val=""/>
                        <m:ctrlPr>
                          <a:rPr lang="ru-RU" sz="1900" i="1"/>
                        </m:ctrlPr>
                      </m:dPr>
                      <m:e>
                        <m:d>
                          <m:dPr>
                            <m:begChr m:val=""/>
                            <m:endChr m:val="|"/>
                            <m:ctrlPr>
                              <a:rPr lang="ru-RU" sz="1900" i="1"/>
                            </m:ctrlPr>
                          </m:dPr>
                          <m:e>
                            <m:sSub>
                              <m:sSubPr>
                                <m:ctrlPr>
                                  <a:rPr lang="ru-RU" sz="1900" i="1"/>
                                </m:ctrlPr>
                              </m:sSubPr>
                              <m:e>
                                <m:r>
                                  <a:rPr lang="ru-RU" sz="1900" i="1"/>
                                  <m:t>𝑡</m:t>
                                </m:r>
                              </m:e>
                              <m:sub>
                                <m:sSub>
                                  <m:sSubPr>
                                    <m:ctrlPr>
                                      <a:rPr lang="ru-RU" sz="1900" i="1"/>
                                    </m:ctrlPr>
                                  </m:sSubPr>
                                  <m:e>
                                    <m:r>
                                      <a:rPr lang="ru-RU" sz="1900" i="1"/>
                                      <m:t>𝑎</m:t>
                                    </m:r>
                                  </m:e>
                                  <m:sub>
                                    <m:r>
                                      <a:rPr lang="ru-RU" sz="1900" i="1"/>
                                      <m:t>1</m:t>
                                    </m:r>
                                  </m:sub>
                                </m:sSub>
                              </m:sub>
                            </m:sSub>
                          </m:e>
                        </m:d>
                      </m:e>
                    </m:d>
                    <m:r>
                      <a:rPr lang="en-US" sz="1900" i="1"/>
                      <m:t>&gt;</m:t>
                    </m:r>
                    <m:sSub>
                      <m:sSubPr>
                        <m:ctrlPr>
                          <a:rPr lang="ru-RU" sz="1900" i="1"/>
                        </m:ctrlPr>
                      </m:sSubPr>
                      <m:e>
                        <m:r>
                          <a:rPr lang="ru-RU" sz="1900" i="1"/>
                          <m:t>𝑡</m:t>
                        </m:r>
                      </m:e>
                      <m:sub>
                        <m:r>
                          <a:rPr lang="ru-RU" sz="1900" i="1"/>
                          <m:t>крит</m:t>
                        </m:r>
                      </m:sub>
                    </m:sSub>
                  </m:oMath>
                </a14:m>
                <a:r>
                  <a:rPr lang="ru-RU" sz="1900" dirty="0" smtClean="0"/>
                  <a:t> и </a:t>
                </a:r>
                <a14:m>
                  <m:oMath xmlns:m="http://schemas.openxmlformats.org/officeDocument/2006/math">
                    <m:d>
                      <m:dPr>
                        <m:begChr m:val="|"/>
                        <m:endChr m:val=""/>
                        <m:ctrlPr>
                          <a:rPr lang="ru-RU" sz="1900" i="1"/>
                        </m:ctrlPr>
                      </m:dPr>
                      <m:e>
                        <m:d>
                          <m:dPr>
                            <m:begChr m:val=""/>
                            <m:endChr m:val="|"/>
                            <m:ctrlPr>
                              <a:rPr lang="ru-RU" sz="1900" i="1"/>
                            </m:ctrlPr>
                          </m:dPr>
                          <m:e>
                            <m:sSub>
                              <m:sSubPr>
                                <m:ctrlPr>
                                  <a:rPr lang="ru-RU" sz="1900" i="1"/>
                                </m:ctrlPr>
                              </m:sSubPr>
                              <m:e>
                                <m:r>
                                  <a:rPr lang="ru-RU" sz="1900" i="1"/>
                                  <m:t>𝑡</m:t>
                                </m:r>
                              </m:e>
                              <m:sub>
                                <m:sSub>
                                  <m:sSubPr>
                                    <m:ctrlPr>
                                      <a:rPr lang="ru-RU" sz="1900" i="1"/>
                                    </m:ctrlPr>
                                  </m:sSubPr>
                                  <m:e>
                                    <m:r>
                                      <a:rPr lang="ru-RU" sz="1900" i="1"/>
                                      <m:t>𝑎</m:t>
                                    </m:r>
                                  </m:e>
                                  <m:sub>
                                    <m:r>
                                      <a:rPr lang="ru-RU" sz="1900" i="1"/>
                                      <m:t>1</m:t>
                                    </m:r>
                                  </m:sub>
                                </m:sSub>
                              </m:sub>
                            </m:sSub>
                          </m:e>
                        </m:d>
                      </m:e>
                    </m:d>
                    <m:r>
                      <a:rPr lang="en-US" sz="1900" i="1"/>
                      <m:t>&gt;</m:t>
                    </m:r>
                    <m:sSub>
                      <m:sSubPr>
                        <m:ctrlPr>
                          <a:rPr lang="ru-RU" sz="1900" i="1"/>
                        </m:ctrlPr>
                      </m:sSubPr>
                      <m:e>
                        <m:r>
                          <a:rPr lang="ru-RU" sz="1900" i="1"/>
                          <m:t>𝑡</m:t>
                        </m:r>
                      </m:e>
                      <m:sub>
                        <m:r>
                          <a:rPr lang="ru-RU" sz="1900" i="1"/>
                          <m:t>крит</m:t>
                        </m:r>
                      </m:sub>
                    </m:sSub>
                  </m:oMath>
                </a14:m>
                <a:endParaRPr lang="ru-RU" sz="1900" dirty="0"/>
              </a:p>
              <a:p>
                <a:r>
                  <a:rPr lang="ru-RU" sz="2000" dirty="0" smtClean="0"/>
                  <a:t>Были </a:t>
                </a:r>
                <a:r>
                  <a:rPr lang="ru-RU" sz="2000" dirty="0"/>
                  <a:t>рассчитаны доверительные интервалы для полученных параметров регрессии. Границы интервалов для параметра </a:t>
                </a:r>
                <a:r>
                  <a:rPr lang="ru-RU" sz="2000" i="1" dirty="0"/>
                  <a:t>а</a:t>
                </a:r>
                <a:r>
                  <a:rPr lang="ru-RU" sz="2000" baseline="-25000" dirty="0"/>
                  <a:t>1</a:t>
                </a:r>
                <a:r>
                  <a:rPr lang="ru-RU" sz="2000" dirty="0"/>
                  <a:t> не содержат противоречивых результатов. </a:t>
                </a:r>
                <a:endParaRPr lang="ru-RU" sz="1900" dirty="0"/>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8700" y="915886"/>
                <a:ext cx="8208912" cy="4968552"/>
              </a:xfrm>
              <a:blipFill rotWithShape="1">
                <a:blip r:embed="rId2"/>
                <a:stretch>
                  <a:fillRect t="-613" b="-2699"/>
                </a:stretch>
              </a:blipFill>
            </p:spPr>
            <p:txBody>
              <a:bodyPr/>
              <a:lstStyle/>
              <a:p>
                <a:r>
                  <a:rPr lang="ru-RU">
                    <a:noFill/>
                  </a:rPr>
                  <a:t> </a:t>
                </a:r>
              </a:p>
            </p:txBody>
          </p:sp>
        </mc:Fallback>
      </mc:AlternateContent>
      <p:sp>
        <p:nvSpPr>
          <p:cNvPr id="5" name="Заголовок 1"/>
          <p:cNvSpPr txBox="1">
            <a:spLocks/>
          </p:cNvSpPr>
          <p:nvPr/>
        </p:nvSpPr>
        <p:spPr>
          <a:xfrm>
            <a:off x="466733" y="5949280"/>
            <a:ext cx="7931224" cy="69593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ru-RU" sz="2000" dirty="0"/>
              <a:t>Исходя из данных проверок можно утверждать о существенности полученных параметров парной линейной регрессии.</a:t>
            </a:r>
            <a:endParaRPr lang="ru-RU" sz="2000" dirty="0"/>
          </a:p>
        </p:txBody>
      </p:sp>
    </p:spTree>
    <p:extLst>
      <p:ext uri="{BB962C8B-B14F-4D97-AF65-F5344CB8AC3E}">
        <p14:creationId xmlns:p14="http://schemas.microsoft.com/office/powerpoint/2010/main" val="753883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dirty="0" smtClean="0"/>
              <a:t>Вывод</a:t>
            </a:r>
            <a:endParaRPr lang="ru-RU" sz="2400" dirty="0"/>
          </a:p>
        </p:txBody>
      </p:sp>
      <p:sp>
        <p:nvSpPr>
          <p:cNvPr id="3" name="Объект 2"/>
          <p:cNvSpPr>
            <a:spLocks noGrp="1"/>
          </p:cNvSpPr>
          <p:nvPr>
            <p:ph idx="1"/>
          </p:nvPr>
        </p:nvSpPr>
        <p:spPr>
          <a:xfrm>
            <a:off x="467544" y="1412776"/>
            <a:ext cx="7920880" cy="4800600"/>
          </a:xfrm>
        </p:spPr>
        <p:txBody>
          <a:bodyPr/>
          <a:lstStyle/>
          <a:p>
            <a:pPr algn="just"/>
            <a:r>
              <a:rPr lang="ru-RU" dirty="0"/>
              <a:t>Подведя итог исследования, отметим, что влияние проведения работ по государственной кадастровой оценке непосредственным образом влияет на земельное налогообложение. </a:t>
            </a:r>
            <a:r>
              <a:rPr lang="ru-RU" dirty="0" smtClean="0"/>
              <a:t>В </a:t>
            </a:r>
            <a:r>
              <a:rPr lang="ru-RU" dirty="0"/>
              <a:t>частности, постановка на учет собственников земельных участков в качестве налогоплательщиков находит отражение в увеличении начислений по земельному налогу, поступающего в виде налоговых доходов в бюджеты местного самоуправления. </a:t>
            </a:r>
            <a:endParaRPr lang="ru-RU" dirty="0" smtClean="0"/>
          </a:p>
          <a:p>
            <a:pPr algn="just"/>
            <a:r>
              <a:rPr lang="ru-RU" dirty="0" smtClean="0"/>
              <a:t>Проведенный </a:t>
            </a:r>
            <a:r>
              <a:rPr lang="ru-RU" dirty="0"/>
              <a:t>анализ парной регрессионной модели количественно подтвердил данный вывод. Полученная в результате расчетов модель может считаться качественной и адекватной, и может применяться в налоговой практике.</a:t>
            </a:r>
          </a:p>
          <a:p>
            <a:endParaRPr lang="ru-RU" dirty="0"/>
          </a:p>
        </p:txBody>
      </p:sp>
    </p:spTree>
    <p:extLst>
      <p:ext uri="{BB962C8B-B14F-4D97-AF65-F5344CB8AC3E}">
        <p14:creationId xmlns:p14="http://schemas.microsoft.com/office/powerpoint/2010/main" val="2128540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dirty="0" smtClean="0"/>
              <a:t>Литература</a:t>
            </a:r>
            <a:endParaRPr lang="ru-RU" sz="2400" dirty="0"/>
          </a:p>
        </p:txBody>
      </p:sp>
      <p:sp>
        <p:nvSpPr>
          <p:cNvPr id="3" name="Объект 2"/>
          <p:cNvSpPr>
            <a:spLocks noGrp="1"/>
          </p:cNvSpPr>
          <p:nvPr>
            <p:ph idx="1"/>
          </p:nvPr>
        </p:nvSpPr>
        <p:spPr>
          <a:xfrm>
            <a:off x="755576" y="1412776"/>
            <a:ext cx="7620000" cy="3340968"/>
          </a:xfrm>
        </p:spPr>
        <p:txBody>
          <a:bodyPr>
            <a:normAutofit/>
          </a:bodyPr>
          <a:lstStyle/>
          <a:p>
            <a:pPr lvl="0"/>
            <a:r>
              <a:rPr lang="ru-RU" sz="2000" dirty="0" smtClean="0"/>
              <a:t>Налоговый </a:t>
            </a:r>
            <a:r>
              <a:rPr lang="ru-RU" sz="2000" dirty="0"/>
              <a:t>кодекс Российской Федерации (часть вторая) от 05.08.2000 № 117-ФЗ (ред. от 08.03.2015).</a:t>
            </a:r>
          </a:p>
          <a:p>
            <a:pPr lvl="0"/>
            <a:r>
              <a:rPr lang="ru-RU" sz="2000" u="sng" dirty="0">
                <a:hlinkClick r:id="rId2"/>
              </a:rPr>
              <a:t>http://www.nalog.ru/rn77/related_activities/statistics_and_analytics/forms</a:t>
            </a:r>
            <a:r>
              <a:rPr lang="ru-RU" sz="2000" dirty="0"/>
              <a:t> (Дата обращения 21.03.2015).</a:t>
            </a:r>
          </a:p>
          <a:p>
            <a:pPr lvl="0"/>
            <a:r>
              <a:rPr lang="ru-RU" sz="2000" dirty="0" err="1"/>
              <a:t>Майбуров</a:t>
            </a:r>
            <a:r>
              <a:rPr lang="ru-RU" sz="2000" dirty="0"/>
              <a:t>, И.А.</a:t>
            </a:r>
            <a:r>
              <a:rPr lang="ru-RU" sz="2000" i="1" dirty="0"/>
              <a:t> </a:t>
            </a:r>
            <a:r>
              <a:rPr lang="ru-RU" sz="2000" dirty="0"/>
              <a:t>Налоговые системы. Методология развития: Монография / [</a:t>
            </a:r>
            <a:r>
              <a:rPr lang="ru-RU" sz="2000" dirty="0" err="1"/>
              <a:t>Финуниверситет</a:t>
            </a:r>
            <a:r>
              <a:rPr lang="ru-RU" sz="2000" dirty="0"/>
              <a:t>]; Под ред. И.А. </a:t>
            </a:r>
            <a:r>
              <a:rPr lang="ru-RU" sz="2000" dirty="0" err="1"/>
              <a:t>Майбурова</a:t>
            </a:r>
            <a:r>
              <a:rPr lang="ru-RU" sz="2000" dirty="0"/>
              <a:t>, </a:t>
            </a:r>
            <a:r>
              <a:rPr lang="ru-RU" sz="2000" dirty="0" err="1"/>
              <a:t>Ю.Б.Иванова</a:t>
            </a:r>
            <a:r>
              <a:rPr lang="ru-RU" sz="2000" dirty="0"/>
              <a:t> .— М. : ЮНИТИ, 2012 .— 463с.</a:t>
            </a:r>
          </a:p>
          <a:p>
            <a:pPr lvl="0"/>
            <a:r>
              <a:rPr lang="ru-RU" sz="2000" dirty="0"/>
              <a:t>Черкашина Е.Г. Кадастровый учет земельных участков / Вестник Амурского государственного университета. Серия: </a:t>
            </a:r>
            <a:r>
              <a:rPr lang="ru-RU" sz="2000" dirty="0" err="1"/>
              <a:t>Гуманитеарные</a:t>
            </a:r>
            <a:r>
              <a:rPr lang="ru-RU" sz="2000" dirty="0"/>
              <a:t> науки. 2013. № 62. С. 65-70</a:t>
            </a:r>
            <a:r>
              <a:rPr lang="ru-RU" sz="2000" dirty="0" smtClean="0"/>
              <a:t>.</a:t>
            </a:r>
            <a:endParaRPr lang="ru-RU" sz="2000" dirty="0"/>
          </a:p>
        </p:txBody>
      </p:sp>
    </p:spTree>
    <p:extLst>
      <p:ext uri="{BB962C8B-B14F-4D97-AF65-F5344CB8AC3E}">
        <p14:creationId xmlns:p14="http://schemas.microsoft.com/office/powerpoint/2010/main" val="38459888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седство">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оседство">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60</TotalTime>
  <Words>801</Words>
  <Application>Microsoft Office PowerPoint</Application>
  <PresentationFormat>Экран (4:3)</PresentationFormat>
  <Paragraphs>42</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Соседство</vt:lpstr>
      <vt:lpstr>ОЦЕНКА ВЛИЯНИЯ ГОСУДАРСТВЕННОЙ КАДАСТРОВОЙ ОЦЕНКИ НА ЗЕМЕЛЬНОЕ НАЛОГООБЛОЖЕНИЕ</vt:lpstr>
      <vt:lpstr>Презентация PowerPoint</vt:lpstr>
      <vt:lpstr>В целях анализа влияния результатов государственной кадастровой оценки на земельное налогообложение был проведен анализ начислений по земельному налогу по физическим лицам, основанный на данных Приволжского федерального округа в период 2006-2013гг. </vt:lpstr>
      <vt:lpstr>В ходе анализа проверялись предпосылки теоремы Гауса-Маркова для данной модели в целях установления возможности применения метода наименьших квадратов (МНК).</vt:lpstr>
      <vt:lpstr>В процессе исследования были также проведены оценки построенной модели регрессии и качества оцененных параметров. </vt:lpstr>
      <vt:lpstr>Вывод</vt:lpstr>
      <vt:lpstr>Литература</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ОЦЕНКА ВЛИЯНИЯ ГОСУДАРСТВЕННОЙ КАДАСТРОВОЙ ОЦЕНКИ НА ЗЕМЕЛЬНОЕ НАЛОГООБЛОЖЕНИЕ</dc:title>
  <dc:creator>Читатель</dc:creator>
  <cp:lastModifiedBy>корешков</cp:lastModifiedBy>
  <cp:revision>8</cp:revision>
  <dcterms:created xsi:type="dcterms:W3CDTF">2015-03-22T11:49:50Z</dcterms:created>
  <dcterms:modified xsi:type="dcterms:W3CDTF">2015-03-22T13:08:03Z</dcterms:modified>
</cp:coreProperties>
</file>