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style1.xml" ContentType="application/vnd.ms-office.chart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quickStyle2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758" r:id="rId1"/>
  </p:sldMasterIdLst>
  <p:notesMasterIdLst>
    <p:notesMasterId r:id="rId10"/>
  </p:notesMasterIdLst>
  <p:sldIdLst>
    <p:sldId id="256" r:id="rId2"/>
    <p:sldId id="267" r:id="rId3"/>
    <p:sldId id="257" r:id="rId4"/>
    <p:sldId id="266" r:id="rId5"/>
    <p:sldId id="258" r:id="rId6"/>
    <p:sldId id="259" r:id="rId7"/>
    <p:sldId id="260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 snapToGrid="0">
      <p:cViewPr>
        <p:scale>
          <a:sx n="60" d="100"/>
          <a:sy n="60" d="100"/>
        </p:scale>
        <p:origin x="-330" y="-3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file:///E:\&#1082;%20&#1089;&#1090;&#1072;&#1090;&#1100;&#1077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600">
                <a:solidFill>
                  <a:schemeClr val="tx1"/>
                </a:solidFill>
              </a:rPr>
              <a:t>Анализ поступлений НДФЛ при предлагаемом введении необлагаемого минимума</a:t>
            </a:r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2"/>
          <c:order val="0"/>
          <c:tx>
            <c:strRef>
              <c:f>Лист1!$U$10</c:f>
              <c:strCache>
                <c:ptCount val="1"/>
                <c:pt idx="0">
                  <c:v>Экономия работника по НДФЛ</c:v>
                </c:pt>
              </c:strCache>
            </c:strRef>
          </c:tx>
          <c:spPr>
            <a:solidFill>
              <a:srgbClr val="00CC0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3"/>
                </a:solidFill>
                <a:prstDash val="sysDash"/>
              </a:ln>
              <a:effectLst/>
            </c:spPr>
            <c:trendlineType val="linear"/>
            <c:intercept val="0"/>
          </c:trendline>
          <c:cat>
            <c:numRef>
              <c:f>Лист1!$O$11:$O$21</c:f>
              <c:numCache>
                <c:formatCode>General</c:formatCode>
                <c:ptCount val="11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</c:numCache>
            </c:numRef>
          </c:cat>
          <c:val>
            <c:numRef>
              <c:f>Лист1!$U$11:$U$21</c:f>
              <c:numCache>
                <c:formatCode>0</c:formatCode>
                <c:ptCount val="11"/>
                <c:pt idx="0">
                  <c:v>6001.7100000000019</c:v>
                </c:pt>
                <c:pt idx="1">
                  <c:v>7164.6900000000014</c:v>
                </c:pt>
                <c:pt idx="2">
                  <c:v>8038.6800000000012</c:v>
                </c:pt>
                <c:pt idx="3">
                  <c:v>8873.2800000000007</c:v>
                </c:pt>
                <c:pt idx="4">
                  <c:v>9934.86</c:v>
                </c:pt>
                <c:pt idx="5">
                  <c:v>10155.599999999995</c:v>
                </c:pt>
                <c:pt idx="6">
                  <c:v>11396.580000000002</c:v>
                </c:pt>
                <c:pt idx="7">
                  <c:v>12462.320000000005</c:v>
                </c:pt>
                <c:pt idx="8">
                  <c:v>13206.825357142836</c:v>
                </c:pt>
                <c:pt idx="9">
                  <c:v>14022.164464285597</c:v>
                </c:pt>
                <c:pt idx="10">
                  <c:v>14888.546479591869</c:v>
                </c:pt>
              </c:numCache>
            </c:numRef>
          </c:val>
        </c:ser>
        <c:ser>
          <c:idx val="0"/>
          <c:order val="1"/>
          <c:tx>
            <c:strRef>
              <c:f>Лист1!$P$10</c:f>
              <c:strCache>
                <c:ptCount val="1"/>
                <c:pt idx="0">
                  <c:v>Среднемесячная номинальная начисленная заработная плата работников в целом по экономике РФ</c:v>
                </c:pt>
              </c:strCache>
            </c:strRef>
          </c:tx>
          <c:spPr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Лист1!$O$11:$O$21</c:f>
              <c:numCache>
                <c:formatCode>General</c:formatCode>
                <c:ptCount val="11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</c:numCache>
            </c:numRef>
          </c:cat>
          <c:val>
            <c:numRef>
              <c:f>Лист1!$P$11:$P$21</c:f>
              <c:numCache>
                <c:formatCode>0</c:formatCode>
                <c:ptCount val="11"/>
                <c:pt idx="0">
                  <c:v>163116</c:v>
                </c:pt>
                <c:pt idx="1">
                  <c:v>207480</c:v>
                </c:pt>
                <c:pt idx="2">
                  <c:v>223656</c:v>
                </c:pt>
                <c:pt idx="3">
                  <c:v>251424</c:v>
                </c:pt>
                <c:pt idx="4">
                  <c:v>280428</c:v>
                </c:pt>
                <c:pt idx="5">
                  <c:v>319548</c:v>
                </c:pt>
                <c:pt idx="6">
                  <c:v>357504</c:v>
                </c:pt>
                <c:pt idx="7">
                  <c:v>391332</c:v>
                </c:pt>
                <c:pt idx="8">
                  <c:v>417042</c:v>
                </c:pt>
                <c:pt idx="9">
                  <c:v>448695</c:v>
                </c:pt>
                <c:pt idx="10">
                  <c:v>484812.42857143289</c:v>
                </c:pt>
              </c:numCache>
            </c:numRef>
          </c:val>
        </c:ser>
        <c:dLbls>
          <c:showVal val="1"/>
        </c:dLbls>
        <c:gapWidth val="444"/>
        <c:overlap val="-90"/>
        <c:axId val="78954496"/>
        <c:axId val="78932224"/>
      </c:barChart>
      <c:valAx>
        <c:axId val="78932224"/>
        <c:scaling>
          <c:orientation val="minMax"/>
        </c:scaling>
        <c:delete val="1"/>
        <c:axPos val="l"/>
        <c:numFmt formatCode="0" sourceLinked="1"/>
        <c:majorTickMark val="none"/>
        <c:tickLblPos val="nextTo"/>
        <c:crossAx val="78954496"/>
        <c:crosses val="autoZero"/>
        <c:crossBetween val="between"/>
      </c:valAx>
      <c:catAx>
        <c:axId val="78954496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8932224"/>
        <c:crosses val="autoZero"/>
        <c:auto val="1"/>
        <c:lblAlgn val="ctr"/>
        <c:lblOffset val="100"/>
      </c:catAx>
      <c:spPr>
        <a:noFill/>
        <a:ln>
          <a:noFill/>
        </a:ln>
        <a:effectLst/>
      </c:spPr>
    </c:plotArea>
    <c:legend>
      <c:legendPos val="t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5FA1B73-5D84-4A72-BAA8-A48DA7D79D94}" type="doc">
      <dgm:prSet loTypeId="urn:microsoft.com/office/officeart/2008/layout/LinedList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71E9F511-8237-4998-9789-62FEDE49BA1A}">
      <dgm:prSet phldrT="[Текст]" custT="1"/>
      <dgm:spPr/>
      <dgm:t>
        <a:bodyPr/>
        <a:lstStyle/>
        <a:p>
          <a:r>
            <a:rPr lang="ru-RU" sz="1800" smtClean="0">
              <a:latin typeface="Century Schoolbook" panose="02040604050505020304" pitchFamily="18" charset="0"/>
            </a:rPr>
            <a:t>► </a:t>
          </a:r>
          <a:r>
            <a:rPr lang="ru-RU" sz="1800" smtClean="0"/>
            <a:t>Социализация налоговой системы</a:t>
          </a:r>
          <a:endParaRPr lang="ru-RU" sz="1800" dirty="0"/>
        </a:p>
      </dgm:t>
    </dgm:pt>
    <dgm:pt modelId="{A204F4DD-2B60-4383-BE62-7B1065FEFA9A}" type="parTrans" cxnId="{3B38ABE1-55DF-4B91-9517-E573A44DA85C}">
      <dgm:prSet/>
      <dgm:spPr/>
      <dgm:t>
        <a:bodyPr/>
        <a:lstStyle/>
        <a:p>
          <a:endParaRPr lang="ru-RU" sz="1800"/>
        </a:p>
      </dgm:t>
    </dgm:pt>
    <dgm:pt modelId="{B703E7BF-C48D-471F-B95F-C4CC28C639EE}" type="sibTrans" cxnId="{3B38ABE1-55DF-4B91-9517-E573A44DA85C}">
      <dgm:prSet/>
      <dgm:spPr/>
      <dgm:t>
        <a:bodyPr/>
        <a:lstStyle/>
        <a:p>
          <a:endParaRPr lang="ru-RU" sz="1800"/>
        </a:p>
      </dgm:t>
    </dgm:pt>
    <dgm:pt modelId="{9DC8F475-175A-4B38-B80D-861A30A91DF2}">
      <dgm:prSet custT="1"/>
      <dgm:spPr/>
      <dgm:t>
        <a:bodyPr/>
        <a:lstStyle/>
        <a:p>
          <a:r>
            <a:rPr lang="ru-RU" sz="1800" smtClean="0">
              <a:latin typeface="Century Schoolbook" panose="02040604050505020304" pitchFamily="18" charset="0"/>
            </a:rPr>
            <a:t>► </a:t>
          </a:r>
          <a:r>
            <a:rPr lang="ru-RU" sz="1800" smtClean="0"/>
            <a:t>Международный подход налогообложения</a:t>
          </a:r>
          <a:endParaRPr lang="ru-RU" sz="1800" dirty="0"/>
        </a:p>
      </dgm:t>
    </dgm:pt>
    <dgm:pt modelId="{EDC8E095-D2D8-412B-9382-D206913F1161}" type="parTrans" cxnId="{EF874315-8D72-4BDB-AC47-E581176AC78C}">
      <dgm:prSet/>
      <dgm:spPr/>
      <dgm:t>
        <a:bodyPr/>
        <a:lstStyle/>
        <a:p>
          <a:endParaRPr lang="ru-RU" sz="1800"/>
        </a:p>
      </dgm:t>
    </dgm:pt>
    <dgm:pt modelId="{2F050C1B-93F9-4117-97E4-ED6F4FD321D0}" type="sibTrans" cxnId="{EF874315-8D72-4BDB-AC47-E581176AC78C}">
      <dgm:prSet/>
      <dgm:spPr/>
      <dgm:t>
        <a:bodyPr/>
        <a:lstStyle/>
        <a:p>
          <a:endParaRPr lang="ru-RU" sz="1800"/>
        </a:p>
      </dgm:t>
    </dgm:pt>
    <dgm:pt modelId="{7B3A73E7-ACBD-48C5-8DE0-123FD58E415C}">
      <dgm:prSet custT="1"/>
      <dgm:spPr/>
      <dgm:t>
        <a:bodyPr/>
        <a:lstStyle/>
        <a:p>
          <a:r>
            <a:rPr lang="ru-RU" sz="1800" smtClean="0">
              <a:latin typeface="Century Schoolbook" panose="02040604050505020304" pitchFamily="18" charset="0"/>
            </a:rPr>
            <a:t>► </a:t>
          </a:r>
          <a:r>
            <a:rPr lang="ru-RU" sz="1800" smtClean="0"/>
            <a:t>Российская налоговая льгота</a:t>
          </a:r>
          <a:endParaRPr lang="ru-RU" sz="1800" dirty="0"/>
        </a:p>
      </dgm:t>
    </dgm:pt>
    <dgm:pt modelId="{287FB575-F92C-46B1-BE33-1CCE5890752A}" type="parTrans" cxnId="{88FBA047-F870-4330-8F50-94651C6776D3}">
      <dgm:prSet/>
      <dgm:spPr/>
      <dgm:t>
        <a:bodyPr/>
        <a:lstStyle/>
        <a:p>
          <a:endParaRPr lang="ru-RU" sz="1800"/>
        </a:p>
      </dgm:t>
    </dgm:pt>
    <dgm:pt modelId="{2C70CA0D-08D5-4FE1-949F-08252C5234D5}" type="sibTrans" cxnId="{88FBA047-F870-4330-8F50-94651C6776D3}">
      <dgm:prSet/>
      <dgm:spPr/>
      <dgm:t>
        <a:bodyPr/>
        <a:lstStyle/>
        <a:p>
          <a:endParaRPr lang="ru-RU" sz="1800"/>
        </a:p>
      </dgm:t>
    </dgm:pt>
    <dgm:pt modelId="{A8F78000-F052-4CEA-94DD-C7538BB5AA36}">
      <dgm:prSet custT="1"/>
      <dgm:spPr/>
      <dgm:t>
        <a:bodyPr/>
        <a:lstStyle/>
        <a:p>
          <a:r>
            <a:rPr lang="ru-RU" sz="1800" smtClean="0">
              <a:latin typeface="Century Schoolbook" panose="02040604050505020304" pitchFamily="18" charset="0"/>
            </a:rPr>
            <a:t>► </a:t>
          </a:r>
          <a:r>
            <a:rPr lang="ru-RU" sz="1800" smtClean="0"/>
            <a:t>Реализация принципа равенства налогообложения</a:t>
          </a:r>
          <a:endParaRPr lang="ru-RU" sz="1800" dirty="0"/>
        </a:p>
      </dgm:t>
    </dgm:pt>
    <dgm:pt modelId="{CBD2D974-E2E0-452F-B03B-CD1BBED521A9}" type="parTrans" cxnId="{A328B00C-4572-4CA8-A2C0-602815563C05}">
      <dgm:prSet/>
      <dgm:spPr/>
      <dgm:t>
        <a:bodyPr/>
        <a:lstStyle/>
        <a:p>
          <a:endParaRPr lang="ru-RU" sz="1800"/>
        </a:p>
      </dgm:t>
    </dgm:pt>
    <dgm:pt modelId="{912A74A3-8A6E-4FBA-92FE-CB87EE813CB4}" type="sibTrans" cxnId="{A328B00C-4572-4CA8-A2C0-602815563C05}">
      <dgm:prSet/>
      <dgm:spPr/>
      <dgm:t>
        <a:bodyPr/>
        <a:lstStyle/>
        <a:p>
          <a:endParaRPr lang="ru-RU" sz="1800"/>
        </a:p>
      </dgm:t>
    </dgm:pt>
    <dgm:pt modelId="{0A7ACB81-F609-430F-B446-334EE4706D83}">
      <dgm:prSet custT="1"/>
      <dgm:spPr/>
      <dgm:t>
        <a:bodyPr/>
        <a:lstStyle/>
        <a:p>
          <a:r>
            <a:rPr lang="ru-RU" sz="1800" dirty="0" smtClean="0">
              <a:latin typeface="Century Schoolbook" panose="02040604050505020304" pitchFamily="18" charset="0"/>
            </a:rPr>
            <a:t>► </a:t>
          </a:r>
          <a:r>
            <a:rPr lang="ru-RU" sz="1800" dirty="0" smtClean="0"/>
            <a:t>Введение необлагаемого минимума</a:t>
          </a:r>
          <a:endParaRPr lang="ru-RU" sz="1800" dirty="0"/>
        </a:p>
      </dgm:t>
    </dgm:pt>
    <dgm:pt modelId="{9FA59873-FA2E-4889-ABD5-62278231F23E}" type="parTrans" cxnId="{5BE70638-3168-42B2-B113-031EEF1F2469}">
      <dgm:prSet/>
      <dgm:spPr/>
      <dgm:t>
        <a:bodyPr/>
        <a:lstStyle/>
        <a:p>
          <a:endParaRPr lang="ru-RU" sz="1800"/>
        </a:p>
      </dgm:t>
    </dgm:pt>
    <dgm:pt modelId="{38BBD3F3-F2A5-4753-BF00-5EFD7F508A37}" type="sibTrans" cxnId="{5BE70638-3168-42B2-B113-031EEF1F2469}">
      <dgm:prSet/>
      <dgm:spPr/>
      <dgm:t>
        <a:bodyPr/>
        <a:lstStyle/>
        <a:p>
          <a:endParaRPr lang="ru-RU" sz="1800"/>
        </a:p>
      </dgm:t>
    </dgm:pt>
    <dgm:pt modelId="{F2BD9557-B723-46C4-A445-8098C100B8ED}" type="pres">
      <dgm:prSet presAssocID="{D5FA1B73-5D84-4A72-BAA8-A48DA7D79D94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13F41D9B-02FC-4BA8-B281-61AB0D75BD9D}" type="pres">
      <dgm:prSet presAssocID="{71E9F511-8237-4998-9789-62FEDE49BA1A}" presName="thickLine" presStyleLbl="alignNode1" presStyleIdx="0" presStyleCnt="5"/>
      <dgm:spPr/>
      <dgm:t>
        <a:bodyPr/>
        <a:lstStyle/>
        <a:p>
          <a:endParaRPr lang="ru-RU"/>
        </a:p>
      </dgm:t>
    </dgm:pt>
    <dgm:pt modelId="{F01F9A43-23AA-4C34-B405-FD208A478F9E}" type="pres">
      <dgm:prSet presAssocID="{71E9F511-8237-4998-9789-62FEDE49BA1A}" presName="horz1" presStyleCnt="0"/>
      <dgm:spPr/>
      <dgm:t>
        <a:bodyPr/>
        <a:lstStyle/>
        <a:p>
          <a:endParaRPr lang="ru-RU"/>
        </a:p>
      </dgm:t>
    </dgm:pt>
    <dgm:pt modelId="{38CEBA4D-AC59-41A0-83EA-D03C3C95694A}" type="pres">
      <dgm:prSet presAssocID="{71E9F511-8237-4998-9789-62FEDE49BA1A}" presName="tx1" presStyleLbl="revTx" presStyleIdx="0" presStyleCnt="5" custLinFactNeighborX="-4479" custLinFactNeighborY="-147"/>
      <dgm:spPr/>
      <dgm:t>
        <a:bodyPr/>
        <a:lstStyle/>
        <a:p>
          <a:endParaRPr lang="ru-RU"/>
        </a:p>
      </dgm:t>
    </dgm:pt>
    <dgm:pt modelId="{8DE7301B-F6FC-44FB-841D-6F1D42D3E531}" type="pres">
      <dgm:prSet presAssocID="{71E9F511-8237-4998-9789-62FEDE49BA1A}" presName="vert1" presStyleCnt="0"/>
      <dgm:spPr/>
      <dgm:t>
        <a:bodyPr/>
        <a:lstStyle/>
        <a:p>
          <a:endParaRPr lang="ru-RU"/>
        </a:p>
      </dgm:t>
    </dgm:pt>
    <dgm:pt modelId="{27E08C2F-103F-425A-B2A2-CACDDCEA9798}" type="pres">
      <dgm:prSet presAssocID="{9DC8F475-175A-4B38-B80D-861A30A91DF2}" presName="thickLine" presStyleLbl="alignNode1" presStyleIdx="1" presStyleCnt="5"/>
      <dgm:spPr/>
      <dgm:t>
        <a:bodyPr/>
        <a:lstStyle/>
        <a:p>
          <a:endParaRPr lang="ru-RU"/>
        </a:p>
      </dgm:t>
    </dgm:pt>
    <dgm:pt modelId="{49BBA221-F7A5-4EC2-983C-589C612A0682}" type="pres">
      <dgm:prSet presAssocID="{9DC8F475-175A-4B38-B80D-861A30A91DF2}" presName="horz1" presStyleCnt="0"/>
      <dgm:spPr/>
      <dgm:t>
        <a:bodyPr/>
        <a:lstStyle/>
        <a:p>
          <a:endParaRPr lang="ru-RU"/>
        </a:p>
      </dgm:t>
    </dgm:pt>
    <dgm:pt modelId="{5CB57428-1AB3-416D-9B8C-238C647ED7F2}" type="pres">
      <dgm:prSet presAssocID="{9DC8F475-175A-4B38-B80D-861A30A91DF2}" presName="tx1" presStyleLbl="revTx" presStyleIdx="1" presStyleCnt="5"/>
      <dgm:spPr/>
      <dgm:t>
        <a:bodyPr/>
        <a:lstStyle/>
        <a:p>
          <a:endParaRPr lang="ru-RU"/>
        </a:p>
      </dgm:t>
    </dgm:pt>
    <dgm:pt modelId="{FC16A70D-1AE3-41FF-92C3-E525D23F5F26}" type="pres">
      <dgm:prSet presAssocID="{9DC8F475-175A-4B38-B80D-861A30A91DF2}" presName="vert1" presStyleCnt="0"/>
      <dgm:spPr/>
      <dgm:t>
        <a:bodyPr/>
        <a:lstStyle/>
        <a:p>
          <a:endParaRPr lang="ru-RU"/>
        </a:p>
      </dgm:t>
    </dgm:pt>
    <dgm:pt modelId="{D153FD0B-010B-4DAB-855B-9F22EA498A18}" type="pres">
      <dgm:prSet presAssocID="{7B3A73E7-ACBD-48C5-8DE0-123FD58E415C}" presName="thickLine" presStyleLbl="alignNode1" presStyleIdx="2" presStyleCnt="5"/>
      <dgm:spPr/>
      <dgm:t>
        <a:bodyPr/>
        <a:lstStyle/>
        <a:p>
          <a:endParaRPr lang="ru-RU"/>
        </a:p>
      </dgm:t>
    </dgm:pt>
    <dgm:pt modelId="{FA9E3761-5FC2-45A6-9B97-F35F005C3E30}" type="pres">
      <dgm:prSet presAssocID="{7B3A73E7-ACBD-48C5-8DE0-123FD58E415C}" presName="horz1" presStyleCnt="0"/>
      <dgm:spPr/>
      <dgm:t>
        <a:bodyPr/>
        <a:lstStyle/>
        <a:p>
          <a:endParaRPr lang="ru-RU"/>
        </a:p>
      </dgm:t>
    </dgm:pt>
    <dgm:pt modelId="{7A30BCC9-3D23-4247-A3A9-C55FBA2BE41A}" type="pres">
      <dgm:prSet presAssocID="{7B3A73E7-ACBD-48C5-8DE0-123FD58E415C}" presName="tx1" presStyleLbl="revTx" presStyleIdx="2" presStyleCnt="5"/>
      <dgm:spPr/>
      <dgm:t>
        <a:bodyPr/>
        <a:lstStyle/>
        <a:p>
          <a:endParaRPr lang="ru-RU"/>
        </a:p>
      </dgm:t>
    </dgm:pt>
    <dgm:pt modelId="{92C84C91-6F4C-41A4-B49D-2C53F408897D}" type="pres">
      <dgm:prSet presAssocID="{7B3A73E7-ACBD-48C5-8DE0-123FD58E415C}" presName="vert1" presStyleCnt="0"/>
      <dgm:spPr/>
      <dgm:t>
        <a:bodyPr/>
        <a:lstStyle/>
        <a:p>
          <a:endParaRPr lang="ru-RU"/>
        </a:p>
      </dgm:t>
    </dgm:pt>
    <dgm:pt modelId="{566008EE-8A24-488E-9FEA-B32A6F8B131C}" type="pres">
      <dgm:prSet presAssocID="{A8F78000-F052-4CEA-94DD-C7538BB5AA36}" presName="thickLine" presStyleLbl="alignNode1" presStyleIdx="3" presStyleCnt="5"/>
      <dgm:spPr/>
      <dgm:t>
        <a:bodyPr/>
        <a:lstStyle/>
        <a:p>
          <a:endParaRPr lang="ru-RU"/>
        </a:p>
      </dgm:t>
    </dgm:pt>
    <dgm:pt modelId="{6E011ABE-E8B4-43BA-843D-631B71C78961}" type="pres">
      <dgm:prSet presAssocID="{A8F78000-F052-4CEA-94DD-C7538BB5AA36}" presName="horz1" presStyleCnt="0"/>
      <dgm:spPr/>
      <dgm:t>
        <a:bodyPr/>
        <a:lstStyle/>
        <a:p>
          <a:endParaRPr lang="ru-RU"/>
        </a:p>
      </dgm:t>
    </dgm:pt>
    <dgm:pt modelId="{55A237E8-4896-4DF9-A70D-E3DDFD5B3D61}" type="pres">
      <dgm:prSet presAssocID="{A8F78000-F052-4CEA-94DD-C7538BB5AA36}" presName="tx1" presStyleLbl="revTx" presStyleIdx="3" presStyleCnt="5"/>
      <dgm:spPr/>
      <dgm:t>
        <a:bodyPr/>
        <a:lstStyle/>
        <a:p>
          <a:endParaRPr lang="ru-RU"/>
        </a:p>
      </dgm:t>
    </dgm:pt>
    <dgm:pt modelId="{672D8DF3-E19F-4ACC-9457-EECCF94C8EF5}" type="pres">
      <dgm:prSet presAssocID="{A8F78000-F052-4CEA-94DD-C7538BB5AA36}" presName="vert1" presStyleCnt="0"/>
      <dgm:spPr/>
      <dgm:t>
        <a:bodyPr/>
        <a:lstStyle/>
        <a:p>
          <a:endParaRPr lang="ru-RU"/>
        </a:p>
      </dgm:t>
    </dgm:pt>
    <dgm:pt modelId="{E8088B5F-5506-4725-AA8D-375356C6BC5D}" type="pres">
      <dgm:prSet presAssocID="{0A7ACB81-F609-430F-B446-334EE4706D83}" presName="thickLine" presStyleLbl="alignNode1" presStyleIdx="4" presStyleCnt="5"/>
      <dgm:spPr/>
      <dgm:t>
        <a:bodyPr/>
        <a:lstStyle/>
        <a:p>
          <a:endParaRPr lang="ru-RU"/>
        </a:p>
      </dgm:t>
    </dgm:pt>
    <dgm:pt modelId="{2295001B-C0CD-4A8C-9A1E-EA4DE2FFCFE6}" type="pres">
      <dgm:prSet presAssocID="{0A7ACB81-F609-430F-B446-334EE4706D83}" presName="horz1" presStyleCnt="0"/>
      <dgm:spPr/>
      <dgm:t>
        <a:bodyPr/>
        <a:lstStyle/>
        <a:p>
          <a:endParaRPr lang="ru-RU"/>
        </a:p>
      </dgm:t>
    </dgm:pt>
    <dgm:pt modelId="{17CB7E98-0741-46CA-B6C6-F65EFEAF111E}" type="pres">
      <dgm:prSet presAssocID="{0A7ACB81-F609-430F-B446-334EE4706D83}" presName="tx1" presStyleLbl="revTx" presStyleIdx="4" presStyleCnt="5"/>
      <dgm:spPr/>
      <dgm:t>
        <a:bodyPr/>
        <a:lstStyle/>
        <a:p>
          <a:endParaRPr lang="ru-RU"/>
        </a:p>
      </dgm:t>
    </dgm:pt>
    <dgm:pt modelId="{518652E9-37B2-469F-AFCB-044A55355E43}" type="pres">
      <dgm:prSet presAssocID="{0A7ACB81-F609-430F-B446-334EE4706D83}" presName="vert1" presStyleCnt="0"/>
      <dgm:spPr/>
      <dgm:t>
        <a:bodyPr/>
        <a:lstStyle/>
        <a:p>
          <a:endParaRPr lang="ru-RU"/>
        </a:p>
      </dgm:t>
    </dgm:pt>
  </dgm:ptLst>
  <dgm:cxnLst>
    <dgm:cxn modelId="{88FBA047-F870-4330-8F50-94651C6776D3}" srcId="{D5FA1B73-5D84-4A72-BAA8-A48DA7D79D94}" destId="{7B3A73E7-ACBD-48C5-8DE0-123FD58E415C}" srcOrd="2" destOrd="0" parTransId="{287FB575-F92C-46B1-BE33-1CCE5890752A}" sibTransId="{2C70CA0D-08D5-4FE1-949F-08252C5234D5}"/>
    <dgm:cxn modelId="{CD6DE725-F723-46AC-9EC7-89BFB3A9AE2B}" type="presOf" srcId="{D5FA1B73-5D84-4A72-BAA8-A48DA7D79D94}" destId="{F2BD9557-B723-46C4-A445-8098C100B8ED}" srcOrd="0" destOrd="0" presId="urn:microsoft.com/office/officeart/2008/layout/LinedList"/>
    <dgm:cxn modelId="{07B2B838-4E4D-453E-8AD8-546EBE137DEC}" type="presOf" srcId="{71E9F511-8237-4998-9789-62FEDE49BA1A}" destId="{38CEBA4D-AC59-41A0-83EA-D03C3C95694A}" srcOrd="0" destOrd="0" presId="urn:microsoft.com/office/officeart/2008/layout/LinedList"/>
    <dgm:cxn modelId="{EF874315-8D72-4BDB-AC47-E581176AC78C}" srcId="{D5FA1B73-5D84-4A72-BAA8-A48DA7D79D94}" destId="{9DC8F475-175A-4B38-B80D-861A30A91DF2}" srcOrd="1" destOrd="0" parTransId="{EDC8E095-D2D8-412B-9382-D206913F1161}" sibTransId="{2F050C1B-93F9-4117-97E4-ED6F4FD321D0}"/>
    <dgm:cxn modelId="{A328B00C-4572-4CA8-A2C0-602815563C05}" srcId="{D5FA1B73-5D84-4A72-BAA8-A48DA7D79D94}" destId="{A8F78000-F052-4CEA-94DD-C7538BB5AA36}" srcOrd="3" destOrd="0" parTransId="{CBD2D974-E2E0-452F-B03B-CD1BBED521A9}" sibTransId="{912A74A3-8A6E-4FBA-92FE-CB87EE813CB4}"/>
    <dgm:cxn modelId="{B9F0D813-CED0-468B-BFFC-836706C78DFC}" type="presOf" srcId="{0A7ACB81-F609-430F-B446-334EE4706D83}" destId="{17CB7E98-0741-46CA-B6C6-F65EFEAF111E}" srcOrd="0" destOrd="0" presId="urn:microsoft.com/office/officeart/2008/layout/LinedList"/>
    <dgm:cxn modelId="{5BE70638-3168-42B2-B113-031EEF1F2469}" srcId="{D5FA1B73-5D84-4A72-BAA8-A48DA7D79D94}" destId="{0A7ACB81-F609-430F-B446-334EE4706D83}" srcOrd="4" destOrd="0" parTransId="{9FA59873-FA2E-4889-ABD5-62278231F23E}" sibTransId="{38BBD3F3-F2A5-4753-BF00-5EFD7F508A37}"/>
    <dgm:cxn modelId="{ED40E989-4E5C-4D0D-A23F-732CEE7243B7}" type="presOf" srcId="{9DC8F475-175A-4B38-B80D-861A30A91DF2}" destId="{5CB57428-1AB3-416D-9B8C-238C647ED7F2}" srcOrd="0" destOrd="0" presId="urn:microsoft.com/office/officeart/2008/layout/LinedList"/>
    <dgm:cxn modelId="{3B38ABE1-55DF-4B91-9517-E573A44DA85C}" srcId="{D5FA1B73-5D84-4A72-BAA8-A48DA7D79D94}" destId="{71E9F511-8237-4998-9789-62FEDE49BA1A}" srcOrd="0" destOrd="0" parTransId="{A204F4DD-2B60-4383-BE62-7B1065FEFA9A}" sibTransId="{B703E7BF-C48D-471F-B95F-C4CC28C639EE}"/>
    <dgm:cxn modelId="{84ACF9A8-FF2F-4FFA-A820-933D49F8FF80}" type="presOf" srcId="{7B3A73E7-ACBD-48C5-8DE0-123FD58E415C}" destId="{7A30BCC9-3D23-4247-A3A9-C55FBA2BE41A}" srcOrd="0" destOrd="0" presId="urn:microsoft.com/office/officeart/2008/layout/LinedList"/>
    <dgm:cxn modelId="{0F5F29DD-DB89-418B-AA06-272210E53C61}" type="presOf" srcId="{A8F78000-F052-4CEA-94DD-C7538BB5AA36}" destId="{55A237E8-4896-4DF9-A70D-E3DDFD5B3D61}" srcOrd="0" destOrd="0" presId="urn:microsoft.com/office/officeart/2008/layout/LinedList"/>
    <dgm:cxn modelId="{433EA021-6D88-4D80-9E7E-A0B1B1FE33A6}" type="presParOf" srcId="{F2BD9557-B723-46C4-A445-8098C100B8ED}" destId="{13F41D9B-02FC-4BA8-B281-61AB0D75BD9D}" srcOrd="0" destOrd="0" presId="urn:microsoft.com/office/officeart/2008/layout/LinedList"/>
    <dgm:cxn modelId="{F386EDAB-8872-414D-9E6F-4525EFAD9C8F}" type="presParOf" srcId="{F2BD9557-B723-46C4-A445-8098C100B8ED}" destId="{F01F9A43-23AA-4C34-B405-FD208A478F9E}" srcOrd="1" destOrd="0" presId="urn:microsoft.com/office/officeart/2008/layout/LinedList"/>
    <dgm:cxn modelId="{8D64A51E-6C3B-4E28-8524-A52FBEC0FB52}" type="presParOf" srcId="{F01F9A43-23AA-4C34-B405-FD208A478F9E}" destId="{38CEBA4D-AC59-41A0-83EA-D03C3C95694A}" srcOrd="0" destOrd="0" presId="urn:microsoft.com/office/officeart/2008/layout/LinedList"/>
    <dgm:cxn modelId="{06AEA01E-3588-472A-9340-FCF94173ECE8}" type="presParOf" srcId="{F01F9A43-23AA-4C34-B405-FD208A478F9E}" destId="{8DE7301B-F6FC-44FB-841D-6F1D42D3E531}" srcOrd="1" destOrd="0" presId="urn:microsoft.com/office/officeart/2008/layout/LinedList"/>
    <dgm:cxn modelId="{9D71F057-E5E9-46FF-B70F-2B52B23EEF48}" type="presParOf" srcId="{F2BD9557-B723-46C4-A445-8098C100B8ED}" destId="{27E08C2F-103F-425A-B2A2-CACDDCEA9798}" srcOrd="2" destOrd="0" presId="urn:microsoft.com/office/officeart/2008/layout/LinedList"/>
    <dgm:cxn modelId="{61204783-BCF5-49C1-B241-0E5F9CD94A88}" type="presParOf" srcId="{F2BD9557-B723-46C4-A445-8098C100B8ED}" destId="{49BBA221-F7A5-4EC2-983C-589C612A0682}" srcOrd="3" destOrd="0" presId="urn:microsoft.com/office/officeart/2008/layout/LinedList"/>
    <dgm:cxn modelId="{EDEE66C8-D111-4CB0-9383-F0288AC21DA5}" type="presParOf" srcId="{49BBA221-F7A5-4EC2-983C-589C612A0682}" destId="{5CB57428-1AB3-416D-9B8C-238C647ED7F2}" srcOrd="0" destOrd="0" presId="urn:microsoft.com/office/officeart/2008/layout/LinedList"/>
    <dgm:cxn modelId="{A267D5F4-B15D-4411-A3BD-9570F25FBD46}" type="presParOf" srcId="{49BBA221-F7A5-4EC2-983C-589C612A0682}" destId="{FC16A70D-1AE3-41FF-92C3-E525D23F5F26}" srcOrd="1" destOrd="0" presId="urn:microsoft.com/office/officeart/2008/layout/LinedList"/>
    <dgm:cxn modelId="{485F5C0E-C60E-4637-95FF-E2DD21CF60C5}" type="presParOf" srcId="{F2BD9557-B723-46C4-A445-8098C100B8ED}" destId="{D153FD0B-010B-4DAB-855B-9F22EA498A18}" srcOrd="4" destOrd="0" presId="urn:microsoft.com/office/officeart/2008/layout/LinedList"/>
    <dgm:cxn modelId="{126865B5-F321-4565-BA5D-C6B7536744F3}" type="presParOf" srcId="{F2BD9557-B723-46C4-A445-8098C100B8ED}" destId="{FA9E3761-5FC2-45A6-9B97-F35F005C3E30}" srcOrd="5" destOrd="0" presId="urn:microsoft.com/office/officeart/2008/layout/LinedList"/>
    <dgm:cxn modelId="{3F5DCE9E-93E1-4EAF-A40F-6118A8D887B6}" type="presParOf" srcId="{FA9E3761-5FC2-45A6-9B97-F35F005C3E30}" destId="{7A30BCC9-3D23-4247-A3A9-C55FBA2BE41A}" srcOrd="0" destOrd="0" presId="urn:microsoft.com/office/officeart/2008/layout/LinedList"/>
    <dgm:cxn modelId="{2E89160B-C6F9-4DF4-968D-D633DD995887}" type="presParOf" srcId="{FA9E3761-5FC2-45A6-9B97-F35F005C3E30}" destId="{92C84C91-6F4C-41A4-B49D-2C53F408897D}" srcOrd="1" destOrd="0" presId="urn:microsoft.com/office/officeart/2008/layout/LinedList"/>
    <dgm:cxn modelId="{C5518131-B42D-46E0-987A-B8ADE332C25B}" type="presParOf" srcId="{F2BD9557-B723-46C4-A445-8098C100B8ED}" destId="{566008EE-8A24-488E-9FEA-B32A6F8B131C}" srcOrd="6" destOrd="0" presId="urn:microsoft.com/office/officeart/2008/layout/LinedList"/>
    <dgm:cxn modelId="{149D6011-F1E4-4A06-B6BE-6DE8E8B4803E}" type="presParOf" srcId="{F2BD9557-B723-46C4-A445-8098C100B8ED}" destId="{6E011ABE-E8B4-43BA-843D-631B71C78961}" srcOrd="7" destOrd="0" presId="urn:microsoft.com/office/officeart/2008/layout/LinedList"/>
    <dgm:cxn modelId="{06D09638-B67D-4493-B591-DDAE318C4DB8}" type="presParOf" srcId="{6E011ABE-E8B4-43BA-843D-631B71C78961}" destId="{55A237E8-4896-4DF9-A70D-E3DDFD5B3D61}" srcOrd="0" destOrd="0" presId="urn:microsoft.com/office/officeart/2008/layout/LinedList"/>
    <dgm:cxn modelId="{4042460A-C8A2-491F-8B6C-9B717285F06B}" type="presParOf" srcId="{6E011ABE-E8B4-43BA-843D-631B71C78961}" destId="{672D8DF3-E19F-4ACC-9457-EECCF94C8EF5}" srcOrd="1" destOrd="0" presId="urn:microsoft.com/office/officeart/2008/layout/LinedList"/>
    <dgm:cxn modelId="{1A06CA0D-4421-42A4-AA8C-FD9ADFA15273}" type="presParOf" srcId="{F2BD9557-B723-46C4-A445-8098C100B8ED}" destId="{E8088B5F-5506-4725-AA8D-375356C6BC5D}" srcOrd="8" destOrd="0" presId="urn:microsoft.com/office/officeart/2008/layout/LinedList"/>
    <dgm:cxn modelId="{1E0306CE-ED1B-4A10-8B78-31CCBBB71ED8}" type="presParOf" srcId="{F2BD9557-B723-46C4-A445-8098C100B8ED}" destId="{2295001B-C0CD-4A8C-9A1E-EA4DE2FFCFE6}" srcOrd="9" destOrd="0" presId="urn:microsoft.com/office/officeart/2008/layout/LinedList"/>
    <dgm:cxn modelId="{1B670475-53BD-4D4D-BF2C-D742D9670D9C}" type="presParOf" srcId="{2295001B-C0CD-4A8C-9A1E-EA4DE2FFCFE6}" destId="{17CB7E98-0741-46CA-B6C6-F65EFEAF111E}" srcOrd="0" destOrd="0" presId="urn:microsoft.com/office/officeart/2008/layout/LinedList"/>
    <dgm:cxn modelId="{80EF42FF-F44E-4A68-AEE4-F98DB84AA4F9}" type="presParOf" srcId="{2295001B-C0CD-4A8C-9A1E-EA4DE2FFCFE6}" destId="{518652E9-37B2-469F-AFCB-044A55355E43}" srcOrd="1" destOrd="0" presId="urn:microsoft.com/office/officeart/2008/layout/LinedList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8557A19-D2B9-40C6-8410-74AD092E39A4}" type="doc">
      <dgm:prSet loTypeId="urn:microsoft.com/office/officeart/2005/8/layout/arrow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DA32C44-3CCD-49FA-9DA5-ED18C2D68CE7}">
      <dgm:prSet phldrT="[Текст]"/>
      <dgm:spPr/>
      <dgm:t>
        <a:bodyPr/>
        <a:lstStyle/>
        <a:p>
          <a:r>
            <a:rPr lang="ru-RU" dirty="0" smtClean="0"/>
            <a:t>Политика государства</a:t>
          </a:r>
          <a:br>
            <a:rPr lang="ru-RU" dirty="0" smtClean="0"/>
          </a:br>
          <a:r>
            <a:rPr lang="ru-RU" i="1" dirty="0" smtClean="0">
              <a:solidFill>
                <a:srgbClr val="FF0000"/>
              </a:solidFill>
            </a:rPr>
            <a:t>социальная составляющая </a:t>
          </a:r>
          <a:endParaRPr lang="ru-RU" i="1" dirty="0">
            <a:solidFill>
              <a:srgbClr val="FF0000"/>
            </a:solidFill>
          </a:endParaRPr>
        </a:p>
      </dgm:t>
    </dgm:pt>
    <dgm:pt modelId="{D1D92F2F-814F-494B-9C40-59251830EBD8}" type="parTrans" cxnId="{78CE654E-F501-48E0-B25B-5C87215A2456}">
      <dgm:prSet/>
      <dgm:spPr/>
      <dgm:t>
        <a:bodyPr/>
        <a:lstStyle/>
        <a:p>
          <a:endParaRPr lang="ru-RU"/>
        </a:p>
      </dgm:t>
    </dgm:pt>
    <dgm:pt modelId="{5A884FE5-D5E3-450C-A094-410E3473B748}" type="sibTrans" cxnId="{78CE654E-F501-48E0-B25B-5C87215A2456}">
      <dgm:prSet/>
      <dgm:spPr/>
      <dgm:t>
        <a:bodyPr/>
        <a:lstStyle/>
        <a:p>
          <a:endParaRPr lang="ru-RU"/>
        </a:p>
      </dgm:t>
    </dgm:pt>
    <dgm:pt modelId="{6E93ECDB-7B94-4B88-BE97-7684B31920D7}">
      <dgm:prSet phldrT="[Текст]"/>
      <dgm:spPr/>
      <dgm:t>
        <a:bodyPr/>
        <a:lstStyle/>
        <a:p>
          <a:r>
            <a:rPr lang="ru-RU" dirty="0" smtClean="0"/>
            <a:t>Налоговая система</a:t>
          </a:r>
          <a:br>
            <a:rPr lang="ru-RU" dirty="0" smtClean="0"/>
          </a:br>
          <a:r>
            <a:rPr lang="ru-RU" i="1" dirty="0" smtClean="0">
              <a:solidFill>
                <a:srgbClr val="FF0000"/>
              </a:solidFill>
            </a:rPr>
            <a:t>налоговые рычаги как действенная мера</a:t>
          </a:r>
          <a:endParaRPr lang="ru-RU" i="1" dirty="0">
            <a:solidFill>
              <a:srgbClr val="FF0000"/>
            </a:solidFill>
          </a:endParaRPr>
        </a:p>
      </dgm:t>
    </dgm:pt>
    <dgm:pt modelId="{7811FC64-D559-45AE-865D-6668B7C4FF53}" type="parTrans" cxnId="{0457711D-6C93-4AF2-8A58-64B06CD58C06}">
      <dgm:prSet/>
      <dgm:spPr/>
      <dgm:t>
        <a:bodyPr/>
        <a:lstStyle/>
        <a:p>
          <a:endParaRPr lang="ru-RU"/>
        </a:p>
      </dgm:t>
    </dgm:pt>
    <dgm:pt modelId="{7FFCE059-C8FA-48CB-8E57-0FEBDF55A866}" type="sibTrans" cxnId="{0457711D-6C93-4AF2-8A58-64B06CD58C06}">
      <dgm:prSet/>
      <dgm:spPr/>
      <dgm:t>
        <a:bodyPr/>
        <a:lstStyle/>
        <a:p>
          <a:endParaRPr lang="ru-RU"/>
        </a:p>
      </dgm:t>
    </dgm:pt>
    <dgm:pt modelId="{F6B519F0-1A36-4D3B-8675-5933C7DA6778}" type="pres">
      <dgm:prSet presAssocID="{E8557A19-D2B9-40C6-8410-74AD092E39A4}" presName="compositeShape" presStyleCnt="0">
        <dgm:presLayoutVars>
          <dgm:chMax val="2"/>
          <dgm:dir val="rev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E14528F-BCAF-491A-BCD3-71AE1ADB04ED}" type="pres">
      <dgm:prSet presAssocID="{E8557A19-D2B9-40C6-8410-74AD092E39A4}" presName="divider" presStyleLbl="fgShp" presStyleIdx="0" presStyleCnt="1" custScaleY="86173"/>
      <dgm:spPr/>
    </dgm:pt>
    <dgm:pt modelId="{C7BD8FF2-D8AC-42A8-8BA5-1FB25CFFF5D7}" type="pres">
      <dgm:prSet presAssocID="{3DA32C44-3CCD-49FA-9DA5-ED18C2D68CE7}" presName="downArrow" presStyleLbl="node1" presStyleIdx="0" presStyleCnt="2" custScaleX="70208" custScaleY="126515"/>
      <dgm:spPr/>
    </dgm:pt>
    <dgm:pt modelId="{9538892C-57F2-4CA3-9D06-87E452F94DC1}" type="pres">
      <dgm:prSet presAssocID="{3DA32C44-3CCD-49FA-9DA5-ED18C2D68CE7}" presName="downArrow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7963EC-77BA-4DA8-A50F-B9390204A27F}" type="pres">
      <dgm:prSet presAssocID="{6E93ECDB-7B94-4B88-BE97-7684B31920D7}" presName="upArrow" presStyleLbl="node1" presStyleIdx="1" presStyleCnt="2" custScaleX="70208" custScaleY="126515"/>
      <dgm:spPr/>
    </dgm:pt>
    <dgm:pt modelId="{37F6111C-1B6E-42EE-A527-0BEDEA210096}" type="pres">
      <dgm:prSet presAssocID="{6E93ECDB-7B94-4B88-BE97-7684B31920D7}" presName="upArrow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8CE654E-F501-48E0-B25B-5C87215A2456}" srcId="{E8557A19-D2B9-40C6-8410-74AD092E39A4}" destId="{3DA32C44-3CCD-49FA-9DA5-ED18C2D68CE7}" srcOrd="0" destOrd="0" parTransId="{D1D92F2F-814F-494B-9C40-59251830EBD8}" sibTransId="{5A884FE5-D5E3-450C-A094-410E3473B748}"/>
    <dgm:cxn modelId="{DC0D20CF-17DF-4DA4-8B20-FB0AF183B26B}" type="presOf" srcId="{6E93ECDB-7B94-4B88-BE97-7684B31920D7}" destId="{37F6111C-1B6E-42EE-A527-0BEDEA210096}" srcOrd="0" destOrd="0" presId="urn:microsoft.com/office/officeart/2005/8/layout/arrow3"/>
    <dgm:cxn modelId="{7A6D3E26-290D-4169-AD49-EF4133259CD7}" type="presOf" srcId="{E8557A19-D2B9-40C6-8410-74AD092E39A4}" destId="{F6B519F0-1A36-4D3B-8675-5933C7DA6778}" srcOrd="0" destOrd="0" presId="urn:microsoft.com/office/officeart/2005/8/layout/arrow3"/>
    <dgm:cxn modelId="{0457711D-6C93-4AF2-8A58-64B06CD58C06}" srcId="{E8557A19-D2B9-40C6-8410-74AD092E39A4}" destId="{6E93ECDB-7B94-4B88-BE97-7684B31920D7}" srcOrd="1" destOrd="0" parTransId="{7811FC64-D559-45AE-865D-6668B7C4FF53}" sibTransId="{7FFCE059-C8FA-48CB-8E57-0FEBDF55A866}"/>
    <dgm:cxn modelId="{4BB8A54C-59A8-4963-A692-3F410066B6AB}" type="presOf" srcId="{3DA32C44-3CCD-49FA-9DA5-ED18C2D68CE7}" destId="{9538892C-57F2-4CA3-9D06-87E452F94DC1}" srcOrd="0" destOrd="0" presId="urn:microsoft.com/office/officeart/2005/8/layout/arrow3"/>
    <dgm:cxn modelId="{090D0C1F-A456-421D-8CB1-A8F7217488B2}" type="presParOf" srcId="{F6B519F0-1A36-4D3B-8675-5933C7DA6778}" destId="{BE14528F-BCAF-491A-BCD3-71AE1ADB04ED}" srcOrd="0" destOrd="0" presId="urn:microsoft.com/office/officeart/2005/8/layout/arrow3"/>
    <dgm:cxn modelId="{59D16D7A-9E51-431D-A821-663560541258}" type="presParOf" srcId="{F6B519F0-1A36-4D3B-8675-5933C7DA6778}" destId="{C7BD8FF2-D8AC-42A8-8BA5-1FB25CFFF5D7}" srcOrd="1" destOrd="0" presId="urn:microsoft.com/office/officeart/2005/8/layout/arrow3"/>
    <dgm:cxn modelId="{7B480E2F-885E-49B5-8885-60011D424BCB}" type="presParOf" srcId="{F6B519F0-1A36-4D3B-8675-5933C7DA6778}" destId="{9538892C-57F2-4CA3-9D06-87E452F94DC1}" srcOrd="2" destOrd="0" presId="urn:microsoft.com/office/officeart/2005/8/layout/arrow3"/>
    <dgm:cxn modelId="{2428F0E2-F679-401A-939E-0911235EAA1D}" type="presParOf" srcId="{F6B519F0-1A36-4D3B-8675-5933C7DA6778}" destId="{377963EC-77BA-4DA8-A50F-B9390204A27F}" srcOrd="3" destOrd="0" presId="urn:microsoft.com/office/officeart/2005/8/layout/arrow3"/>
    <dgm:cxn modelId="{069C1C4F-6D75-4C2C-B1ED-9ADE1588438A}" type="presParOf" srcId="{F6B519F0-1A36-4D3B-8675-5933C7DA6778}" destId="{37F6111C-1B6E-42EE-A527-0BEDEA210096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F41D9B-02FC-4BA8-B281-61AB0D75BD9D}">
      <dsp:nvSpPr>
        <dsp:cNvPr id="0" name=""/>
        <dsp:cNvSpPr/>
      </dsp:nvSpPr>
      <dsp:spPr>
        <a:xfrm>
          <a:off x="0" y="559"/>
          <a:ext cx="8790516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CEBA4D-AC59-41A0-83EA-D03C3C95694A}">
      <dsp:nvSpPr>
        <dsp:cNvPr id="0" name=""/>
        <dsp:cNvSpPr/>
      </dsp:nvSpPr>
      <dsp:spPr>
        <a:xfrm>
          <a:off x="0" y="0"/>
          <a:ext cx="8790516" cy="9167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Century Schoolbook" panose="02040604050505020304" pitchFamily="18" charset="0"/>
            </a:rPr>
            <a:t>► </a:t>
          </a:r>
          <a:r>
            <a:rPr lang="ru-RU" sz="1800" kern="1200" smtClean="0"/>
            <a:t>Социализация налоговой системы</a:t>
          </a:r>
          <a:endParaRPr lang="ru-RU" sz="1800" kern="1200" dirty="0"/>
        </a:p>
      </dsp:txBody>
      <dsp:txXfrm>
        <a:off x="0" y="0"/>
        <a:ext cx="8790516" cy="916716"/>
      </dsp:txXfrm>
    </dsp:sp>
    <dsp:sp modelId="{27E08C2F-103F-425A-B2A2-CACDDCEA9798}">
      <dsp:nvSpPr>
        <dsp:cNvPr id="0" name=""/>
        <dsp:cNvSpPr/>
      </dsp:nvSpPr>
      <dsp:spPr>
        <a:xfrm>
          <a:off x="0" y="917275"/>
          <a:ext cx="8790516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B57428-1AB3-416D-9B8C-238C647ED7F2}">
      <dsp:nvSpPr>
        <dsp:cNvPr id="0" name=""/>
        <dsp:cNvSpPr/>
      </dsp:nvSpPr>
      <dsp:spPr>
        <a:xfrm>
          <a:off x="0" y="917275"/>
          <a:ext cx="8790516" cy="9167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Century Schoolbook" panose="02040604050505020304" pitchFamily="18" charset="0"/>
            </a:rPr>
            <a:t>► </a:t>
          </a:r>
          <a:r>
            <a:rPr lang="ru-RU" sz="1800" kern="1200" smtClean="0"/>
            <a:t>Международный подход налогообложения</a:t>
          </a:r>
          <a:endParaRPr lang="ru-RU" sz="1800" kern="1200" dirty="0"/>
        </a:p>
      </dsp:txBody>
      <dsp:txXfrm>
        <a:off x="0" y="917275"/>
        <a:ext cx="8790516" cy="916716"/>
      </dsp:txXfrm>
    </dsp:sp>
    <dsp:sp modelId="{D153FD0B-010B-4DAB-855B-9F22EA498A18}">
      <dsp:nvSpPr>
        <dsp:cNvPr id="0" name=""/>
        <dsp:cNvSpPr/>
      </dsp:nvSpPr>
      <dsp:spPr>
        <a:xfrm>
          <a:off x="0" y="1833991"/>
          <a:ext cx="8790516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30BCC9-3D23-4247-A3A9-C55FBA2BE41A}">
      <dsp:nvSpPr>
        <dsp:cNvPr id="0" name=""/>
        <dsp:cNvSpPr/>
      </dsp:nvSpPr>
      <dsp:spPr>
        <a:xfrm>
          <a:off x="0" y="1833991"/>
          <a:ext cx="8790516" cy="9167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Century Schoolbook" panose="02040604050505020304" pitchFamily="18" charset="0"/>
            </a:rPr>
            <a:t>► </a:t>
          </a:r>
          <a:r>
            <a:rPr lang="ru-RU" sz="1800" kern="1200" smtClean="0"/>
            <a:t>Российская налоговая льгота</a:t>
          </a:r>
          <a:endParaRPr lang="ru-RU" sz="1800" kern="1200" dirty="0"/>
        </a:p>
      </dsp:txBody>
      <dsp:txXfrm>
        <a:off x="0" y="1833991"/>
        <a:ext cx="8790516" cy="916716"/>
      </dsp:txXfrm>
    </dsp:sp>
    <dsp:sp modelId="{566008EE-8A24-488E-9FEA-B32A6F8B131C}">
      <dsp:nvSpPr>
        <dsp:cNvPr id="0" name=""/>
        <dsp:cNvSpPr/>
      </dsp:nvSpPr>
      <dsp:spPr>
        <a:xfrm>
          <a:off x="0" y="2750708"/>
          <a:ext cx="8790516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A237E8-4896-4DF9-A70D-E3DDFD5B3D61}">
      <dsp:nvSpPr>
        <dsp:cNvPr id="0" name=""/>
        <dsp:cNvSpPr/>
      </dsp:nvSpPr>
      <dsp:spPr>
        <a:xfrm>
          <a:off x="0" y="2750708"/>
          <a:ext cx="8790516" cy="9167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Century Schoolbook" panose="02040604050505020304" pitchFamily="18" charset="0"/>
            </a:rPr>
            <a:t>► </a:t>
          </a:r>
          <a:r>
            <a:rPr lang="ru-RU" sz="1800" kern="1200" smtClean="0"/>
            <a:t>Реализация принципа равенства налогообложения</a:t>
          </a:r>
          <a:endParaRPr lang="ru-RU" sz="1800" kern="1200" dirty="0"/>
        </a:p>
      </dsp:txBody>
      <dsp:txXfrm>
        <a:off x="0" y="2750708"/>
        <a:ext cx="8790516" cy="916716"/>
      </dsp:txXfrm>
    </dsp:sp>
    <dsp:sp modelId="{E8088B5F-5506-4725-AA8D-375356C6BC5D}">
      <dsp:nvSpPr>
        <dsp:cNvPr id="0" name=""/>
        <dsp:cNvSpPr/>
      </dsp:nvSpPr>
      <dsp:spPr>
        <a:xfrm>
          <a:off x="0" y="3667424"/>
          <a:ext cx="8790516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CB7E98-0741-46CA-B6C6-F65EFEAF111E}">
      <dsp:nvSpPr>
        <dsp:cNvPr id="0" name=""/>
        <dsp:cNvSpPr/>
      </dsp:nvSpPr>
      <dsp:spPr>
        <a:xfrm>
          <a:off x="0" y="3667424"/>
          <a:ext cx="8790516" cy="9167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Century Schoolbook" panose="02040604050505020304" pitchFamily="18" charset="0"/>
            </a:rPr>
            <a:t>► </a:t>
          </a:r>
          <a:r>
            <a:rPr lang="ru-RU" sz="1800" kern="1200" dirty="0" smtClean="0"/>
            <a:t>Введение необлагаемого минимума</a:t>
          </a:r>
          <a:endParaRPr lang="ru-RU" sz="1800" kern="1200" dirty="0"/>
        </a:p>
      </dsp:txBody>
      <dsp:txXfrm>
        <a:off x="0" y="3667424"/>
        <a:ext cx="8790516" cy="91671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14528F-BCAF-491A-BCD3-71AE1ADB04ED}">
      <dsp:nvSpPr>
        <dsp:cNvPr id="0" name=""/>
        <dsp:cNvSpPr/>
      </dsp:nvSpPr>
      <dsp:spPr>
        <a:xfrm rot="300000">
          <a:off x="136157" y="1732969"/>
          <a:ext cx="8287485" cy="725060"/>
        </a:xfrm>
        <a:prstGeom prst="mathMin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BD8FF2-D8AC-42A8-8BA5-1FB25CFFF5D7}">
      <dsp:nvSpPr>
        <dsp:cNvPr id="0" name=""/>
        <dsp:cNvSpPr/>
      </dsp:nvSpPr>
      <dsp:spPr>
        <a:xfrm>
          <a:off x="5347204" y="-12698"/>
          <a:ext cx="1802899" cy="2120896"/>
        </a:xfrm>
        <a:prstGeom prst="down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38892C-57F2-4CA3-9D06-87E452F94DC1}">
      <dsp:nvSpPr>
        <dsp:cNvPr id="0" name=""/>
        <dsp:cNvSpPr/>
      </dsp:nvSpPr>
      <dsp:spPr>
        <a:xfrm>
          <a:off x="1283970" y="0"/>
          <a:ext cx="2739136" cy="17602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Политика государства</a:t>
          </a:r>
          <a:br>
            <a:rPr lang="ru-RU" sz="2100" kern="1200" dirty="0" smtClean="0"/>
          </a:br>
          <a:r>
            <a:rPr lang="ru-RU" sz="2100" i="1" kern="1200" dirty="0" smtClean="0">
              <a:solidFill>
                <a:srgbClr val="FF0000"/>
              </a:solidFill>
            </a:rPr>
            <a:t>социальная составляющая </a:t>
          </a:r>
          <a:endParaRPr lang="ru-RU" sz="2100" i="1" kern="1200" dirty="0">
            <a:solidFill>
              <a:srgbClr val="FF0000"/>
            </a:solidFill>
          </a:endParaRPr>
        </a:p>
      </dsp:txBody>
      <dsp:txXfrm>
        <a:off x="1283970" y="0"/>
        <a:ext cx="2739136" cy="1760219"/>
      </dsp:txXfrm>
    </dsp:sp>
    <dsp:sp modelId="{377963EC-77BA-4DA8-A50F-B9390204A27F}">
      <dsp:nvSpPr>
        <dsp:cNvPr id="0" name=""/>
        <dsp:cNvSpPr/>
      </dsp:nvSpPr>
      <dsp:spPr>
        <a:xfrm>
          <a:off x="1409696" y="2082800"/>
          <a:ext cx="1802899" cy="2120896"/>
        </a:xfrm>
        <a:prstGeom prst="up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F6111C-1B6E-42EE-A527-0BEDEA210096}">
      <dsp:nvSpPr>
        <dsp:cNvPr id="0" name=""/>
        <dsp:cNvSpPr/>
      </dsp:nvSpPr>
      <dsp:spPr>
        <a:xfrm>
          <a:off x="4536693" y="2430779"/>
          <a:ext cx="2739136" cy="17602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Налоговая система</a:t>
          </a:r>
          <a:br>
            <a:rPr lang="ru-RU" sz="2100" kern="1200" dirty="0" smtClean="0"/>
          </a:br>
          <a:r>
            <a:rPr lang="ru-RU" sz="2100" i="1" kern="1200" dirty="0" smtClean="0">
              <a:solidFill>
                <a:srgbClr val="FF0000"/>
              </a:solidFill>
            </a:rPr>
            <a:t>налоговые рычаги как действенная мера</a:t>
          </a:r>
          <a:endParaRPr lang="ru-RU" sz="2100" i="1" kern="1200" dirty="0">
            <a:solidFill>
              <a:srgbClr val="FF0000"/>
            </a:solidFill>
          </a:endParaRPr>
        </a:p>
      </dsp:txBody>
      <dsp:txXfrm>
        <a:off x="4536693" y="2430779"/>
        <a:ext cx="2739136" cy="17602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3CBEF2-C218-434E-9474-C6222B17DA0D}" type="datetimeFigureOut">
              <a:rPr lang="ru-RU" smtClean="0"/>
              <a:pPr/>
              <a:t>21.03.2015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D144C6-B2E7-4E0E-9EB1-16377B4744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3014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D144C6-B2E7-4E0E-9EB1-16377B4744FD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86073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fld id="{F290C39F-5C27-4B3B-83D8-9CE64F45A7BE}" type="datetime1">
              <a:rPr lang="en-US" smtClean="0"/>
              <a:pPr/>
              <a:t>3/21/2015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28233016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3520B-BE06-4F64-B2C5-403AE1E7B9D1}" type="datetime1">
              <a:rPr lang="en-US" smtClean="0"/>
              <a:pPr/>
              <a:t>3/21/2015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72623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68473-2F9B-45D6-A818-339C64690BCE}" type="datetime1">
              <a:rPr lang="en-US" smtClean="0"/>
              <a:pPr/>
              <a:t>3/21/2015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19905292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64E46-DBAF-479D-99C5-DBE4EEFA0F4B}" type="datetime1">
              <a:rPr lang="en-US" smtClean="0"/>
              <a:pPr/>
              <a:t>3/21/2015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53456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1764-8204-41B7-9DA2-77AA671A275D}" type="datetime1">
              <a:rPr lang="en-US" smtClean="0"/>
              <a:pPr/>
              <a:t>3/21/2015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466131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BD683-6494-47C0-B843-13340ADE061F}" type="datetime1">
              <a:rPr lang="en-US" smtClean="0"/>
              <a:pPr/>
              <a:t>3/21/2015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08693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51180-0EC6-47E0-B1DE-485BC6FD3539}" type="datetime1">
              <a:rPr lang="en-US" smtClean="0"/>
              <a:pPr/>
              <a:t>3/21/2015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1684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8A874-968D-4353-BDA2-E89205A78714}" type="datetime1">
              <a:rPr lang="en-US" smtClean="0"/>
              <a:pPr/>
              <a:t>3/21/2015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83035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A7FBE-B09F-4A6D-804D-61D19114C25D}" type="datetime1">
              <a:rPr lang="en-US" smtClean="0"/>
              <a:pPr/>
              <a:t>3/21/2015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2112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7E428-0FD9-43DD-A42F-62FDE1170765}" type="datetime1">
              <a:rPr lang="en-US" smtClean="0"/>
              <a:pPr/>
              <a:t>3/21/2015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91058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231AC-A693-49FA-A16C-704D6ABAE86E}" type="datetime1">
              <a:rPr lang="en-US" smtClean="0"/>
              <a:pPr/>
              <a:t>3/21/2015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69831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ADEAA3D4-E995-45E1-97B5-98463C3CA283}" type="datetime1">
              <a:rPr lang="en-US" smtClean="0"/>
              <a:pPr/>
              <a:t>3/21/2015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98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microsoft.com/office/2007/relationships/diagramDrawing" Target="../diagrams/drawing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3279648"/>
          </a:xfrm>
        </p:spPr>
        <p:txBody>
          <a:bodyPr>
            <a:normAutofit/>
          </a:bodyPr>
          <a:lstStyle/>
          <a:p>
            <a:pPr algn="l"/>
            <a:r>
              <a:rPr lang="ru-RU" sz="4000" dirty="0" smtClean="0">
                <a:solidFill>
                  <a:schemeClr val="tx1">
                    <a:lumMod val="95000"/>
                  </a:schemeClr>
                </a:solidFill>
              </a:rPr>
              <a:t>Налоговое администрирование доходов физических лиц с учетом международных подходов</a:t>
            </a:r>
            <a:endParaRPr lang="ru-RU" sz="4000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95091" y="4887686"/>
            <a:ext cx="7766936" cy="1828800"/>
          </a:xfrm>
          <a:ln w="15875">
            <a:solidFill>
              <a:srgbClr val="FF0000"/>
            </a:solidFill>
          </a:ln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ru-RU" sz="1600" dirty="0" smtClean="0">
                <a:solidFill>
                  <a:schemeClr val="tx1"/>
                </a:solidFill>
              </a:rPr>
              <a:t>Выполнили студентки 1 года обучения магистратуры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п</a:t>
            </a:r>
            <a:r>
              <a:rPr lang="ru-RU" sz="1600" dirty="0" smtClean="0">
                <a:solidFill>
                  <a:schemeClr val="tx1"/>
                </a:solidFill>
              </a:rPr>
              <a:t>рофиль «Международное налоговое планирование» </a:t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Елманова Мария Владимировна</a:t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Прокофьева Татьяна Эдуардовна</a:t>
            </a:r>
          </a:p>
          <a:p>
            <a:pPr>
              <a:lnSpc>
                <a:spcPct val="120000"/>
              </a:lnSpc>
            </a:pPr>
            <a:r>
              <a:rPr lang="ru-RU" sz="1600" dirty="0" smtClean="0">
                <a:solidFill>
                  <a:schemeClr val="tx1"/>
                </a:solidFill>
              </a:rPr>
              <a:t>Научный руководитель:  к.т.н</a:t>
            </a:r>
            <a:r>
              <a:rPr lang="ru-RU" sz="1600" dirty="0">
                <a:solidFill>
                  <a:schemeClr val="tx1"/>
                </a:solidFill>
              </a:rPr>
              <a:t>., </a:t>
            </a:r>
            <a:r>
              <a:rPr lang="ru-RU" sz="1600" dirty="0" smtClean="0">
                <a:solidFill>
                  <a:schemeClr val="tx1"/>
                </a:solidFill>
              </a:rPr>
              <a:t>профессор Невежин Виктор Павлович</a:t>
            </a:r>
            <a:endParaRPr lang="ru-RU" sz="1600" dirty="0">
              <a:solidFill>
                <a:schemeClr val="tx1"/>
              </a:solidFill>
            </a:endParaRPr>
          </a:p>
          <a:p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4" name="Picture 2" descr="&amp;Lcy;&amp;ocy;&amp;gcy;&amp;ocy;&amp;tcy;&amp;icy;&amp;pcy; &amp;Fcy;&amp;icy;&amp;ncy;&amp;ucy;&amp;ncy;&amp;icy;&amp;vcy;&amp;iecy;&amp;rcy;&amp;scy;&amp;icy;&amp;tcy;&amp;iecy;&amp;tcy;&amp;acy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6862" y="-3970"/>
            <a:ext cx="5464170" cy="15258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00443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1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&amp;Lcy;&amp;ocy;&amp;gcy;&amp;ocy;&amp;tcy;&amp;icy;&amp;pcy; &amp;Fcy;&amp;icy;&amp;ncy;&amp;ucy;&amp;ncy;&amp;icy;&amp;vcy;&amp;iecy;&amp;rcy;&amp;scy;&amp;icy;&amp;tcy;&amp;iecy;&amp;tcy;&amp;a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951"/>
            <a:ext cx="2349500" cy="656087"/>
          </a:xfrm>
          <a:prstGeom prst="roundRect">
            <a:avLst>
              <a:gd name="adj" fmla="val 8594"/>
            </a:avLst>
          </a:prstGeom>
          <a:noFill/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38272" y="124460"/>
            <a:ext cx="9692640" cy="85344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Содержание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1554493847"/>
              </p:ext>
            </p:extLst>
          </p:nvPr>
        </p:nvGraphicFramePr>
        <p:xfrm>
          <a:off x="766234" y="1739900"/>
          <a:ext cx="8790516" cy="4584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519954A3-9DFD-4C44-94BA-B95130A3BA1C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8328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lip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1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1760200" cy="1231900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chemeClr val="accent2">
                    <a:lumMod val="75000"/>
                  </a:schemeClr>
                </a:solidFill>
              </a:rPr>
              <a:t>Социализация налоговой системы</a:t>
            </a:r>
            <a:endParaRPr lang="ru-RU" sz="4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653176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dirty="0"/>
              <a:t>направленность на реализацию социальной функции налога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181248033"/>
              </p:ext>
            </p:extLst>
          </p:nvPr>
        </p:nvGraphicFramePr>
        <p:xfrm>
          <a:off x="1600200" y="2222500"/>
          <a:ext cx="8559800" cy="4190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2" descr="&amp;Lcy;&amp;ocy;&amp;gcy;&amp;ocy;&amp;tcy;&amp;icy;&amp;pcy; &amp;Fcy;&amp;icy;&amp;ncy;&amp;ucy;&amp;ncy;&amp;icy;&amp;vcy;&amp;iecy;&amp;rcy;&amp;scy;&amp;icy;&amp;tcy;&amp;iecy;&amp;tcy;&amp;acy;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951"/>
            <a:ext cx="2349500" cy="656087"/>
          </a:xfrm>
          <a:prstGeom prst="roundRect">
            <a:avLst>
              <a:gd name="adj" fmla="val 8594"/>
            </a:avLst>
          </a:prstGeom>
          <a:noFill/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519954A3-9DFD-4C44-94BA-B95130A3BA1C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27037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trips dir="rd"/>
      </p:transition>
    </mc:Choice>
    <mc:Fallback>
      <p:transition spd="slow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E14528F-BCAF-491A-BCD3-71AE1ADB04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graphicEl>
                                              <a:dgm id="{BE14528F-BCAF-491A-BCD3-71AE1ADB04E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7BD8FF2-D8AC-42A8-8BA5-1FB25CFFF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graphicEl>
                                              <a:dgm id="{C7BD8FF2-D8AC-42A8-8BA5-1FB25CFFF5D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538892C-57F2-4CA3-9D06-87E452F94D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>
                                            <p:graphicEl>
                                              <a:dgm id="{9538892C-57F2-4CA3-9D06-87E452F94DC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77963EC-77BA-4DA8-A50F-B9390204A2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>
                                            <p:graphicEl>
                                              <a:dgm id="{377963EC-77BA-4DA8-A50F-B9390204A2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7F6111C-1B6E-42EE-A527-0BEDEA2100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">
                                            <p:graphicEl>
                                              <a:dgm id="{37F6111C-1B6E-42EE-A527-0BEDEA2100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Graphic spid="5" grpId="0">
        <p:bldSub>
          <a:bldDgm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1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99060"/>
            <a:ext cx="12001500" cy="1082040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chemeClr val="accent2">
                    <a:lumMod val="75000"/>
                  </a:schemeClr>
                </a:solidFill>
              </a:rPr>
              <a:t>Международный подход налогообложения</a:t>
            </a:r>
            <a:endParaRPr lang="ru-RU" sz="4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160589"/>
            <a:ext cx="11264900" cy="1319211"/>
          </a:xfrm>
        </p:spPr>
        <p:txBody>
          <a:bodyPr>
            <a:normAutofit/>
          </a:bodyPr>
          <a:lstStyle/>
          <a:p>
            <a:endParaRPr lang="ru-RU" sz="1200" dirty="0" smtClean="0"/>
          </a:p>
          <a:p>
            <a:pPr marL="0" indent="0" algn="ctr">
              <a:buNone/>
            </a:pPr>
            <a:r>
              <a:rPr lang="ru-RU" sz="2000" dirty="0"/>
              <a:t>Минимальный годовой доход налоговых резидентов страны не облагается подоходным </a:t>
            </a:r>
            <a:r>
              <a:rPr lang="ru-RU" sz="2000" dirty="0" smtClean="0"/>
              <a:t>налогом</a:t>
            </a:r>
            <a:endParaRPr lang="ru-RU" sz="2000" dirty="0"/>
          </a:p>
        </p:txBody>
      </p:sp>
      <p:sp>
        <p:nvSpPr>
          <p:cNvPr id="4" name="Штриховая стрелка вправо 3"/>
          <p:cNvSpPr/>
          <p:nvPr/>
        </p:nvSpPr>
        <p:spPr>
          <a:xfrm>
            <a:off x="982134" y="1485663"/>
            <a:ext cx="706966" cy="152857"/>
          </a:xfrm>
          <a:prstGeom prst="stripedRightArrow">
            <a:avLst/>
          </a:prstGeom>
          <a:ln cap="sq"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968496" y="1388679"/>
            <a:ext cx="53848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Необлагаемый минимум как налоговая льгота</a:t>
            </a:r>
            <a:endParaRPr lang="ru-RU" sz="11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350000" y="3909536"/>
            <a:ext cx="49149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dirty="0"/>
              <a:t>Великобритания </a:t>
            </a:r>
            <a:br>
              <a:rPr lang="ru-RU" dirty="0"/>
            </a:br>
            <a:r>
              <a:rPr lang="ru-RU" dirty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Размер</a:t>
            </a:r>
            <a:r>
              <a:rPr lang="ru-RU" dirty="0"/>
              <a:t>:  10000 €,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для </a:t>
            </a:r>
            <a:r>
              <a:rPr lang="ru-RU" dirty="0"/>
              <a:t>рожденных после 05.04.1948 10500 €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919971" y="4186535"/>
            <a:ext cx="25971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Германия</a:t>
            </a:r>
            <a:br>
              <a:rPr lang="ru-RU" dirty="0"/>
            </a:br>
            <a:endParaRPr lang="ru-RU" dirty="0"/>
          </a:p>
          <a:p>
            <a:r>
              <a:rPr lang="ru-RU" dirty="0"/>
              <a:t>Размер: 8354 €</a:t>
            </a:r>
          </a:p>
        </p:txBody>
      </p:sp>
      <p:cxnSp>
        <p:nvCxnSpPr>
          <p:cNvPr id="9" name="Соединительная линия уступом 8"/>
          <p:cNvCxnSpPr/>
          <p:nvPr/>
        </p:nvCxnSpPr>
        <p:spPr>
          <a:xfrm rot="16200000" flipH="1">
            <a:off x="6223001" y="3479801"/>
            <a:ext cx="1130303" cy="353368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Соединительная линия уступом 10"/>
          <p:cNvCxnSpPr/>
          <p:nvPr/>
        </p:nvCxnSpPr>
        <p:spPr>
          <a:xfrm rot="5400000">
            <a:off x="3680940" y="3479802"/>
            <a:ext cx="1130303" cy="353368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&amp;Lcy;&amp;ocy;&amp;gcy;&amp;ocy;&amp;tcy;&amp;icy;&amp;pcy; &amp;Fcy;&amp;icy;&amp;ncy;&amp;ucy;&amp;ncy;&amp;icy;&amp;vcy;&amp;iecy;&amp;rcy;&amp;scy;&amp;icy;&amp;tcy;&amp;iecy;&amp;tcy;&amp;a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951"/>
            <a:ext cx="2349500" cy="656087"/>
          </a:xfrm>
          <a:prstGeom prst="roundRect">
            <a:avLst>
              <a:gd name="adj" fmla="val 8594"/>
            </a:avLst>
          </a:prstGeom>
          <a:noFill/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519954A3-9DFD-4C44-94BA-B95130A3BA1C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59760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1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037512" cy="1181100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chemeClr val="accent2">
                    <a:lumMod val="75000"/>
                  </a:schemeClr>
                </a:solidFill>
              </a:rPr>
              <a:t>Российская налоговая льгота</a:t>
            </a:r>
            <a:endParaRPr lang="ru-RU" sz="4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2455100"/>
            <a:ext cx="10545987" cy="4298125"/>
          </a:xfrm>
        </p:spPr>
        <p:txBody>
          <a:bodyPr>
            <a:normAutofit/>
          </a:bodyPr>
          <a:lstStyle/>
          <a:p>
            <a:r>
              <a:rPr lang="ru-RU" b="1" dirty="0"/>
              <a:t>вычет на налогоплательщика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Данный вид стандартного налогового вычета предоставляется 2 категориям физических лиц, перечисленным в п. 1 ст. 218 НК РФ</a:t>
            </a:r>
            <a:r>
              <a:rPr lang="ru-RU" dirty="0" smtClean="0"/>
              <a:t>.</a:t>
            </a:r>
            <a:endParaRPr lang="ru-RU" dirty="0"/>
          </a:p>
          <a:p>
            <a:pPr>
              <a:buNone/>
            </a:pPr>
            <a:endParaRPr lang="ru-RU" dirty="0"/>
          </a:p>
          <a:p>
            <a:r>
              <a:rPr lang="ru-RU" b="1" dirty="0"/>
              <a:t>вычет на ребенка (детей)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Вычет </a:t>
            </a:r>
            <a:r>
              <a:rPr lang="ru-RU" dirty="0"/>
              <a:t>на ребенка (детей) предоставляется до месяца, в котором доход налогоплательщика, облагаемый по ставке </a:t>
            </a:r>
            <a:r>
              <a:rPr lang="ru-RU" b="1" dirty="0"/>
              <a:t>13%</a:t>
            </a:r>
            <a:r>
              <a:rPr lang="ru-RU" dirty="0"/>
              <a:t> и исчисленный нарастающим итогом с начала года, превысил 280 000 рублей. Вычет отменяется с месяца, когда доход сотрудника превысил эту сумму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r>
              <a:rPr lang="ru-RU" i="1" dirty="0" smtClean="0"/>
              <a:t>Стандартный вычет в размере 400 рублей, предоставлявшийся основной массе налогоплательщиков был отменен с 1 января 2012 года.</a:t>
            </a:r>
            <a:endParaRPr lang="ru-RU" i="1" dirty="0"/>
          </a:p>
        </p:txBody>
      </p:sp>
      <p:sp>
        <p:nvSpPr>
          <p:cNvPr id="4" name="Штриховая стрелка вправо 3"/>
          <p:cNvSpPr/>
          <p:nvPr/>
        </p:nvSpPr>
        <p:spPr>
          <a:xfrm>
            <a:off x="982134" y="1485663"/>
            <a:ext cx="706966" cy="152857"/>
          </a:xfrm>
          <a:prstGeom prst="stripedRightArrow">
            <a:avLst/>
          </a:prstGeom>
          <a:ln cap="sq"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968496" y="1388679"/>
            <a:ext cx="93442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Стандартный налоговый вычет с точки зрения льготы и необлагаемого минимума</a:t>
            </a:r>
            <a:endParaRPr lang="ru-RU" sz="1100" dirty="0"/>
          </a:p>
        </p:txBody>
      </p:sp>
      <p:pic>
        <p:nvPicPr>
          <p:cNvPr id="6" name="Picture 2" descr="&amp;Lcy;&amp;ocy;&amp;gcy;&amp;ocy;&amp;tcy;&amp;icy;&amp;pcy; &amp;Fcy;&amp;icy;&amp;ncy;&amp;ucy;&amp;ncy;&amp;icy;&amp;vcy;&amp;iecy;&amp;rcy;&amp;scy;&amp;icy;&amp;tcy;&amp;iecy;&amp;tcy;&amp;a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951"/>
            <a:ext cx="2349500" cy="656087"/>
          </a:xfrm>
          <a:prstGeom prst="roundRect">
            <a:avLst>
              <a:gd name="adj" fmla="val 8594"/>
            </a:avLst>
          </a:prstGeom>
          <a:noFill/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519954A3-9DFD-4C44-94BA-B95130A3BA1C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62853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1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1872" y="165343"/>
            <a:ext cx="9692640" cy="1325562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chemeClr val="accent2">
                    <a:lumMod val="75000"/>
                  </a:schemeClr>
                </a:solidFill>
              </a:rPr>
              <a:t>Реализация принципа равенства налогообложения</a:t>
            </a:r>
            <a:endParaRPr lang="ru-RU" sz="4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551145" y="2154477"/>
            <a:ext cx="9193353" cy="4401441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/>
              <a:t>  Закрепление понятия «необлагаемый минимум» в российском законодательстве.</a:t>
            </a:r>
          </a:p>
          <a:p>
            <a:pPr>
              <a:buFont typeface="Wingdings" panose="05000000000000000000" pitchFamily="2" charset="2"/>
              <a:buChar char="ü"/>
            </a:pPr>
            <a:endParaRPr lang="ru-RU" sz="2400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/>
              <a:t>  Установление размера, удовлетворяющего минимально необходимые потребности человека.</a:t>
            </a:r>
          </a:p>
          <a:p>
            <a:pPr>
              <a:buFont typeface="Wingdings" panose="05000000000000000000" pitchFamily="2" charset="2"/>
              <a:buChar char="ü"/>
            </a:pPr>
            <a:endParaRPr lang="ru-RU" sz="2400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/>
              <a:t>  Соотношение минимального необлагаемого дохода с величиной прожиточного минимума.</a:t>
            </a:r>
            <a:endParaRPr lang="ru-RU" sz="2400" dirty="0"/>
          </a:p>
        </p:txBody>
      </p:sp>
      <p:pic>
        <p:nvPicPr>
          <p:cNvPr id="7" name="Picture 2" descr="&amp;Lcy;&amp;ocy;&amp;gcy;&amp;ocy;&amp;tcy;&amp;icy;&amp;pcy; &amp;Fcy;&amp;icy;&amp;ncy;&amp;ucy;&amp;ncy;&amp;icy;&amp;vcy;&amp;iecy;&amp;rcy;&amp;scy;&amp;icy;&amp;tcy;&amp;iecy;&amp;tcy;&amp;a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951"/>
            <a:ext cx="2349500" cy="656087"/>
          </a:xfrm>
          <a:prstGeom prst="roundRect">
            <a:avLst>
              <a:gd name="adj" fmla="val 8594"/>
            </a:avLst>
          </a:prstGeom>
          <a:noFill/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519954A3-9DFD-4C44-94BA-B95130A3BA1C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04484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>
        <p14:flip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1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0263" y="217884"/>
            <a:ext cx="9692640" cy="900308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accent2">
                    <a:lumMod val="75000"/>
                  </a:schemeClr>
                </a:solidFill>
              </a:rPr>
              <a:t>Введение необлагаемого минимума</a:t>
            </a:r>
            <a:endParaRPr lang="ru-RU" sz="4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sz="quarter" idx="4"/>
          </p:nvPr>
        </p:nvSpPr>
        <p:spPr>
          <a:xfrm>
            <a:off x="7369628" y="1691015"/>
            <a:ext cx="3653275" cy="5060306"/>
          </a:xfrm>
        </p:spPr>
        <p:txBody>
          <a:bodyPr>
            <a:noAutofit/>
          </a:bodyPr>
          <a:lstStyle/>
          <a:p>
            <a:r>
              <a:rPr lang="ru-RU" sz="2000" dirty="0"/>
              <a:t>Р</a:t>
            </a:r>
            <a:r>
              <a:rPr lang="ru-RU" sz="2000" dirty="0" smtClean="0"/>
              <a:t>еализация регулирующей и социальной функции налогов.</a:t>
            </a:r>
          </a:p>
          <a:p>
            <a:endParaRPr lang="ru-RU" sz="2000" dirty="0" smtClean="0"/>
          </a:p>
          <a:p>
            <a:r>
              <a:rPr lang="ru-RU" sz="2000" dirty="0" smtClean="0"/>
              <a:t>Увеличение реальной заработной платы.</a:t>
            </a:r>
          </a:p>
          <a:p>
            <a:endParaRPr lang="ru-RU" sz="2000" dirty="0" smtClean="0"/>
          </a:p>
          <a:p>
            <a:r>
              <a:rPr lang="ru-RU" sz="2000" dirty="0" smtClean="0"/>
              <a:t>Экономия денежной суммы в размере среднемесячной заработной платы налогоплательщика-</a:t>
            </a:r>
            <a:endParaRPr lang="ru-RU" sz="2000" dirty="0"/>
          </a:p>
          <a:p>
            <a:endParaRPr lang="ru-RU" sz="2000" dirty="0"/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74169112"/>
              </p:ext>
            </p:extLst>
          </p:nvPr>
        </p:nvGraphicFramePr>
        <p:xfrm>
          <a:off x="0" y="1390389"/>
          <a:ext cx="6626268" cy="52072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2" name="Picture 2" descr="&amp;Lcy;&amp;ocy;&amp;gcy;&amp;ocy;&amp;tcy;&amp;icy;&amp;pcy; &amp;Fcy;&amp;icy;&amp;ncy;&amp;ucy;&amp;ncy;&amp;icy;&amp;vcy;&amp;iecy;&amp;rcy;&amp;scy;&amp;icy;&amp;tcy;&amp;iecy;&amp;tcy;&amp;acy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951"/>
            <a:ext cx="2349500" cy="656087"/>
          </a:xfrm>
          <a:prstGeom prst="roundRect">
            <a:avLst>
              <a:gd name="adj" fmla="val 8594"/>
            </a:avLst>
          </a:prstGeom>
          <a:noFill/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59006527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1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29" y="1828567"/>
            <a:ext cx="10896599" cy="743211"/>
          </a:xfrm>
        </p:spPr>
        <p:txBody>
          <a:bodyPr>
            <a:noAutofit/>
          </a:bodyPr>
          <a:lstStyle/>
          <a:p>
            <a:r>
              <a:rPr lang="ru-RU" sz="5400" dirty="0" smtClean="0">
                <a:solidFill>
                  <a:srgbClr val="002060"/>
                </a:solidFill>
              </a:rPr>
              <a:t>Спасибо за внимание!</a:t>
            </a:r>
            <a:endParaRPr lang="ru-RU" sz="5400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3029" y="5436072"/>
            <a:ext cx="6096000" cy="10895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ru-RU" dirty="0" smtClean="0"/>
              <a:t>Елманова </a:t>
            </a:r>
            <a:r>
              <a:rPr lang="ru-RU" dirty="0"/>
              <a:t>Мария </a:t>
            </a:r>
            <a:r>
              <a:rPr lang="ru-RU" dirty="0" smtClean="0"/>
              <a:t>Владимировна, МНП1-1м</a:t>
            </a:r>
            <a:br>
              <a:rPr lang="ru-RU" dirty="0" smtClean="0"/>
            </a:br>
            <a:r>
              <a:rPr lang="ru-RU" dirty="0" smtClean="0"/>
              <a:t>Тел. 8 (926) 520 64 20</a:t>
            </a:r>
            <a:br>
              <a:rPr lang="ru-RU" dirty="0" smtClean="0"/>
            </a:br>
            <a:r>
              <a:rPr lang="en-US" dirty="0" smtClean="0"/>
              <a:t>E-mail: mary202020@mail.ru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856514" y="5103674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ru-RU" dirty="0"/>
              <a:t/>
            </a:r>
            <a:br>
              <a:rPr lang="ru-RU" dirty="0"/>
            </a:br>
            <a:r>
              <a:rPr lang="ru-RU" dirty="0"/>
              <a:t>Прокофьева Татьяна </a:t>
            </a:r>
            <a:r>
              <a:rPr lang="ru-RU" dirty="0" smtClean="0"/>
              <a:t>Эдуардовна, МНП1-1м</a:t>
            </a:r>
            <a:endParaRPr lang="en-US" dirty="0" smtClean="0"/>
          </a:p>
          <a:p>
            <a:pPr>
              <a:lnSpc>
                <a:spcPct val="120000"/>
              </a:lnSpc>
            </a:pPr>
            <a:r>
              <a:rPr lang="ru-RU" dirty="0"/>
              <a:t>Тел. 8 (</a:t>
            </a:r>
            <a:r>
              <a:rPr lang="ru-RU" dirty="0" smtClean="0"/>
              <a:t>910) 464 37 19</a:t>
            </a:r>
            <a:r>
              <a:rPr lang="ru-RU" dirty="0"/>
              <a:t/>
            </a:r>
            <a:br>
              <a:rPr lang="ru-RU" dirty="0"/>
            </a:br>
            <a:r>
              <a:rPr lang="en-US" dirty="0"/>
              <a:t>E-mail: </a:t>
            </a:r>
            <a:r>
              <a:rPr lang="en-US" dirty="0" err="1" smtClean="0"/>
              <a:t>prokofieva</a:t>
            </a:r>
            <a:r>
              <a:rPr lang="ru-RU" dirty="0" smtClean="0"/>
              <a:t>.</a:t>
            </a:r>
            <a:r>
              <a:rPr lang="en-US" dirty="0" err="1" smtClean="0"/>
              <a:t>tanya</a:t>
            </a:r>
            <a:r>
              <a:rPr lang="ru-RU" dirty="0" smtClean="0"/>
              <a:t>.</a:t>
            </a:r>
            <a:r>
              <a:rPr lang="en-US" dirty="0" smtClean="0"/>
              <a:t>1955@yandex.ru</a:t>
            </a:r>
            <a:endParaRPr lang="ru-RU" dirty="0"/>
          </a:p>
          <a:p>
            <a:pPr>
              <a:lnSpc>
                <a:spcPct val="120000"/>
              </a:lnSpc>
            </a:pPr>
            <a:endParaRPr lang="ru-RU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V="1">
            <a:off x="402771" y="5257800"/>
            <a:ext cx="10287000" cy="21771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5546271" y="5256073"/>
            <a:ext cx="0" cy="12695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&amp;Lcy;&amp;ocy;&amp;gcy;&amp;ocy;&amp;tcy;&amp;icy;&amp;pcy; &amp;Fcy;&amp;icy;&amp;ncy;&amp;ucy;&amp;ncy;&amp;icy;&amp;vcy;&amp;iecy;&amp;rcy;&amp;scy;&amp;icy;&amp;tcy;&amp;iecy;&amp;tcy;&amp;a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4129" y="0"/>
            <a:ext cx="3959418" cy="1105649"/>
          </a:xfrm>
          <a:prstGeom prst="roundRect">
            <a:avLst>
              <a:gd name="adj" fmla="val 8594"/>
            </a:avLst>
          </a:prstGeom>
          <a:noFill/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519954A3-9DFD-4C44-94BA-B95130A3BA1C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07496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ew">
  <a:themeElements>
    <a:clrScheme name="View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View">
      <a:majorFont>
        <a:latin typeface="Century Schoolbook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View" id="{BA0EB5A6-F2D4-4F82-977B-64ADEE4A2A69}" vid="{3969A8A2-35DB-4E3B-8885-16FD2056867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TM03457515[[fn=Вид]]</Template>
  <TotalTime>187</TotalTime>
  <Words>170</Words>
  <Application>Microsoft Office PowerPoint</Application>
  <PresentationFormat>Произвольный</PresentationFormat>
  <Paragraphs>53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View</vt:lpstr>
      <vt:lpstr>Налоговое администрирование доходов физических лиц с учетом международных подходов</vt:lpstr>
      <vt:lpstr>Содержание</vt:lpstr>
      <vt:lpstr>Социализация налоговой системы</vt:lpstr>
      <vt:lpstr>Международный подход налогообложения</vt:lpstr>
      <vt:lpstr>Российская налоговая льгота</vt:lpstr>
      <vt:lpstr>Реализация принципа равенства налогообложения</vt:lpstr>
      <vt:lpstr>Введение необлагаемого минимума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Налоговое стимулирование инвестиционной деятельности</dc:title>
  <dc:creator>Мария Елманова</dc:creator>
  <cp:lastModifiedBy>Маша</cp:lastModifiedBy>
  <cp:revision>19</cp:revision>
  <dcterms:created xsi:type="dcterms:W3CDTF">2015-03-19T10:02:40Z</dcterms:created>
  <dcterms:modified xsi:type="dcterms:W3CDTF">2015-03-21T18:36:59Z</dcterms:modified>
</cp:coreProperties>
</file>