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handoutMasterIdLst>
    <p:handoutMasterId r:id="rId12"/>
  </p:handoutMasterIdLst>
  <p:sldIdLst>
    <p:sldId id="256" r:id="rId3"/>
    <p:sldId id="259" r:id="rId4"/>
    <p:sldId id="260" r:id="rId5"/>
    <p:sldId id="261" r:id="rId6"/>
    <p:sldId id="269" r:id="rId7"/>
    <p:sldId id="262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90" d="100"/>
          <a:sy n="90" d="100"/>
        </p:scale>
        <p:origin x="-81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85BB2E-0F7A-4618-AF9B-2D31182F766F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113D89-2C0F-4F3B-B507-8828E805FE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3501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02A120-492C-4BEF-8BCE-E314FDE9EB4A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DA7AF-73F7-423A-8321-4AB909BAE78F}" type="slidenum">
              <a:rPr lang="ru-RU" smtClean="0"/>
              <a:t>‹#›</a:t>
            </a:fld>
            <a:endParaRPr lang="ru-RU"/>
          </a:p>
        </p:txBody>
      </p:sp>
      <p:pic>
        <p:nvPicPr>
          <p:cNvPr id="11" name="Рисунок 10" descr="9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26769" cy="687097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8458B-A383-4988-B0F2-64C554160B75}" type="datetimeFigureOut">
              <a:rPr lang="ru-RU" smtClean="0"/>
              <a:t>01.04.2015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  <p:pic>
        <p:nvPicPr>
          <p:cNvPr id="11" name="Рисунок 10" descr="10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26769" cy="687097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0.emf"/><Relationship Id="rId7" Type="http://schemas.openxmlformats.org/officeDocument/2006/relationships/image" Target="../media/image14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3" Type="http://schemas.openxmlformats.org/officeDocument/2006/relationships/image" Target="../media/image15.emf"/><Relationship Id="rId7" Type="http://schemas.openxmlformats.org/officeDocument/2006/relationships/image" Target="../media/image19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75540" y="4581128"/>
            <a:ext cx="5920912" cy="1152128"/>
          </a:xfrm>
        </p:spPr>
        <p:txBody>
          <a:bodyPr>
            <a:noAutofit/>
          </a:bodyPr>
          <a:lstStyle/>
          <a:p>
            <a:pPr algn="l"/>
            <a:r>
              <a:rPr lang="ru-RU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Сергієнко</a:t>
            </a: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А. В., </a:t>
            </a:r>
            <a:r>
              <a:rPr lang="ru-RU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аспірантка</a:t>
            </a: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3 р. н.</a:t>
            </a:r>
          </a:p>
          <a:p>
            <a:pPr algn="l"/>
            <a:r>
              <a:rPr lang="ru-RU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Інституту</a:t>
            </a: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управління</a:t>
            </a:r>
            <a:endParaRPr lang="ru-RU" sz="1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Східноукраїнського</a:t>
            </a: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національного</a:t>
            </a: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університету</a:t>
            </a: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імені</a:t>
            </a: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Володимира</a:t>
            </a: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Даля,</a:t>
            </a:r>
          </a:p>
          <a:p>
            <a:pPr algn="l"/>
            <a:r>
              <a:rPr lang="ru-RU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Україна</a:t>
            </a:r>
            <a:endParaRPr lang="ru-RU" sz="1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12828" y="1412776"/>
            <a:ext cx="8280920" cy="25922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200" b="1" dirty="0">
                <a:latin typeface="Arial" pitchFamily="34" charset="0"/>
                <a:cs typeface="Arial" pitchFamily="34" charset="0"/>
              </a:rPr>
              <a:t>МОДЕЛЮВАННЯ РОЗВИТКУ ТЕХНОГЕННОЇ РЕГІОНАЛЬНОЇ ВИРОБНИЧОЇ СИСТЕМИ </a:t>
            </a:r>
            <a:endParaRPr lang="ru-RU" sz="32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УМОВАХ КРИЗИ</a:t>
            </a: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843808" y="0"/>
            <a:ext cx="6278095" cy="789065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r"/>
            <a:r>
              <a:rPr lang="uk-UA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КОНЦЕПТУАЛЬНА МОДЕЛЬ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СЕЕ УПРАВЛІННЯ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ТРВС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 УМОВАХ КРИЗИ </a:t>
            </a:r>
            <a:r>
              <a:rPr lang="uk-UA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848"/>
            <a:ext cx="8423625" cy="4893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443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4"/>
          <p:cNvSpPr txBox="1">
            <a:spLocks/>
          </p:cNvSpPr>
          <p:nvPr/>
        </p:nvSpPr>
        <p:spPr>
          <a:xfrm>
            <a:off x="1475657" y="-4252"/>
            <a:ext cx="7668344" cy="69694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uk-UA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		МАТЕМАТИЧНА МОДЕЛЬ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СЕЕ УПРАВЛІННЯ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ТРВС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 УМОВАХ КРИЗИ</a:t>
            </a:r>
            <a:r>
              <a:rPr lang="uk-UA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404" y="692696"/>
            <a:ext cx="6596961" cy="617677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207563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4"/>
          <p:cNvSpPr txBox="1">
            <a:spLocks/>
          </p:cNvSpPr>
          <p:nvPr/>
        </p:nvSpPr>
        <p:spPr>
          <a:xfrm>
            <a:off x="1475657" y="-4252"/>
            <a:ext cx="7668344" cy="69694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uk-UA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		ПАРАМЕТРИ МАТЕМАТИЧНОЇ МОДЕЛІ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СЕЕ УПРАВЛІННЯ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ТРВС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 УМОВАХ КРИЗИ</a:t>
            </a:r>
            <a:r>
              <a:rPr lang="uk-UA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32851" y="1628800"/>
                <a:ext cx="7380312" cy="540545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>
                <a:spAutoFit/>
              </a:bodyPr>
              <a:lstStyle/>
              <a:p>
                <a:r>
                  <a:rPr lang="uk-UA" dirty="0">
                    <a:latin typeface="Arial" pitchFamily="34" charset="0"/>
                    <a:cs typeface="Arial" pitchFamily="34" charset="0"/>
                  </a:rPr>
                  <a:t>У цій моделі </a:t>
                </a:r>
                <a14:m>
                  <m:oMath xmlns:m="http://schemas.openxmlformats.org/officeDocument/2006/math">
                    <m:r>
                      <a:rPr lang="uk-UA" i="1">
                        <a:latin typeface="Cambria Math"/>
                      </a:rPr>
                      <m:t>𝑒𝑐</m:t>
                    </m:r>
                    <m:r>
                      <a:rPr lang="uk-UA" i="1">
                        <a:latin typeface="Cambria Math"/>
                      </a:rPr>
                      <m:t>,</m:t>
                    </m:r>
                    <m:r>
                      <a:rPr lang="uk-UA" i="1">
                        <a:latin typeface="Cambria Math"/>
                      </a:rPr>
                      <m:t>𝑒𝑛</m:t>
                    </m:r>
                    <m:r>
                      <a:rPr lang="uk-UA" i="1">
                        <a:latin typeface="Cambria Math"/>
                      </a:rPr>
                      <m:t>, </m:t>
                    </m:r>
                    <m:r>
                      <a:rPr lang="uk-UA" i="1">
                        <a:latin typeface="Cambria Math"/>
                      </a:rPr>
                      <m:t>𝑠</m:t>
                    </m:r>
                  </m:oMath>
                </a14:m>
                <a:r>
                  <a:rPr lang="uk-UA" dirty="0">
                    <a:latin typeface="Arial" pitchFamily="34" charset="0"/>
                    <a:cs typeface="Arial" pitchFamily="34" charset="0"/>
                  </a:rPr>
                  <a:t> – економічна, екологічна та соціальна підсистеми відповідно</a:t>
                </a:r>
                <a:r>
                  <a:rPr lang="uk-UA" dirty="0" smtClean="0">
                    <a:latin typeface="Arial" pitchFamily="34" charset="0"/>
                    <a:cs typeface="Arial" pitchFamily="34" charset="0"/>
                  </a:rPr>
                  <a:t>; </a:t>
                </a:r>
                <a14:m>
                  <m:oMath xmlns:m="http://schemas.openxmlformats.org/officeDocument/2006/math">
                    <m:r>
                      <a:rPr lang="uk-UA" i="1">
                        <a:latin typeface="Cambria Math"/>
                      </a:rPr>
                      <m:t>𝑖𝑛</m:t>
                    </m:r>
                  </m:oMath>
                </a14:m>
                <a:r>
                  <a:rPr lang="uk-UA" dirty="0" smtClean="0">
                    <a:latin typeface="Arial" pitchFamily="34" charset="0"/>
                    <a:cs typeface="Arial" pitchFamily="34" charset="0"/>
                  </a:rPr>
                  <a:t> – інноваційний сектор; </a:t>
                </a:r>
                <a14:m>
                  <m:oMath xmlns:m="http://schemas.openxmlformats.org/officeDocument/2006/math">
                    <m:r>
                      <a:rPr lang="uk-UA" i="1">
                        <a:latin typeface="Cambria Math"/>
                      </a:rPr>
                      <m:t>𝐼</m:t>
                    </m:r>
                    <m:r>
                      <a:rPr lang="uk-UA" i="1">
                        <a:latin typeface="Cambria Math"/>
                      </a:rPr>
                      <m:t> </m:t>
                    </m:r>
                    <m:d>
                      <m:dPr>
                        <m:ctrlPr>
                          <a:rPr lang="ru-RU" i="1">
                            <a:latin typeface="Cambria Math"/>
                          </a:rPr>
                        </m:ctrlPr>
                      </m:dPr>
                      <m:e>
                        <m:r>
                          <a:rPr lang="en-US" i="1">
                            <a:latin typeface="Cambria Math"/>
                          </a:rPr>
                          <m:t>𝑡</m:t>
                        </m:r>
                      </m:e>
                    </m:d>
                    <m:r>
                      <a:rPr lang="ru-RU" i="1">
                        <a:latin typeface="Cambria Math"/>
                      </a:rPr>
                      <m:t>, </m:t>
                    </m:r>
                    <m:r>
                      <a:rPr lang="uk-UA" i="1">
                        <a:latin typeface="Cambria Math"/>
                      </a:rPr>
                      <m:t>𝐾</m:t>
                    </m:r>
                    <m:d>
                      <m:dPr>
                        <m:ctrlPr>
                          <a:rPr lang="ru-RU" i="1">
                            <a:latin typeface="Cambria Math"/>
                          </a:rPr>
                        </m:ctrlPr>
                      </m:dPr>
                      <m:e>
                        <m:r>
                          <a:rPr lang="uk-UA" i="1">
                            <a:latin typeface="Cambria Math"/>
                          </a:rPr>
                          <m:t>𝑡</m:t>
                        </m:r>
                      </m:e>
                    </m:d>
                    <m:r>
                      <a:rPr lang="uk-UA" i="1">
                        <a:latin typeface="Cambria Math"/>
                      </a:rPr>
                      <m:t>− </m:t>
                    </m:r>
                  </m:oMath>
                </a14:m>
                <a:r>
                  <a:rPr lang="uk-UA" dirty="0">
                    <a:latin typeface="Arial" pitchFamily="34" charset="0"/>
                    <a:cs typeface="Arial" pitchFamily="34" charset="0"/>
                  </a:rPr>
                  <a:t>інвестиції та основні фонди,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/>
                          </a:rPr>
                          <m:t>𝑘</m:t>
                        </m:r>
                      </m:e>
                      <m:sub>
                        <m:r>
                          <a:rPr lang="uk-UA" i="1">
                            <a:latin typeface="Cambria Math"/>
                          </a:rPr>
                          <m:t>𝐼</m:t>
                        </m:r>
                      </m:sub>
                    </m:sSub>
                  </m:oMath>
                </a14:m>
                <a:r>
                  <a:rPr lang="uk-UA" i="1" dirty="0">
                    <a:latin typeface="Arial" pitchFamily="34" charset="0"/>
                    <a:cs typeface="Arial" pitchFamily="34" charset="0"/>
                  </a:rPr>
                  <a:t> – </a:t>
                </a:r>
                <a:r>
                  <a:rPr lang="uk-UA" dirty="0">
                    <a:latin typeface="Arial" pitchFamily="34" charset="0"/>
                    <a:cs typeface="Arial" pitchFamily="34" charset="0"/>
                  </a:rPr>
                  <a:t>коефіцієнт приросту обсягу інвестицій;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latin typeface="Cambria Math"/>
                          </a:rPr>
                        </m:ctrlPr>
                      </m:sSubSupPr>
                      <m:e>
                        <m:r>
                          <a:rPr lang="uk-UA" i="1">
                            <a:latin typeface="Cambria Math"/>
                          </a:rPr>
                          <m:t>𝑘</m:t>
                        </m:r>
                      </m:e>
                      <m:sub>
                        <m:sSup>
                          <m:sSupPr>
                            <m:ctrlPr>
                              <a:rPr lang="ru-RU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uk-UA" i="1">
                                <a:latin typeface="Cambria Math"/>
                              </a:rPr>
                              <m:t>𝐼</m:t>
                            </m:r>
                          </m:e>
                          <m:sup>
                            <m:r>
                              <a:rPr lang="uk-UA" i="1">
                                <a:latin typeface="Cambria Math"/>
                              </a:rPr>
                              <m:t> </m:t>
                            </m:r>
                          </m:sup>
                        </m:sSup>
                      </m:sub>
                      <m:sup>
                        <m:r>
                          <a:rPr lang="uk-UA" i="1">
                            <a:latin typeface="Cambria Math"/>
                          </a:rPr>
                          <m:t> </m:t>
                        </m:r>
                      </m:sup>
                    </m:sSubSup>
                    <m:r>
                      <a:rPr lang="uk-UA" i="1">
                        <a:latin typeface="Cambria Math"/>
                      </a:rPr>
                      <m:t>, </m:t>
                    </m:r>
                    <m:sSubSup>
                      <m:sSubSupPr>
                        <m:ctrlPr>
                          <a:rPr lang="ru-RU" i="1">
                            <a:latin typeface="Cambria Math"/>
                          </a:rPr>
                        </m:ctrlPr>
                      </m:sSubSupPr>
                      <m:e>
                        <m:r>
                          <a:rPr lang="uk-UA" i="1">
                            <a:latin typeface="Cambria Math"/>
                          </a:rPr>
                          <m:t>𝑘</m:t>
                        </m:r>
                      </m:e>
                      <m:sub>
                        <m:sSup>
                          <m:sSupPr>
                            <m:ctrlPr>
                              <a:rPr lang="ru-RU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uk-UA" i="1">
                                <a:latin typeface="Cambria Math"/>
                              </a:rPr>
                              <m:t>𝐾</m:t>
                            </m:r>
                          </m:e>
                          <m:sup>
                            <m:r>
                              <a:rPr lang="uk-UA" i="1">
                                <a:latin typeface="Cambria Math"/>
                              </a:rPr>
                              <m:t> </m:t>
                            </m:r>
                          </m:sup>
                        </m:sSup>
                      </m:sub>
                      <m:sup>
                        <m:r>
                          <a:rPr lang="uk-UA" i="1">
                            <a:latin typeface="Cambria Math"/>
                          </a:rPr>
                          <m:t> </m:t>
                        </m:r>
                      </m:sup>
                    </m:sSubSup>
                  </m:oMath>
                </a14:m>
                <a:r>
                  <a:rPr lang="uk-UA" i="1" dirty="0">
                    <a:latin typeface="Arial" pitchFamily="34" charset="0"/>
                    <a:cs typeface="Arial" pitchFamily="34" charset="0"/>
                  </a:rPr>
                  <a:t>– </a:t>
                </a:r>
                <a:r>
                  <a:rPr lang="uk-UA" dirty="0">
                    <a:latin typeface="Arial" pitchFamily="34" charset="0"/>
                    <a:cs typeface="Arial" pitchFamily="34" charset="0"/>
                  </a:rPr>
                  <a:t>частка інвестицій від загального обсягу та частка основних фондів; </a:t>
                </a:r>
                <a14:m>
                  <m:oMath xmlns:m="http://schemas.openxmlformats.org/officeDocument/2006/math">
                    <m:r>
                      <a:rPr lang="uk-UA" i="1">
                        <a:latin typeface="Cambria Math"/>
                      </a:rPr>
                      <m:t>𝜇</m:t>
                    </m:r>
                    <m:r>
                      <a:rPr lang="uk-UA" i="1">
                        <a:latin typeface="Cambria Math"/>
                      </a:rPr>
                      <m:t>,</m:t>
                    </m:r>
                    <m:r>
                      <a:rPr lang="uk-UA" i="1">
                        <a:latin typeface="Cambria Math"/>
                      </a:rPr>
                      <m:t>𝐴</m:t>
                    </m:r>
                    <m:r>
                      <a:rPr lang="uk-UA" i="1">
                        <a:latin typeface="Cambria Math"/>
                      </a:rPr>
                      <m:t>,</m:t>
                    </m:r>
                    <m:r>
                      <a:rPr lang="uk-UA" i="1">
                        <a:latin typeface="Cambria Math"/>
                      </a:rPr>
                      <m:t>𝐵</m:t>
                    </m:r>
                  </m:oMath>
                </a14:m>
                <a:r>
                  <a:rPr lang="uk-UA" dirty="0">
                    <a:latin typeface="Arial" pitchFamily="34" charset="0"/>
                    <a:cs typeface="Arial" pitchFamily="34" charset="0"/>
                  </a:rPr>
                  <a:t> – темп амортизації, коефіцієнти прямих та </a:t>
                </a:r>
                <a:r>
                  <a:rPr lang="uk-UA" dirty="0" err="1">
                    <a:latin typeface="Arial" pitchFamily="34" charset="0"/>
                    <a:cs typeface="Arial" pitchFamily="34" charset="0"/>
                  </a:rPr>
                  <a:t>фондоутворюючих</a:t>
                </a:r>
                <a:r>
                  <a:rPr lang="uk-UA" dirty="0">
                    <a:latin typeface="Arial" pitchFamily="34" charset="0"/>
                    <a:cs typeface="Arial" pitchFamily="34" charset="0"/>
                  </a:rPr>
                  <a:t> витрат; </a:t>
                </a:r>
                <a14:m>
                  <m:oMath xmlns:m="http://schemas.openxmlformats.org/officeDocument/2006/math">
                    <m:r>
                      <a:rPr lang="uk-UA" i="1">
                        <a:latin typeface="Cambria Math"/>
                      </a:rPr>
                      <m:t>𝑌</m:t>
                    </m:r>
                    <m:d>
                      <m:dPr>
                        <m:ctrlPr>
                          <a:rPr lang="ru-RU" i="1">
                            <a:latin typeface="Cambria Math"/>
                          </a:rPr>
                        </m:ctrlPr>
                      </m:dPr>
                      <m:e>
                        <m:r>
                          <a:rPr lang="uk-UA" i="1">
                            <a:latin typeface="Cambria Math"/>
                          </a:rPr>
                          <m:t>𝑡</m:t>
                        </m:r>
                      </m:e>
                    </m:d>
                    <m:r>
                      <a:rPr lang="uk-UA" i="1">
                        <a:latin typeface="Cambria Math"/>
                      </a:rPr>
                      <m:t>, </m:t>
                    </m:r>
                    <m:r>
                      <a:rPr lang="uk-UA" i="1">
                        <a:latin typeface="Cambria Math"/>
                      </a:rPr>
                      <m:t>𝐿</m:t>
                    </m:r>
                    <m:r>
                      <a:rPr lang="uk-UA" i="1">
                        <a:latin typeface="Cambria Math"/>
                      </a:rPr>
                      <m:t>(</m:t>
                    </m:r>
                    <m:r>
                      <a:rPr lang="uk-UA" i="1">
                        <a:latin typeface="Cambria Math"/>
                      </a:rPr>
                      <m:t>𝑡</m:t>
                    </m:r>
                    <m:r>
                      <a:rPr lang="uk-UA" i="1">
                        <a:latin typeface="Cambria Math"/>
                      </a:rPr>
                      <m:t>)</m:t>
                    </m:r>
                  </m:oMath>
                </a14:m>
                <a:r>
                  <a:rPr lang="uk-UA" i="1" dirty="0">
                    <a:latin typeface="Arial" pitchFamily="34" charset="0"/>
                    <a:cs typeface="Arial" pitchFamily="34" charset="0"/>
                  </a:rPr>
                  <a:t> – </a:t>
                </a:r>
                <a:r>
                  <a:rPr lang="uk-UA" dirty="0">
                    <a:latin typeface="Arial" pitchFamily="34" charset="0"/>
                    <a:cs typeface="Arial" pitchFamily="34" charset="0"/>
                  </a:rPr>
                  <a:t>випуск продукції та трудові ресурси;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/>
                          </a:rPr>
                          <m:t>𝑘</m:t>
                        </m:r>
                      </m:e>
                      <m:sub>
                        <m:r>
                          <a:rPr lang="uk-UA" i="1">
                            <a:latin typeface="Cambria Math"/>
                          </a:rPr>
                          <m:t>𝑌</m:t>
                        </m:r>
                      </m:sub>
                    </m:sSub>
                    <m:r>
                      <a:rPr lang="uk-UA" i="1">
                        <a:latin typeface="Cambria Math"/>
                      </a:rPr>
                      <m:t>, </m:t>
                    </m:r>
                    <m:sSub>
                      <m:sSubPr>
                        <m:ctrlPr>
                          <a:rPr lang="ru-RU" i="1">
                            <a:latin typeface="Cambria Math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/>
                          </a:rPr>
                          <m:t>𝑘</m:t>
                        </m:r>
                      </m:e>
                      <m:sub>
                        <m:r>
                          <a:rPr lang="uk-UA" i="1">
                            <a:latin typeface="Cambria Math"/>
                          </a:rPr>
                          <m:t>𝐿</m:t>
                        </m:r>
                      </m:sub>
                    </m:sSub>
                    <m:r>
                      <a:rPr lang="uk-UA" i="1">
                        <a:latin typeface="Cambria Math"/>
                      </a:rPr>
                      <m:t>, </m:t>
                    </m:r>
                    <m:sSub>
                      <m:sSubPr>
                        <m:ctrlPr>
                          <a:rPr lang="ru-RU" i="1">
                            <a:latin typeface="Cambria Math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/>
                          </a:rPr>
                          <m:t>𝑘</m:t>
                        </m:r>
                      </m:e>
                      <m:sub>
                        <m:r>
                          <a:rPr lang="uk-UA" i="1">
                            <a:latin typeface="Cambria Math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uk-UA" dirty="0">
                    <a:latin typeface="Arial" pitchFamily="34" charset="0"/>
                    <a:cs typeface="Arial" pitchFamily="34" charset="0"/>
                  </a:rPr>
                  <a:t> – абсолютний приріст обсягу випуску продукції, абсолютний приріст трудових ресурсів, частка кінцевого споживання в обсязі випущеної продукції;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/>
                          </a:rPr>
                          <m:t>𝑘</m:t>
                        </m:r>
                      </m:e>
                      <m:sub>
                        <m:r>
                          <a:rPr lang="uk-UA" i="1">
                            <a:latin typeface="Cambria Math"/>
                          </a:rPr>
                          <m:t>𝑞</m:t>
                        </m:r>
                      </m:sub>
                    </m:sSub>
                    <m:r>
                      <a:rPr lang="uk-UA" i="1">
                        <a:latin typeface="Cambria Math"/>
                      </a:rPr>
                      <m:t>, </m:t>
                    </m:r>
                    <m:r>
                      <a:rPr lang="uk-UA" i="1">
                        <a:latin typeface="Cambria Math"/>
                      </a:rPr>
                      <m:t>𝛼</m:t>
                    </m:r>
                    <m:r>
                      <a:rPr lang="uk-UA" i="1">
                        <a:latin typeface="Cambria Math"/>
                      </a:rPr>
                      <m:t>,</m:t>
                    </m:r>
                    <m:r>
                      <a:rPr lang="uk-UA" i="1">
                        <a:latin typeface="Cambria Math"/>
                      </a:rPr>
                      <m:t>𝛽</m:t>
                    </m:r>
                  </m:oMath>
                </a14:m>
                <a:r>
                  <a:rPr lang="uk-UA" dirty="0">
                    <a:latin typeface="Arial" pitchFamily="34" charset="0"/>
                    <a:cs typeface="Arial" pitchFamily="34" charset="0"/>
                  </a:rPr>
                  <a:t> – технологічний </a:t>
                </a:r>
                <a:r>
                  <a:rPr lang="uk-UA" dirty="0" smtClean="0">
                    <a:latin typeface="Arial" pitchFamily="34" charset="0"/>
                    <a:cs typeface="Arial" pitchFamily="34" charset="0"/>
                  </a:rPr>
                  <a:t>коефіцієнт та коефіцієнти </a:t>
                </a:r>
                <a:r>
                  <a:rPr lang="uk-UA" dirty="0">
                    <a:latin typeface="Arial" pitchFamily="34" charset="0"/>
                    <a:cs typeface="Arial" pitchFamily="34" charset="0"/>
                  </a:rPr>
                  <a:t>еластичності </a:t>
                </a:r>
                <a:r>
                  <a:rPr lang="uk-UA" dirty="0" smtClean="0">
                    <a:latin typeface="Arial" pitchFamily="34" charset="0"/>
                    <a:cs typeface="Arial" pitchFamily="34" charset="0"/>
                  </a:rPr>
                  <a:t>;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i="1">
                            <a:latin typeface="Cambria Math"/>
                          </a:rPr>
                          <m:t>𝑝</m:t>
                        </m:r>
                      </m:e>
                      <m:sup>
                        <m:r>
                          <a:rPr lang="uk-UA" i="1">
                            <a:latin typeface="Cambria Math"/>
                          </a:rPr>
                          <m:t>𝑒𝑛</m:t>
                        </m:r>
                      </m:sup>
                    </m:sSup>
                    <m:r>
                      <a:rPr lang="uk-UA" i="1">
                        <a:latin typeface="Cambria Math"/>
                      </a:rPr>
                      <m:t>, 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i="1">
                            <a:latin typeface="Cambria Math"/>
                          </a:rPr>
                          <m:t>𝑝</m:t>
                        </m:r>
                      </m:e>
                      <m:sup>
                        <m:r>
                          <a:rPr lang="uk-UA" i="1">
                            <a:latin typeface="Cambria Math"/>
                          </a:rPr>
                          <m:t>𝑖𝑛</m:t>
                        </m:r>
                      </m:sup>
                    </m:sSup>
                    <m:r>
                      <a:rPr lang="uk-UA" i="1">
                        <a:latin typeface="Cambria Math"/>
                      </a:rPr>
                      <m:t>(</m:t>
                    </m:r>
                    <m:r>
                      <a:rPr lang="uk-UA" i="1">
                        <a:latin typeface="Cambria Math"/>
                      </a:rPr>
                      <m:t>𝑡</m:t>
                    </m:r>
                    <m:r>
                      <a:rPr lang="uk-UA" i="1">
                        <a:latin typeface="Cambria Math"/>
                      </a:rPr>
                      <m:t>)</m:t>
                    </m:r>
                  </m:oMath>
                </a14:m>
                <a:r>
                  <a:rPr lang="uk-UA" dirty="0">
                    <a:latin typeface="Arial" pitchFamily="34" charset="0"/>
                    <a:cs typeface="Arial" pitchFamily="34" charset="0"/>
                  </a:rPr>
                  <a:t> - темп </a:t>
                </a:r>
                <a:r>
                  <a:rPr lang="uk-UA" dirty="0" err="1">
                    <a:latin typeface="Arial" pitchFamily="34" charset="0"/>
                    <a:cs typeface="Arial" pitchFamily="34" charset="0"/>
                  </a:rPr>
                  <a:t>природовідновлення</a:t>
                </a:r>
                <a:r>
                  <a:rPr lang="uk-UA" dirty="0">
                    <a:latin typeface="Arial" pitchFamily="34" charset="0"/>
                    <a:cs typeface="Arial" pitchFamily="34" charset="0"/>
                  </a:rPr>
                  <a:t> та темп активних інновацій;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i="1">
                            <a:latin typeface="Cambria Math"/>
                          </a:rPr>
                          <m:t>𝑖</m:t>
                        </m:r>
                      </m:e>
                      <m:sup>
                        <m:r>
                          <a:rPr lang="uk-UA" i="1">
                            <a:latin typeface="Cambria Math"/>
                          </a:rPr>
                          <m:t>𝑖𝑛</m:t>
                        </m:r>
                        <m:r>
                          <a:rPr lang="uk-UA" i="1">
                            <a:latin typeface="Cambria Math"/>
                          </a:rPr>
                          <m:t>1</m:t>
                        </m:r>
                      </m:sup>
                    </m:sSup>
                    <m:d>
                      <m:dPr>
                        <m:ctrlPr>
                          <a:rPr lang="ru-RU" i="1">
                            <a:latin typeface="Cambria Math"/>
                          </a:rPr>
                        </m:ctrlPr>
                      </m:dPr>
                      <m:e>
                        <m:r>
                          <a:rPr lang="uk-UA" i="1">
                            <a:latin typeface="Cambria Math"/>
                          </a:rPr>
                          <m:t>𝑡</m:t>
                        </m:r>
                      </m:e>
                    </m:d>
                    <m:r>
                      <a:rPr lang="uk-UA" i="1">
                        <a:latin typeface="Cambria Math"/>
                      </a:rPr>
                      <m:t>, 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i="1">
                            <a:latin typeface="Cambria Math"/>
                          </a:rPr>
                          <m:t>𝑖</m:t>
                        </m:r>
                      </m:e>
                      <m:sup>
                        <m:r>
                          <a:rPr lang="uk-UA" i="1">
                            <a:latin typeface="Cambria Math"/>
                          </a:rPr>
                          <m:t>𝑖𝑛</m:t>
                        </m:r>
                        <m:r>
                          <a:rPr lang="uk-UA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uk-UA" i="1">
                        <a:latin typeface="Cambria Math"/>
                      </a:rPr>
                      <m:t>(</m:t>
                    </m:r>
                    <m:r>
                      <a:rPr lang="uk-UA" i="1">
                        <a:latin typeface="Cambria Math"/>
                      </a:rPr>
                      <m:t>𝑡</m:t>
                    </m:r>
                    <m:r>
                      <a:rPr lang="uk-UA" i="1">
                        <a:latin typeface="Cambria Math"/>
                      </a:rPr>
                      <m:t>)</m:t>
                    </m:r>
                  </m:oMath>
                </a14:m>
                <a:r>
                  <a:rPr lang="uk-UA" dirty="0">
                    <a:latin typeface="Arial" pitchFamily="34" charset="0"/>
                    <a:cs typeface="Arial" pitchFamily="34" charset="0"/>
                  </a:rPr>
                  <a:t> – інноваційний індекс 1 та інноваційний індекс 2;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i="1">
                            <a:latin typeface="Cambria Math"/>
                          </a:rPr>
                          <m:t>𝑖</m:t>
                        </m:r>
                      </m:e>
                      <m:sup>
                        <m:r>
                          <a:rPr lang="uk-UA" i="1">
                            <a:latin typeface="Cambria Math"/>
                          </a:rPr>
                          <m:t>∗</m:t>
                        </m:r>
                      </m:sup>
                    </m:sSup>
                    <m:r>
                      <a:rPr lang="uk-UA" i="1">
                        <a:latin typeface="Cambria Math"/>
                      </a:rPr>
                      <m:t>, </m:t>
                    </m:r>
                    <m:r>
                      <a:rPr lang="uk-UA" i="1">
                        <a:latin typeface="Cambria Math"/>
                      </a:rPr>
                      <m:t>𝑖</m:t>
                    </m:r>
                    <m:d>
                      <m:dPr>
                        <m:ctrlPr>
                          <a:rPr lang="ru-RU" i="1">
                            <a:latin typeface="Cambria Math"/>
                          </a:rPr>
                        </m:ctrlPr>
                      </m:dPr>
                      <m:e>
                        <m:r>
                          <a:rPr lang="uk-UA" i="1">
                            <a:latin typeface="Cambria Math"/>
                          </a:rPr>
                          <m:t>𝑡</m:t>
                        </m:r>
                      </m:e>
                    </m:d>
                    <m:r>
                      <a:rPr lang="uk-UA" i="1">
                        <a:latin typeface="Cambria Math"/>
                      </a:rPr>
                      <m:t>, </m:t>
                    </m:r>
                    <m:sSub>
                      <m:sSubPr>
                        <m:ctrlPr>
                          <a:rPr lang="ru-RU" i="1">
                            <a:latin typeface="Cambria Math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/>
                          </a:rPr>
                          <m:t>𝑖</m:t>
                        </m:r>
                      </m:e>
                      <m:sub>
                        <m:r>
                          <a:rPr lang="uk-UA" i="1">
                            <a:latin typeface="Cambria Math"/>
                          </a:rPr>
                          <m:t>0</m:t>
                        </m:r>
                      </m:sub>
                    </m:sSub>
                  </m:oMath>
                </a14:m>
                <a:r>
                  <a:rPr lang="uk-UA" dirty="0">
                    <a:latin typeface="Arial" pitchFamily="34" charset="0"/>
                    <a:cs typeface="Arial" pitchFamily="34" charset="0"/>
                  </a:rPr>
                  <a:t> – цільові, розрахункові та початкові значення вектору економічного, екологічного та соціального індексів;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/>
                          </a:rPr>
                          <m:t>𝑘</m:t>
                        </m:r>
                      </m:e>
                      <m:sub>
                        <m:sSup>
                          <m:sSupPr>
                            <m:ctrlPr>
                              <a:rPr lang="ru-RU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uk-UA" i="1">
                                <a:latin typeface="Cambria Math"/>
                              </a:rPr>
                              <m:t>𝑖</m:t>
                            </m:r>
                          </m:e>
                          <m:sup>
                            <m:r>
                              <a:rPr lang="uk-UA" i="1">
                                <a:latin typeface="Cambria Math"/>
                              </a:rPr>
                              <m:t>𝑒𝑐</m:t>
                            </m:r>
                          </m:sup>
                        </m:sSup>
                      </m:sub>
                    </m:sSub>
                    <m:r>
                      <a:rPr lang="uk-UA" i="1">
                        <a:latin typeface="Cambria Math"/>
                      </a:rPr>
                      <m:t> </m:t>
                    </m:r>
                  </m:oMath>
                </a14:m>
                <a:r>
                  <a:rPr lang="uk-UA" dirty="0">
                    <a:latin typeface="Arial" pitchFamily="34" charset="0"/>
                    <a:cs typeface="Arial" pitchFamily="34" charset="0"/>
                  </a:rPr>
                  <a:t>– темп приросту економічного індексу; </a:t>
                </a:r>
                <a14:m>
                  <m:oMath xmlns:m="http://schemas.openxmlformats.org/officeDocument/2006/math">
                    <m:r>
                      <a:rPr lang="uk-UA" i="1">
                        <a:latin typeface="Cambria Math"/>
                      </a:rPr>
                      <m:t>𝑁</m:t>
                    </m:r>
                    <m:r>
                      <a:rPr lang="uk-UA" i="1">
                        <a:latin typeface="Cambria Math"/>
                      </a:rPr>
                      <m:t>, </m:t>
                    </m:r>
                    <m:r>
                      <a:rPr lang="uk-UA" i="1">
                        <a:latin typeface="Cambria Math"/>
                      </a:rPr>
                      <m:t>𝑀</m:t>
                    </m:r>
                  </m:oMath>
                </a14:m>
                <a:r>
                  <a:rPr lang="uk-UA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ru-RU" dirty="0">
                    <a:latin typeface="Arial" pitchFamily="34" charset="0"/>
                    <a:cs typeface="Arial" pitchFamily="34" charset="0"/>
                  </a:rPr>
                  <a:t>– матриц</a:t>
                </a:r>
                <a:r>
                  <a:rPr lang="uk-UA" dirty="0">
                    <a:latin typeface="Arial" pitchFamily="34" charset="0"/>
                    <a:cs typeface="Arial" pitchFamily="34" charset="0"/>
                  </a:rPr>
                  <a:t>і коефіцієнтів самовідновлення та прямого впливу економіки на екологічну і соціальну підсистеми;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/>
                          </a:rPr>
                          <m:t>𝑘</m:t>
                        </m:r>
                      </m:e>
                      <m:sub>
                        <m:r>
                          <a:rPr lang="uk-UA" i="1">
                            <a:latin typeface="Cambria Math"/>
                          </a:rPr>
                          <m:t>𝑤</m:t>
                        </m:r>
                        <m:r>
                          <a:rPr lang="uk-UA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uk-UA" i="1">
                        <a:latin typeface="Cambria Math"/>
                      </a:rPr>
                      <m:t>, </m:t>
                    </m:r>
                    <m:sSub>
                      <m:sSubPr>
                        <m:ctrlPr>
                          <a:rPr lang="ru-RU" i="1">
                            <a:latin typeface="Cambria Math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/>
                          </a:rPr>
                          <m:t>𝑘</m:t>
                        </m:r>
                      </m:e>
                      <m:sub>
                        <m:r>
                          <a:rPr lang="uk-UA" i="1">
                            <a:latin typeface="Cambria Math"/>
                          </a:rPr>
                          <m:t>𝑤</m:t>
                        </m:r>
                        <m:r>
                          <a:rPr lang="uk-UA" i="1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uk-UA" i="1">
                        <a:latin typeface="Cambria Math"/>
                      </a:rPr>
                      <m:t>, </m:t>
                    </m:r>
                    <m:sSub>
                      <m:sSubPr>
                        <m:ctrlPr>
                          <a:rPr lang="ru-RU" i="1">
                            <a:latin typeface="Cambria Math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/>
                          </a:rPr>
                          <m:t>𝑘</m:t>
                        </m:r>
                      </m:e>
                      <m:sub>
                        <m:r>
                          <a:rPr lang="uk-UA" i="1">
                            <a:latin typeface="Cambria Math"/>
                          </a:rPr>
                          <m:t>𝑤</m:t>
                        </m:r>
                        <m:r>
                          <a:rPr lang="uk-UA" i="1">
                            <a:latin typeface="Cambria Math"/>
                          </a:rPr>
                          <m:t>3</m:t>
                        </m:r>
                      </m:sub>
                    </m:sSub>
                    <m:r>
                      <a:rPr lang="uk-UA" i="1">
                        <a:latin typeface="Cambria Math"/>
                      </a:rPr>
                      <m:t>, </m:t>
                    </m:r>
                    <m:sSub>
                      <m:sSubPr>
                        <m:ctrlPr>
                          <a:rPr lang="ru-RU" i="1">
                            <a:latin typeface="Cambria Math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/>
                          </a:rPr>
                          <m:t>𝑘</m:t>
                        </m:r>
                      </m:e>
                      <m:sub>
                        <m:r>
                          <a:rPr lang="uk-UA" i="1">
                            <a:latin typeface="Cambria Math"/>
                          </a:rPr>
                          <m:t>𝑤</m:t>
                        </m:r>
                        <m:r>
                          <a:rPr lang="uk-UA" i="1">
                            <a:latin typeface="Cambria Math"/>
                          </a:rPr>
                          <m:t>4</m:t>
                        </m:r>
                      </m:sub>
                    </m:sSub>
                  </m:oMath>
                </a14:m>
                <a:r>
                  <a:rPr lang="uk-UA" dirty="0">
                    <a:latin typeface="Arial" pitchFamily="34" charset="0"/>
                    <a:cs typeface="Arial" pitchFamily="34" charset="0"/>
                  </a:rPr>
                  <a:t> – вагові коефіцієнти; </a:t>
                </a:r>
                <a14:m>
                  <m:oMath xmlns:m="http://schemas.openxmlformats.org/officeDocument/2006/math">
                    <m:r>
                      <a:rPr lang="uk-UA" i="1">
                        <a:latin typeface="Cambria Math"/>
                      </a:rPr>
                      <m:t>𝐺</m:t>
                    </m:r>
                    <m:d>
                      <m:dPr>
                        <m:ctrlPr>
                          <a:rPr lang="ru-RU" i="1">
                            <a:latin typeface="Cambria Math"/>
                          </a:rPr>
                        </m:ctrlPr>
                      </m:dPr>
                      <m:e>
                        <m:r>
                          <a:rPr lang="uk-UA" i="1">
                            <a:latin typeface="Cambria Math"/>
                          </a:rPr>
                          <m:t>𝑡</m:t>
                        </m:r>
                      </m:e>
                    </m:d>
                    <m:r>
                      <a:rPr lang="uk-UA" i="1">
                        <a:latin typeface="Cambria Math"/>
                      </a:rPr>
                      <m:t>, </m:t>
                    </m:r>
                    <m:r>
                      <a:rPr lang="uk-UA" i="1">
                        <a:latin typeface="Cambria Math"/>
                      </a:rPr>
                      <m:t>𝐷</m:t>
                    </m:r>
                    <m:r>
                      <a:rPr lang="uk-UA" i="1">
                        <a:latin typeface="Cambria Math"/>
                      </a:rPr>
                      <m:t>(</m:t>
                    </m:r>
                    <m:r>
                      <a:rPr lang="uk-UA" i="1">
                        <a:latin typeface="Cambria Math"/>
                      </a:rPr>
                      <m:t>𝑡</m:t>
                    </m:r>
                    <m:r>
                      <a:rPr lang="uk-UA" i="1">
                        <a:latin typeface="Cambria Math"/>
                      </a:rPr>
                      <m:t>)</m:t>
                    </m:r>
                  </m:oMath>
                </a14:m>
                <a:r>
                  <a:rPr lang="uk-UA" dirty="0">
                    <a:latin typeface="Arial" pitchFamily="34" charset="0"/>
                    <a:cs typeface="Arial" pitchFamily="34" charset="0"/>
                  </a:rPr>
                  <a:t> – ступінь гармонізації сталого розвитку та накопичений дохід; </a:t>
                </a:r>
                <a14:m>
                  <m:oMath xmlns:m="http://schemas.openxmlformats.org/officeDocument/2006/math">
                    <m:r>
                      <a:rPr lang="uk-UA" i="1">
                        <a:latin typeface="Cambria Math"/>
                      </a:rPr>
                      <m:t>𝑡</m:t>
                    </m:r>
                  </m:oMath>
                </a14:m>
                <a:r>
                  <a:rPr lang="uk-UA" dirty="0">
                    <a:latin typeface="Arial" pitchFamily="34" charset="0"/>
                    <a:cs typeface="Arial" pitchFamily="34" charset="0"/>
                  </a:rPr>
                  <a:t> – крок прогнозування.</a:t>
                </a:r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51" y="1628800"/>
                <a:ext cx="7380312" cy="5405454"/>
              </a:xfrm>
              <a:prstGeom prst="rect">
                <a:avLst/>
              </a:prstGeom>
              <a:blipFill rotWithShape="1">
                <a:blip r:embed="rId3"/>
                <a:stretch>
                  <a:fillRect l="-661" t="-564" r="-826" b="-90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606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Таблица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42305039"/>
                  </p:ext>
                </p:extLst>
              </p:nvPr>
            </p:nvGraphicFramePr>
            <p:xfrm>
              <a:off x="107504" y="3573016"/>
              <a:ext cx="4964430" cy="3200400"/>
            </p:xfrm>
            <a:graphic>
              <a:graphicData uri="http://schemas.openxmlformats.org/drawingml/2006/table">
                <a:tbl>
                  <a:tblPr/>
                  <a:tblGrid>
                    <a:gridCol w="1122680"/>
                    <a:gridCol w="2552065"/>
                    <a:gridCol w="1289685"/>
                  </a:tblGrid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Підсистема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Індекс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Складові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0">
                    <a:tc>
                      <a:txBody>
                        <a:bodyPr/>
                        <a:lstStyle/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Економічна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ru-RU" sz="1400" i="1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uk-UA" sz="1400" i="1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𝑖</m:t>
                                  </m:r>
                                </m:e>
                                <m:sup>
                                  <m:r>
                                    <a:rPr lang="uk-UA" sz="1400" i="1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𝑒𝑐</m:t>
                                  </m:r>
                                </m:sup>
                              </m:sSup>
                              <m:r>
                                <a:rPr lang="uk-UA" sz="1400" i="1">
                                  <a:effectLst/>
                                  <a:latin typeface="Cambria Math"/>
                                  <a:cs typeface="Times New Roman"/>
                                </a:rPr>
                                <m:t> </m:t>
                              </m:r>
                            </m:oMath>
                          </a14:m>
                          <a:r>
                            <a:rPr lang="uk-UA" sz="1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– індекс економічної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підсистеми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4 категорії, 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15 індикаторів,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32 параметри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0">
                    <a:tc>
                      <a:txBody>
                        <a:bodyPr/>
                        <a:lstStyle/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Екологічна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ru-RU" sz="1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uk-UA" sz="1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𝑖</m:t>
                                  </m:r>
                                </m:e>
                                <m:sup>
                                  <m:r>
                                    <a:rPr lang="uk-UA" sz="1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𝑒𝑛</m:t>
                                  </m:r>
                                </m:sup>
                              </m:sSup>
                            </m:oMath>
                          </a14:m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– індекс екологічної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підсистеми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3 категорії, 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13 індикаторів,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44 параметри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0">
                    <a:tc>
                      <a:txBody>
                        <a:bodyPr/>
                        <a:lstStyle/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Соціальна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ru-RU" sz="1400" i="1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uk-UA" sz="1400" i="1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𝑖</m:t>
                                  </m:r>
                                </m:e>
                                <m:sup>
                                  <m:r>
                                    <a:rPr lang="uk-UA" sz="1400" i="1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𝑠</m:t>
                                  </m:r>
                                </m:sup>
                              </m:sSup>
                            </m:oMath>
                          </a14:m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– індекс соціальної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підсистеми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4 категорії, 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17 індикаторів,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61 параметр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Таблица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42305039"/>
                  </p:ext>
                </p:extLst>
              </p:nvPr>
            </p:nvGraphicFramePr>
            <p:xfrm>
              <a:off x="107504" y="3573016"/>
              <a:ext cx="4964430" cy="3200400"/>
            </p:xfrm>
            <a:graphic>
              <a:graphicData uri="http://schemas.openxmlformats.org/drawingml/2006/table">
                <a:tbl>
                  <a:tblPr/>
                  <a:tblGrid>
                    <a:gridCol w="1122680"/>
                    <a:gridCol w="2552065"/>
                    <a:gridCol w="1289685"/>
                  </a:tblGrid>
                  <a:tr h="3200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Підсистема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Індекс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Складові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960120">
                    <a:tc>
                      <a:txBody>
                        <a:bodyPr/>
                        <a:lstStyle/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Економічна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44153" t="-33758" r="-50597" b="-2076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4 категорії, 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15 індикаторів,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32 параметри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960120">
                    <a:tc>
                      <a:txBody>
                        <a:bodyPr/>
                        <a:lstStyle/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Екологічна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44153" t="-132911" r="-50597" b="-10632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3 категорії, 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13 індикаторів,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44 параметри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960120">
                    <a:tc>
                      <a:txBody>
                        <a:bodyPr/>
                        <a:lstStyle/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Соціальна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44153" t="-234395" r="-50597" b="-700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4 категорії, 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17 індикаторів,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  <a:p>
                          <a:pPr indent="107950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61 параметр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0" marR="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-36512" y="3060829"/>
            <a:ext cx="5291162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079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Індекси, що використовуються для обчислення індексу та ступеню гармонізації сталого розвитку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079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01" r="9091"/>
          <a:stretch/>
        </p:blipFill>
        <p:spPr bwMode="auto">
          <a:xfrm>
            <a:off x="2251094" y="692695"/>
            <a:ext cx="4913194" cy="24495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10" r="15559"/>
          <a:stretch/>
        </p:blipFill>
        <p:spPr bwMode="auto">
          <a:xfrm>
            <a:off x="5292080" y="3719091"/>
            <a:ext cx="3684895" cy="26622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p:sp>
        <p:nvSpPr>
          <p:cNvPr id="12" name="Подзаголовок 4"/>
          <p:cNvSpPr txBox="1">
            <a:spLocks/>
          </p:cNvSpPr>
          <p:nvPr/>
        </p:nvSpPr>
        <p:spPr>
          <a:xfrm>
            <a:off x="1475657" y="-4252"/>
            <a:ext cx="7668344" cy="69694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uk-UA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		ЕКОНОМІЧНИЙ, ЕКОЛОГІЧНИЙ І СОЦІАЛЬНИЙ ІНДЕКСИ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061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04" y="2266690"/>
            <a:ext cx="9110595" cy="4405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одзаголовок 4"/>
          <p:cNvSpPr txBox="1">
            <a:spLocks/>
          </p:cNvSpPr>
          <p:nvPr/>
        </p:nvSpPr>
        <p:spPr>
          <a:xfrm>
            <a:off x="1475657" y="-4252"/>
            <a:ext cx="7668344" cy="69694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uk-UA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		ЗАГАЛЬНА СХЕМА ІМІТАЦІЙНОЇ МОДЕЛІ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СЕЕ УПРАВЛІННЯ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ТРВС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 УМОВАХ КРИЗИ</a:t>
            </a:r>
            <a:r>
              <a:rPr lang="uk-UA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927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79" r="15538"/>
          <a:stretch/>
        </p:blipFill>
        <p:spPr bwMode="auto">
          <a:xfrm>
            <a:off x="6228184" y="3957591"/>
            <a:ext cx="2880000" cy="226069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36044" y="124566"/>
            <a:ext cx="4894312" cy="506487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СТАТИСТИЧНИЙ СЦЕНАРІЙ 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74" r="11140"/>
          <a:stretch/>
        </p:blipFill>
        <p:spPr bwMode="auto">
          <a:xfrm>
            <a:off x="1" y="1884653"/>
            <a:ext cx="3059831" cy="191867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29" r="13011"/>
          <a:stretch/>
        </p:blipFill>
        <p:spPr bwMode="auto">
          <a:xfrm>
            <a:off x="3089560" y="1880197"/>
            <a:ext cx="2988840" cy="197276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33" r="15513"/>
          <a:stretch/>
        </p:blipFill>
        <p:spPr bwMode="auto">
          <a:xfrm>
            <a:off x="6251416" y="1902345"/>
            <a:ext cx="2833535" cy="213525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47" r="16687"/>
          <a:stretch/>
        </p:blipFill>
        <p:spPr bwMode="auto">
          <a:xfrm>
            <a:off x="35816" y="3943388"/>
            <a:ext cx="2880000" cy="237059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2" r="9336"/>
          <a:stretch/>
        </p:blipFill>
        <p:spPr bwMode="auto">
          <a:xfrm>
            <a:off x="2867769" y="3943986"/>
            <a:ext cx="3432423" cy="250934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1952675" y="789065"/>
                <a:ext cx="6723781" cy="97712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uk-UA" i="1">
                              <a:latin typeface="Cambria Math"/>
                            </a:rPr>
                            <m:t>𝑈</m:t>
                          </m:r>
                        </m:e>
                        <m:sub>
                          <m:r>
                            <a:rPr lang="uk-UA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uk-UA" i="1">
                          <a:latin typeface="Cambria Math"/>
                        </a:rPr>
                        <m:t>=</m:t>
                      </m:r>
                      <m:d>
                        <m:dPr>
                          <m:begChr m:val="〈"/>
                          <m:endChr m:val="〉"/>
                          <m:ctrlPr>
                            <a:rPr lang="ru-RU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uk-UA" i="1">
                              <a:latin typeface="Cambria Math"/>
                            </a:rPr>
                            <m:t>𝐼</m:t>
                          </m:r>
                          <m:r>
                            <a:rPr lang="uk-UA" i="1">
                              <a:latin typeface="Cambria Math"/>
                            </a:rPr>
                            <m:t>;</m:t>
                          </m:r>
                          <m:sSub>
                            <m:sSub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uk-UA" i="1">
                                  <a:latin typeface="Cambria Math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uk-UA" i="1">
                                  <a:latin typeface="Cambria Math"/>
                                </a:rPr>
                                <m:t>𝐼</m:t>
                              </m:r>
                            </m:sub>
                          </m:sSub>
                          <m:r>
                            <a:rPr lang="uk-UA" i="1">
                              <a:latin typeface="Cambria Math"/>
                            </a:rPr>
                            <m:t>;</m:t>
                          </m:r>
                          <m:sSubSup>
                            <m:sSubSup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uk-UA" i="1">
                                  <a:latin typeface="Cambria Math"/>
                                </a:rPr>
                                <m:t>𝑘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ru-RU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uk-UA" i="1">
                                      <a:latin typeface="Cambria Math"/>
                                    </a:rPr>
                                    <m:t>𝐼</m:t>
                                  </m:r>
                                </m:e>
                                <m:sup>
                                  <m:r>
                                    <a:rPr lang="uk-UA" i="1">
                                      <a:latin typeface="Cambria Math"/>
                                    </a:rPr>
                                    <m:t>𝑒𝑐</m:t>
                                  </m:r>
                                </m:sup>
                              </m:sSup>
                            </m:sub>
                            <m:sup>
                              <m:r>
                                <a:rPr lang="uk-UA" i="1">
                                  <a:latin typeface="Cambria Math"/>
                                </a:rPr>
                                <m:t> </m:t>
                              </m:r>
                            </m:sup>
                          </m:sSubSup>
                          <m:r>
                            <a:rPr lang="uk-UA" i="1">
                              <a:latin typeface="Cambria Math"/>
                            </a:rPr>
                            <m:t>;</m:t>
                          </m:r>
                          <m:sSubSup>
                            <m:sSubSup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uk-UA" i="1">
                                  <a:latin typeface="Cambria Math"/>
                                </a:rPr>
                                <m:t>𝑘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ru-RU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uk-UA" i="1">
                                      <a:latin typeface="Cambria Math"/>
                                    </a:rPr>
                                    <m:t>𝐼</m:t>
                                  </m:r>
                                </m:e>
                                <m:sup>
                                  <m:r>
                                    <a:rPr lang="uk-UA" i="1">
                                      <a:latin typeface="Cambria Math"/>
                                    </a:rPr>
                                    <m:t>𝑒𝑛</m:t>
                                  </m:r>
                                </m:sup>
                              </m:sSup>
                            </m:sub>
                            <m:sup>
                              <m:r>
                                <a:rPr lang="uk-UA" i="1">
                                  <a:latin typeface="Cambria Math"/>
                                </a:rPr>
                                <m:t> </m:t>
                              </m:r>
                            </m:sup>
                          </m:sSubSup>
                          <m:r>
                            <a:rPr lang="uk-UA" i="1">
                              <a:latin typeface="Cambria Math"/>
                            </a:rPr>
                            <m:t>;</m:t>
                          </m:r>
                          <m:sSubSup>
                            <m:sSubSup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uk-UA" i="1">
                                  <a:latin typeface="Cambria Math"/>
                                </a:rPr>
                                <m:t>𝑘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ru-RU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uk-UA" i="1">
                                      <a:latin typeface="Cambria Math"/>
                                    </a:rPr>
                                    <m:t>𝐼</m:t>
                                  </m:r>
                                </m:e>
                                <m:sup>
                                  <m:r>
                                    <a:rPr lang="uk-UA" i="1">
                                      <a:latin typeface="Cambria Math"/>
                                    </a:rPr>
                                    <m:t>𝑖𝑛</m:t>
                                  </m:r>
                                </m:sup>
                              </m:sSup>
                            </m:sub>
                            <m:sup>
                              <m:r>
                                <a:rPr lang="uk-UA" i="1">
                                  <a:latin typeface="Cambria Math"/>
                                </a:rPr>
                                <m:t> </m:t>
                              </m:r>
                            </m:sup>
                          </m:sSubSup>
                          <m:r>
                            <a:rPr lang="uk-UA" i="1">
                              <a:latin typeface="Cambria Math"/>
                            </a:rPr>
                            <m:t>;</m:t>
                          </m:r>
                          <m:sSubSup>
                            <m:sSubSup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uk-UA" i="1">
                                  <a:latin typeface="Cambria Math"/>
                                </a:rPr>
                                <m:t>𝑘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ru-RU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uk-UA" i="1">
                                      <a:latin typeface="Cambria Math"/>
                                    </a:rPr>
                                    <m:t>𝐾</m:t>
                                  </m:r>
                                </m:e>
                                <m:sup>
                                  <m:r>
                                    <a:rPr lang="uk-UA" i="1">
                                      <a:latin typeface="Cambria Math"/>
                                    </a:rPr>
                                    <m:t>𝑒𝑐</m:t>
                                  </m:r>
                                </m:sup>
                              </m:sSup>
                            </m:sub>
                            <m:sup>
                              <m:r>
                                <a:rPr lang="uk-UA" i="1">
                                  <a:latin typeface="Cambria Math"/>
                                </a:rPr>
                                <m:t> </m:t>
                              </m:r>
                            </m:sup>
                          </m:sSubSup>
                          <m:r>
                            <a:rPr lang="uk-UA" i="1">
                              <a:latin typeface="Cambria Math"/>
                            </a:rPr>
                            <m:t>;</m:t>
                          </m:r>
                          <m:sSubSup>
                            <m:sSubSup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uk-UA" i="1">
                                  <a:latin typeface="Cambria Math"/>
                                </a:rPr>
                                <m:t>𝑘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ru-RU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uk-UA" i="1">
                                      <a:latin typeface="Cambria Math"/>
                                    </a:rPr>
                                    <m:t>𝐾</m:t>
                                  </m:r>
                                </m:e>
                                <m:sup>
                                  <m:r>
                                    <a:rPr lang="uk-UA" i="1">
                                      <a:latin typeface="Cambria Math"/>
                                    </a:rPr>
                                    <m:t>𝑒𝑛</m:t>
                                  </m:r>
                                </m:sup>
                              </m:sSup>
                            </m:sub>
                            <m:sup>
                              <m:r>
                                <a:rPr lang="uk-UA" i="1">
                                  <a:latin typeface="Cambria Math"/>
                                </a:rPr>
                                <m:t> </m:t>
                              </m:r>
                            </m:sup>
                          </m:sSubSup>
                          <m:r>
                            <a:rPr lang="uk-UA" i="1">
                              <a:latin typeface="Cambria Math"/>
                            </a:rPr>
                            <m:t>;</m:t>
                          </m:r>
                          <m:sSubSup>
                            <m:sSubSup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uk-UA" i="1">
                                  <a:latin typeface="Cambria Math"/>
                                </a:rPr>
                                <m:t>𝑘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ru-RU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uk-UA" i="1">
                                      <a:latin typeface="Cambria Math"/>
                                    </a:rPr>
                                    <m:t>𝐾</m:t>
                                  </m:r>
                                </m:e>
                                <m:sup>
                                  <m:r>
                                    <a:rPr lang="uk-UA" i="1">
                                      <a:latin typeface="Cambria Math"/>
                                    </a:rPr>
                                    <m:t>𝑖𝑛</m:t>
                                  </m:r>
                                </m:sup>
                              </m:sSup>
                            </m:sub>
                            <m:sup>
                              <m:r>
                                <a:rPr lang="uk-UA" i="1">
                                  <a:latin typeface="Cambria Math"/>
                                </a:rPr>
                                <m:t> </m:t>
                              </m:r>
                            </m:sup>
                          </m:sSubSup>
                        </m:e>
                      </m:d>
                      <m:r>
                        <a:rPr lang="uk-UA" i="1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ru-RU" dirty="0">
                  <a:effectLst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uk-UA" i="1">
                          <a:latin typeface="Cambria Math"/>
                        </a:rPr>
                        <m:t>=</m:t>
                      </m:r>
                      <m:d>
                        <m:dPr>
                          <m:begChr m:val="〈"/>
                          <m:endChr m:val="〉"/>
                          <m:ctrlPr>
                            <a:rPr lang="ru-RU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uk-UA" i="1">
                              <a:latin typeface="Cambria Math"/>
                            </a:rPr>
                            <m:t>8,4466;0,0823;0,9156;0,0344;0,05;0,92;0,03;0,05</m:t>
                          </m:r>
                        </m:e>
                      </m:d>
                    </m:oMath>
                  </m:oMathPara>
                </a14:m>
                <a:endParaRPr lang="ru-RU" dirty="0">
                  <a:effectLst/>
                </a:endParaRPr>
              </a:p>
              <a:p>
                <a:pPr algn="ctr"/>
                <a:r>
                  <a:rPr lang="uk-UA" dirty="0"/>
                  <a:t>при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i="1">
                            <a:latin typeface="Cambria Math"/>
                          </a:rPr>
                          <m:t>𝑝</m:t>
                        </m:r>
                      </m:e>
                      <m:sup>
                        <m:r>
                          <a:rPr lang="uk-UA" i="1">
                            <a:latin typeface="Cambria Math"/>
                          </a:rPr>
                          <m:t>𝑒𝑛</m:t>
                        </m:r>
                      </m:sup>
                    </m:sSup>
                    <m:r>
                      <a:rPr lang="uk-UA" i="1">
                        <a:latin typeface="Cambria Math"/>
                      </a:rPr>
                      <m:t>=1,002; 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i="1">
                            <a:latin typeface="Cambria Math"/>
                          </a:rPr>
                          <m:t>𝐴</m:t>
                        </m:r>
                      </m:e>
                      <m:sup>
                        <m:r>
                          <a:rPr lang="uk-UA" i="1">
                            <a:latin typeface="Cambria Math"/>
                          </a:rPr>
                          <m:t>𝑒𝑐</m:t>
                        </m:r>
                      </m:sup>
                    </m:sSup>
                    <m:r>
                      <a:rPr lang="uk-UA" i="1">
                        <a:latin typeface="Cambria Math"/>
                      </a:rPr>
                      <m:t>=0,3;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i="1">
                            <a:latin typeface="Cambria Math"/>
                          </a:rPr>
                          <m:t>𝐴</m:t>
                        </m:r>
                      </m:e>
                      <m:sup>
                        <m:r>
                          <a:rPr lang="uk-UA" i="1">
                            <a:latin typeface="Cambria Math"/>
                          </a:rPr>
                          <m:t>𝑒𝑛</m:t>
                        </m:r>
                      </m:sup>
                    </m:sSup>
                    <m:r>
                      <a:rPr lang="uk-UA" i="1">
                        <a:latin typeface="Cambria Math"/>
                      </a:rPr>
                      <m:t>=0,4;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i="1">
                            <a:latin typeface="Cambria Math"/>
                          </a:rPr>
                          <m:t>𝐴</m:t>
                        </m:r>
                      </m:e>
                      <m:sup>
                        <m:r>
                          <a:rPr lang="uk-UA" i="1">
                            <a:latin typeface="Cambria Math"/>
                          </a:rPr>
                          <m:t>𝑖𝑛</m:t>
                        </m:r>
                      </m:sup>
                    </m:sSup>
                    <m:r>
                      <a:rPr lang="uk-UA" i="1">
                        <a:latin typeface="Cambria Math"/>
                      </a:rPr>
                      <m:t>=0,5; </m:t>
                    </m:r>
                    <m:sSub>
                      <m:sSubPr>
                        <m:ctrlPr>
                          <a:rPr lang="ru-RU" i="1">
                            <a:latin typeface="Cambria Math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/>
                          </a:rPr>
                          <m:t>𝑘</m:t>
                        </m:r>
                      </m:e>
                      <m:sub>
                        <m:sSup>
                          <m:sSupPr>
                            <m:ctrlPr>
                              <a:rPr lang="ru-RU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uk-UA" i="1">
                                <a:latin typeface="Cambria Math"/>
                              </a:rPr>
                              <m:t>𝑖</m:t>
                            </m:r>
                          </m:e>
                          <m:sup>
                            <m:r>
                              <a:rPr lang="uk-UA" i="1">
                                <a:latin typeface="Cambria Math"/>
                              </a:rPr>
                              <m:t>𝑒𝑐</m:t>
                            </m:r>
                          </m:sup>
                        </m:sSup>
                      </m:sub>
                    </m:sSub>
                    <m:r>
                      <a:rPr lang="uk-UA" i="1">
                        <a:latin typeface="Cambria Math"/>
                      </a:rPr>
                      <m:t>=0,03</m:t>
                    </m:r>
                  </m:oMath>
                </a14:m>
                <a:endParaRPr lang="ru-RU" dirty="0">
                  <a:effectLst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2675" y="789065"/>
                <a:ext cx="6723781" cy="977127"/>
              </a:xfrm>
              <a:prstGeom prst="rect">
                <a:avLst/>
              </a:prstGeom>
              <a:blipFill rotWithShape="1">
                <a:blip r:embed="rId8"/>
                <a:stretch>
                  <a:fillRect b="-869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Подзаголовок 4"/>
          <p:cNvSpPr txBox="1">
            <a:spLocks/>
          </p:cNvSpPr>
          <p:nvPr/>
        </p:nvSpPr>
        <p:spPr>
          <a:xfrm>
            <a:off x="1475657" y="-4252"/>
            <a:ext cx="7668344" cy="69694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uk-UA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		СТАТИСТИЧНИЙ СЦЕНАРІЙ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СЕЕ УПРАВЛІННЯ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ТРВС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 УМОВАХ КРИЗИ</a:t>
            </a:r>
            <a:r>
              <a:rPr lang="uk-UA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817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236044" y="124566"/>
            <a:ext cx="4894312" cy="506487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ОПТИМІЗАЦІЙНИЙ СЦЕНАРІЙ 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937723" y="795689"/>
                <a:ext cx="6606480" cy="97712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uk-UA" i="1">
                              <a:latin typeface="Cambria Math"/>
                            </a:rPr>
                            <m:t>𝑈</m:t>
                          </m:r>
                        </m:e>
                        <m:sub>
                          <m:r>
                            <a:rPr lang="uk-UA" i="1">
                              <a:latin typeface="Cambria Math"/>
                            </a:rPr>
                            <m:t>5</m:t>
                          </m:r>
                        </m:sub>
                      </m:sSub>
                      <m:r>
                        <a:rPr lang="uk-UA" i="1">
                          <a:latin typeface="Cambria Math"/>
                        </a:rPr>
                        <m:t>=</m:t>
                      </m:r>
                      <m:d>
                        <m:dPr>
                          <m:begChr m:val="〈"/>
                          <m:endChr m:val="〉"/>
                          <m:ctrlPr>
                            <a:rPr lang="ru-RU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uk-UA" i="1">
                              <a:latin typeface="Cambria Math"/>
                            </a:rPr>
                            <m:t>𝐼</m:t>
                          </m:r>
                          <m:r>
                            <a:rPr lang="uk-UA" i="1">
                              <a:latin typeface="Cambria Math"/>
                            </a:rPr>
                            <m:t>;</m:t>
                          </m:r>
                          <m:sSub>
                            <m:sSub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uk-UA" i="1">
                                  <a:latin typeface="Cambria Math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uk-UA" i="1">
                                  <a:latin typeface="Cambria Math"/>
                                </a:rPr>
                                <m:t>𝐼</m:t>
                              </m:r>
                            </m:sub>
                          </m:sSub>
                          <m:r>
                            <a:rPr lang="uk-UA" i="1">
                              <a:latin typeface="Cambria Math"/>
                            </a:rPr>
                            <m:t>;</m:t>
                          </m:r>
                          <m:sSubSup>
                            <m:sSubSup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uk-UA" i="1">
                                  <a:latin typeface="Cambria Math"/>
                                </a:rPr>
                                <m:t>𝑘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ru-RU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uk-UA" i="1">
                                      <a:latin typeface="Cambria Math"/>
                                    </a:rPr>
                                    <m:t>𝐼</m:t>
                                  </m:r>
                                </m:e>
                                <m:sup>
                                  <m:r>
                                    <a:rPr lang="uk-UA" i="1">
                                      <a:latin typeface="Cambria Math"/>
                                    </a:rPr>
                                    <m:t>𝑒𝑐</m:t>
                                  </m:r>
                                </m:sup>
                              </m:sSup>
                            </m:sub>
                            <m:sup>
                              <m:r>
                                <a:rPr lang="uk-UA" i="1">
                                  <a:latin typeface="Cambria Math"/>
                                </a:rPr>
                                <m:t> </m:t>
                              </m:r>
                            </m:sup>
                          </m:sSubSup>
                          <m:r>
                            <a:rPr lang="uk-UA" i="1">
                              <a:latin typeface="Cambria Math"/>
                            </a:rPr>
                            <m:t>;</m:t>
                          </m:r>
                          <m:sSubSup>
                            <m:sSubSup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uk-UA" i="1">
                                  <a:latin typeface="Cambria Math"/>
                                </a:rPr>
                                <m:t>𝑘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ru-RU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uk-UA" i="1">
                                      <a:latin typeface="Cambria Math"/>
                                    </a:rPr>
                                    <m:t>𝐼</m:t>
                                  </m:r>
                                </m:e>
                                <m:sup>
                                  <m:r>
                                    <a:rPr lang="uk-UA" i="1">
                                      <a:latin typeface="Cambria Math"/>
                                    </a:rPr>
                                    <m:t>𝑒𝑛</m:t>
                                  </m:r>
                                </m:sup>
                              </m:sSup>
                            </m:sub>
                            <m:sup>
                              <m:r>
                                <a:rPr lang="uk-UA" i="1">
                                  <a:latin typeface="Cambria Math"/>
                                </a:rPr>
                                <m:t> </m:t>
                              </m:r>
                            </m:sup>
                          </m:sSubSup>
                          <m:r>
                            <a:rPr lang="uk-UA" i="1">
                              <a:latin typeface="Cambria Math"/>
                            </a:rPr>
                            <m:t>;</m:t>
                          </m:r>
                          <m:sSubSup>
                            <m:sSubSup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uk-UA" i="1">
                                  <a:latin typeface="Cambria Math"/>
                                </a:rPr>
                                <m:t>𝑘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ru-RU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uk-UA" i="1">
                                      <a:latin typeface="Cambria Math"/>
                                    </a:rPr>
                                    <m:t>𝐼</m:t>
                                  </m:r>
                                </m:e>
                                <m:sup>
                                  <m:r>
                                    <a:rPr lang="uk-UA" i="1">
                                      <a:latin typeface="Cambria Math"/>
                                    </a:rPr>
                                    <m:t>𝑖𝑛</m:t>
                                  </m:r>
                                </m:sup>
                              </m:sSup>
                            </m:sub>
                            <m:sup>
                              <m:r>
                                <a:rPr lang="uk-UA" i="1">
                                  <a:latin typeface="Cambria Math"/>
                                </a:rPr>
                                <m:t> </m:t>
                              </m:r>
                            </m:sup>
                          </m:sSubSup>
                          <m:r>
                            <a:rPr lang="uk-UA" i="1">
                              <a:latin typeface="Cambria Math"/>
                            </a:rPr>
                            <m:t>;</m:t>
                          </m:r>
                          <m:sSubSup>
                            <m:sSubSup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uk-UA" i="1">
                                  <a:latin typeface="Cambria Math"/>
                                </a:rPr>
                                <m:t>𝑘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ru-RU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uk-UA" i="1">
                                      <a:latin typeface="Cambria Math"/>
                                    </a:rPr>
                                    <m:t>𝐾</m:t>
                                  </m:r>
                                </m:e>
                                <m:sup>
                                  <m:r>
                                    <a:rPr lang="uk-UA" i="1">
                                      <a:latin typeface="Cambria Math"/>
                                    </a:rPr>
                                    <m:t>𝑒𝑐</m:t>
                                  </m:r>
                                </m:sup>
                              </m:sSup>
                            </m:sub>
                            <m:sup>
                              <m:r>
                                <a:rPr lang="uk-UA" i="1">
                                  <a:latin typeface="Cambria Math"/>
                                </a:rPr>
                                <m:t> </m:t>
                              </m:r>
                            </m:sup>
                          </m:sSubSup>
                          <m:r>
                            <a:rPr lang="uk-UA" i="1">
                              <a:latin typeface="Cambria Math"/>
                            </a:rPr>
                            <m:t>;</m:t>
                          </m:r>
                          <m:sSubSup>
                            <m:sSubSup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uk-UA" i="1">
                                  <a:latin typeface="Cambria Math"/>
                                </a:rPr>
                                <m:t>𝑘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ru-RU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uk-UA" i="1">
                                      <a:latin typeface="Cambria Math"/>
                                    </a:rPr>
                                    <m:t>𝐾</m:t>
                                  </m:r>
                                </m:e>
                                <m:sup>
                                  <m:r>
                                    <a:rPr lang="uk-UA" i="1">
                                      <a:latin typeface="Cambria Math"/>
                                    </a:rPr>
                                    <m:t>𝑒𝑛</m:t>
                                  </m:r>
                                </m:sup>
                              </m:sSup>
                            </m:sub>
                            <m:sup>
                              <m:r>
                                <a:rPr lang="uk-UA" i="1">
                                  <a:latin typeface="Cambria Math"/>
                                </a:rPr>
                                <m:t> </m:t>
                              </m:r>
                            </m:sup>
                          </m:sSubSup>
                          <m:r>
                            <a:rPr lang="uk-UA" i="1">
                              <a:latin typeface="Cambria Math"/>
                            </a:rPr>
                            <m:t>;</m:t>
                          </m:r>
                          <m:sSubSup>
                            <m:sSubSup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uk-UA" i="1">
                                  <a:latin typeface="Cambria Math"/>
                                </a:rPr>
                                <m:t>𝑘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ru-RU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uk-UA" i="1">
                                      <a:latin typeface="Cambria Math"/>
                                    </a:rPr>
                                    <m:t>𝐾</m:t>
                                  </m:r>
                                </m:e>
                                <m:sup>
                                  <m:r>
                                    <a:rPr lang="uk-UA" i="1">
                                      <a:latin typeface="Cambria Math"/>
                                    </a:rPr>
                                    <m:t>𝑖𝑛</m:t>
                                  </m:r>
                                </m:sup>
                              </m:sSup>
                            </m:sub>
                            <m:sup>
                              <m:r>
                                <a:rPr lang="uk-UA" i="1">
                                  <a:latin typeface="Cambria Math"/>
                                </a:rPr>
                                <m:t> </m:t>
                              </m:r>
                            </m:sup>
                          </m:sSubSup>
                        </m:e>
                      </m:d>
                      <m:r>
                        <a:rPr lang="uk-UA" i="1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ru-RU" dirty="0">
                  <a:effectLst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i="1">
                          <a:latin typeface="Cambria Math"/>
                        </a:rPr>
                        <m:t>=</m:t>
                      </m:r>
                      <m:d>
                        <m:dPr>
                          <m:begChr m:val="〈"/>
                          <m:endChr m:val="〉"/>
                          <m:ctrlPr>
                            <a:rPr lang="ru-RU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uk-UA" i="1">
                              <a:latin typeface="Cambria Math"/>
                            </a:rPr>
                            <m:t>13,4466;0,1;0,5;0,3;0,2;0,5;0,3;0,2</m:t>
                          </m:r>
                        </m:e>
                      </m:d>
                    </m:oMath>
                  </m:oMathPara>
                </a14:m>
                <a:endParaRPr lang="ru-RU" dirty="0">
                  <a:effectLst/>
                </a:endParaRPr>
              </a:p>
              <a:p>
                <a:r>
                  <a:rPr lang="uk-UA" dirty="0"/>
                  <a:t>при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i="1">
                            <a:latin typeface="Cambria Math"/>
                          </a:rPr>
                          <m:t>𝑝</m:t>
                        </m:r>
                      </m:e>
                      <m:sup>
                        <m:r>
                          <a:rPr lang="uk-UA" i="1">
                            <a:latin typeface="Cambria Math"/>
                          </a:rPr>
                          <m:t>𝑒𝑛</m:t>
                        </m:r>
                      </m:sup>
                    </m:sSup>
                    <m:r>
                      <a:rPr lang="uk-UA" i="1">
                        <a:latin typeface="Cambria Math"/>
                      </a:rPr>
                      <m:t>=1,01; 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i="1">
                            <a:latin typeface="Cambria Math"/>
                          </a:rPr>
                          <m:t>𝐴</m:t>
                        </m:r>
                      </m:e>
                      <m:sup>
                        <m:r>
                          <a:rPr lang="uk-UA" i="1">
                            <a:latin typeface="Cambria Math"/>
                          </a:rPr>
                          <m:t>𝑒𝑐</m:t>
                        </m:r>
                      </m:sup>
                    </m:sSup>
                    <m:r>
                      <a:rPr lang="uk-UA" i="1">
                        <a:latin typeface="Cambria Math"/>
                      </a:rPr>
                      <m:t>=0,3;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i="1">
                            <a:latin typeface="Cambria Math"/>
                          </a:rPr>
                          <m:t>𝐴</m:t>
                        </m:r>
                      </m:e>
                      <m:sup>
                        <m:r>
                          <a:rPr lang="uk-UA" i="1">
                            <a:latin typeface="Cambria Math"/>
                          </a:rPr>
                          <m:t>𝑒𝑛</m:t>
                        </m:r>
                      </m:sup>
                    </m:sSup>
                    <m:r>
                      <a:rPr lang="uk-UA" i="1">
                        <a:latin typeface="Cambria Math"/>
                      </a:rPr>
                      <m:t>=0,4;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i="1">
                            <a:latin typeface="Cambria Math"/>
                          </a:rPr>
                          <m:t>𝐴</m:t>
                        </m:r>
                      </m:e>
                      <m:sup>
                        <m:r>
                          <a:rPr lang="uk-UA" i="1">
                            <a:latin typeface="Cambria Math"/>
                          </a:rPr>
                          <m:t>𝑖𝑛</m:t>
                        </m:r>
                      </m:sup>
                    </m:sSup>
                    <m:r>
                      <a:rPr lang="uk-UA" i="1">
                        <a:latin typeface="Cambria Math"/>
                      </a:rPr>
                      <m:t>=0,5;</m:t>
                    </m:r>
                    <m:sSub>
                      <m:sSubPr>
                        <m:ctrlPr>
                          <a:rPr lang="ru-RU" i="1">
                            <a:latin typeface="Cambria Math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/>
                          </a:rPr>
                          <m:t>𝑘</m:t>
                        </m:r>
                      </m:e>
                      <m:sub>
                        <m:sSup>
                          <m:sSupPr>
                            <m:ctrlPr>
                              <a:rPr lang="ru-RU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uk-UA" i="1">
                                <a:latin typeface="Cambria Math"/>
                              </a:rPr>
                              <m:t>𝑖</m:t>
                            </m:r>
                          </m:e>
                          <m:sup>
                            <m:r>
                              <a:rPr lang="uk-UA" i="1">
                                <a:latin typeface="Cambria Math"/>
                              </a:rPr>
                              <m:t>𝑒𝑐</m:t>
                            </m:r>
                          </m:sup>
                        </m:sSup>
                      </m:sub>
                    </m:sSub>
                    <m:r>
                      <a:rPr lang="uk-UA" i="1">
                        <a:latin typeface="Cambria Math"/>
                      </a:rPr>
                      <m:t>=0,15</m:t>
                    </m:r>
                  </m:oMath>
                </a14:m>
                <a:endParaRPr lang="ru-RU" dirty="0">
                  <a:effectLst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7723" y="795689"/>
                <a:ext cx="6606480" cy="977127"/>
              </a:xfrm>
              <a:prstGeom prst="rect">
                <a:avLst/>
              </a:prstGeom>
              <a:blipFill rotWithShape="1">
                <a:blip r:embed="rId2"/>
                <a:stretch>
                  <a:fillRect l="-830" b="-937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3" r="10484"/>
          <a:stretch/>
        </p:blipFill>
        <p:spPr bwMode="auto">
          <a:xfrm>
            <a:off x="43388" y="1951909"/>
            <a:ext cx="3232468" cy="198114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52" r="12552"/>
          <a:stretch/>
        </p:blipFill>
        <p:spPr bwMode="auto">
          <a:xfrm>
            <a:off x="3235808" y="1916832"/>
            <a:ext cx="3064384" cy="201622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9" r="15079"/>
          <a:stretch/>
        </p:blipFill>
        <p:spPr bwMode="auto">
          <a:xfrm>
            <a:off x="6300512" y="1910622"/>
            <a:ext cx="2880000" cy="223845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46" r="17147"/>
          <a:stretch/>
        </p:blipFill>
        <p:spPr bwMode="auto">
          <a:xfrm>
            <a:off x="107504" y="4138177"/>
            <a:ext cx="2880000" cy="238716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3" r="10025"/>
          <a:stretch/>
        </p:blipFill>
        <p:spPr bwMode="auto">
          <a:xfrm>
            <a:off x="3051624" y="4149080"/>
            <a:ext cx="3320576" cy="244827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38" r="15309"/>
          <a:stretch/>
        </p:blipFill>
        <p:spPr bwMode="auto">
          <a:xfrm>
            <a:off x="6256151" y="4149080"/>
            <a:ext cx="2880000" cy="226820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p:sp>
        <p:nvSpPr>
          <p:cNvPr id="15" name="Подзаголовок 4"/>
          <p:cNvSpPr txBox="1">
            <a:spLocks/>
          </p:cNvSpPr>
          <p:nvPr/>
        </p:nvSpPr>
        <p:spPr>
          <a:xfrm>
            <a:off x="1475657" y="-4252"/>
            <a:ext cx="7668344" cy="69694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uk-UA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		ОПТИМІЗАЦІЙНИЙ СЦЕНАРІЙ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СЕЕ УПРАВЛІННЯ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ТРВС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 УМОВАХ КРИЗИ</a:t>
            </a:r>
            <a:r>
              <a:rPr lang="uk-UA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817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0"/>
            <a:ext cx="7668344" cy="7078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r"/>
            <a:r>
              <a:rPr lang="uk-UA" sz="2000" b="1" dirty="0" smtClean="0">
                <a:latin typeface="Arial" pitchFamily="34" charset="0"/>
                <a:cs typeface="Arial" pitchFamily="34" charset="0"/>
              </a:rPr>
              <a:t>ПОРІВНЯННЯ РЕЗУЛЬТАТІВ</a:t>
            </a:r>
          </a:p>
          <a:p>
            <a:pPr algn="r"/>
            <a:r>
              <a:rPr lang="uk-UA" sz="2000" b="1" dirty="0" smtClean="0">
                <a:latin typeface="Arial" pitchFamily="34" charset="0"/>
                <a:cs typeface="Arial" pitchFamily="34" charset="0"/>
              </a:rPr>
              <a:t>СЦЕНАРНИХ РОЗРАХУНКІВ</a:t>
            </a:r>
            <a:endParaRPr lang="ru-RU" sz="2000" b="1" dirty="0">
              <a:effectLst/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28558428"/>
                  </p:ext>
                </p:extLst>
              </p:nvPr>
            </p:nvGraphicFramePr>
            <p:xfrm>
              <a:off x="179512" y="1700808"/>
              <a:ext cx="8856975" cy="4765847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</a:tblGrid>
                  <a:tr h="402357">
                    <a:tc rowSpan="2"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uk-UA" sz="16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𝑡</m:t>
                                </m:r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gridSpan="4"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uk-UA" sz="16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𝐷</m:t>
                                </m:r>
                                <m:r>
                                  <a:rPr lang="uk-UA" sz="16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(</m:t>
                                </m:r>
                                <m:r>
                                  <a:rPr lang="uk-UA" sz="16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𝑡</m:t>
                                </m:r>
                                <m:r>
                                  <a:rPr lang="uk-UA" sz="16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uk-UA" sz="16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𝑌</m:t>
                                </m:r>
                                <m:r>
                                  <a:rPr lang="uk-UA" sz="16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(</m:t>
                                </m:r>
                                <m:r>
                                  <a:rPr lang="uk-UA" sz="16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𝑡</m:t>
                                </m:r>
                                <m:r>
                                  <a:rPr lang="uk-UA" sz="16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ru-RU" sz="16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uk-UA" sz="16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𝑖</m:t>
                                    </m:r>
                                  </m:e>
                                  <m:sup>
                                    <m:r>
                                      <a:rPr lang="uk-UA" sz="16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𝑒𝑐</m:t>
                                    </m:r>
                                  </m:sup>
                                </m:sSup>
                                <m:r>
                                  <a:rPr lang="uk-UA" sz="16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(</m:t>
                                </m:r>
                                <m:r>
                                  <a:rPr lang="uk-UA" sz="16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𝑡</m:t>
                                </m:r>
                                <m:r>
                                  <a:rPr lang="uk-UA" sz="16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ru-RU" sz="16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uk-UA" sz="16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𝑖</m:t>
                                    </m:r>
                                  </m:e>
                                  <m:sup>
                                    <m:r>
                                      <a:rPr lang="uk-UA" sz="16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𝑒𝑛</m:t>
                                    </m:r>
                                  </m:sup>
                                </m:sSup>
                                <m:r>
                                  <a:rPr lang="uk-UA" sz="16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(</m:t>
                                </m:r>
                                <m:r>
                                  <a:rPr lang="uk-UA" sz="16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𝑡</m:t>
                                </m:r>
                                <m:r>
                                  <a:rPr lang="uk-UA" sz="16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ru-RU" sz="16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uk-UA" sz="16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𝑖</m:t>
                                    </m:r>
                                  </m:e>
                                  <m:sup>
                                    <m:r>
                                      <a:rPr lang="uk-UA" sz="16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𝑠</m:t>
                                    </m:r>
                                  </m:sup>
                                </m:sSup>
                                <m:r>
                                  <a:rPr lang="uk-UA" sz="16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(</m:t>
                                </m:r>
                                <m:r>
                                  <a:rPr lang="uk-UA" sz="16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𝑡</m:t>
                                </m:r>
                                <m:r>
                                  <a:rPr lang="uk-UA" sz="16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uk-UA" sz="16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𝐺</m:t>
                                </m:r>
                                <m:r>
                                  <a:rPr lang="uk-UA" sz="16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(</m:t>
                                </m:r>
                                <m:r>
                                  <a:rPr lang="uk-UA" sz="16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𝑡</m:t>
                                </m:r>
                                <m:r>
                                  <a:rPr lang="uk-UA" sz="16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  <a:tr h="713027"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СЦ5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СЦ2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СЦ3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3565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82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131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74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119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83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3565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84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65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174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57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123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123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69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3565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75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53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221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51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114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133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133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84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62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89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3565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67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46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263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57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143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143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77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66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92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3565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60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46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291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70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122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152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152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70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81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96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3565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55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50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301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85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125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161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161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105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62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102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3565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50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57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293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86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129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169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169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53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109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96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97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128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108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3565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46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64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271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83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132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177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177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44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122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156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115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3565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42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71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239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80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135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185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185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34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125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185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121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3565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39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76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199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78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138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192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192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129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214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127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28558428"/>
                  </p:ext>
                </p:extLst>
              </p:nvPr>
            </p:nvGraphicFramePr>
            <p:xfrm>
              <a:off x="179512" y="1700808"/>
              <a:ext cx="8856975" cy="4765847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  <a:gridCol w="354279"/>
                  </a:tblGrid>
                  <a:tr h="487680">
                    <a:tc rowSpan="2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r="-2406897" b="-297462"/>
                          </a:stretch>
                        </a:blipFill>
                      </a:tcPr>
                    </a:tc>
                    <a:tc gridSpan="4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4893" r="-499142" b="-878750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25431" r="-401293" b="-878750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24464" r="-299571" b="-878750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325862" r="-200862" b="-878750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424034" r="-100000" b="-878750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gridSpan="4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26293" r="-431" b="-878750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  <a:tr h="713027"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СЦ5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СЦ2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СЦ3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СЦ5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3565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82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131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74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119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83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3565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84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65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174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57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123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123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69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3565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75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53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221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51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114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133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133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84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62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89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3565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67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46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263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57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143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143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77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66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92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3565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60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46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291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70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122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152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152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70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81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96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3565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55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50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301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85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125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161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161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105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62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102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3565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50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57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293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86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129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169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169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53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109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96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97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128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108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3565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46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64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271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83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132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177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177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44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97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122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156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115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3565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42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71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239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101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80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135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185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185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34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125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185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121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3565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39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76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199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78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138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192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192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116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93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95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96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94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129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109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214</a:t>
                          </a:r>
                          <a:endParaRPr lang="ru-RU" sz="120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000" dirty="0">
                              <a:solidFill>
                                <a:srgbClr val="00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127</a:t>
                          </a:r>
                          <a:endParaRPr lang="ru-RU" sz="1200" dirty="0">
                            <a:effectLst/>
                            <a:latin typeface="Times New Roman"/>
                            <a:cs typeface="Times New Roman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906817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2392</TotalTime>
  <Words>958</Words>
  <Application>Microsoft Office PowerPoint</Application>
  <PresentationFormat>Экран (4:3)</PresentationFormat>
  <Paragraphs>327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9</vt:i4>
      </vt:variant>
    </vt:vector>
  </HeadingPairs>
  <TitlesOfParts>
    <vt:vector size="11" baseType="lpstr">
      <vt:lpstr>Тема Office</vt:lpstr>
      <vt:lpstr>Специальное оформление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СТАТИСТИЧНИЙ СЦЕНАРІЙ </vt:lpstr>
      <vt:lpstr>ОПТИМІЗАЦІЙНИЙ СЦЕНАРІЙ 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Логотип</dc:title>
  <dc:creator>Admin</dc:creator>
  <cp:lastModifiedBy>Сергиенко</cp:lastModifiedBy>
  <cp:revision>28</cp:revision>
  <cp:lastPrinted>2012-05-22T18:30:15Z</cp:lastPrinted>
  <dcterms:created xsi:type="dcterms:W3CDTF">2011-12-13T19:04:59Z</dcterms:created>
  <dcterms:modified xsi:type="dcterms:W3CDTF">2015-04-01T05:38:19Z</dcterms:modified>
</cp:coreProperties>
</file>