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9440EC5-24D8-440C-A4CD-B8ED339C5094}" type="datetimeFigureOut">
              <a:rPr lang="ru-RU" smtClean="0"/>
              <a:t>22.03.2015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F8BA96D-3A35-45F1-8F56-82501E06165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200" dirty="0" smtClean="0"/>
              <a:t>ВИКОРИСТАННЯ ПОРТФЕЛЯ ОПЦІОНІВ ЯК ІНСТРУМЕНТУ МОДЕЛЮВАННЯ ДЕЯКИХ ІНВЕСТИЦІЙНИХ ПРОЦЕСІВ 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Н</a:t>
            </a:r>
            <a:r>
              <a:rPr lang="uk-UA" dirty="0" err="1" smtClean="0"/>
              <a:t>ікітіна</a:t>
            </a:r>
            <a:r>
              <a:rPr lang="uk-UA" dirty="0" smtClean="0"/>
              <a:t> Дар</a:t>
            </a:r>
            <a:r>
              <a:rPr lang="en-US" dirty="0" smtClean="0"/>
              <a:t>’</a:t>
            </a:r>
            <a:r>
              <a:rPr lang="uk-UA" dirty="0" smtClean="0"/>
              <a:t>я</a:t>
            </a:r>
            <a:r>
              <a:rPr lang="en-US" dirty="0" smtClean="0"/>
              <a:t>, </a:t>
            </a:r>
            <a:r>
              <a:rPr lang="ru-RU" dirty="0" smtClean="0"/>
              <a:t>ДНУ </a:t>
            </a:r>
            <a:r>
              <a:rPr lang="uk-UA" dirty="0" smtClean="0"/>
              <a:t>ім. О.Гончара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uk-UA" sz="3200" b="1" dirty="0" smtClean="0"/>
              <a:t>	Опціон</a:t>
            </a:r>
            <a:r>
              <a:rPr lang="uk-UA" sz="3200" dirty="0" smtClean="0"/>
              <a:t> - строкова угода, за якою одній стороні - покупцеві опціону надається виключне та безумовне право вибору здійснювати операцію купівлі-продажу. Друга сторона - продавець опціону зобов'язана виконувати рішення покупця опціону і не має права відмовитися від своїх </a:t>
            </a:r>
            <a:r>
              <a:rPr lang="uk-UA" sz="3200" dirty="0" smtClean="0"/>
              <a:t>зобов'язань.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b="1" dirty="0" smtClean="0"/>
              <a:t>Опціон пут (PUT) </a:t>
            </a:r>
            <a:r>
              <a:rPr lang="uk-UA" sz="3200" dirty="0" smtClean="0"/>
              <a:t>дає право його власникові продати базисний інструмент. </a:t>
            </a:r>
            <a:endParaRPr lang="ru-RU" sz="3200" dirty="0" smtClean="0"/>
          </a:p>
          <a:p>
            <a:r>
              <a:rPr lang="uk-UA" sz="3200" dirty="0" smtClean="0"/>
              <a:t>Відповідно,</a:t>
            </a:r>
            <a:r>
              <a:rPr lang="uk-UA" sz="3200" b="1" dirty="0" smtClean="0"/>
              <a:t> опціон </a:t>
            </a:r>
            <a:r>
              <a:rPr lang="uk-UA" sz="3200" b="1" dirty="0" err="1" smtClean="0"/>
              <a:t>колл</a:t>
            </a:r>
            <a:r>
              <a:rPr lang="uk-UA" sz="3200" b="1" dirty="0" smtClean="0"/>
              <a:t> (CALL)</a:t>
            </a:r>
            <a:r>
              <a:rPr lang="uk-UA" sz="3200" dirty="0" smtClean="0"/>
              <a:t> передбачає право його власника придбати базовий актив. На біржі одночасно обертаються обидва типи опціонів.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18616" t="38660" r="18426" b="35240"/>
          <a:stretch>
            <a:fillRect/>
          </a:stretch>
        </p:blipFill>
        <p:spPr bwMode="auto">
          <a:xfrm>
            <a:off x="323528" y="332656"/>
            <a:ext cx="849694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l="18993" t="29840" r="18254" b="21020"/>
          <a:stretch>
            <a:fillRect/>
          </a:stretch>
        </p:blipFill>
        <p:spPr bwMode="auto">
          <a:xfrm>
            <a:off x="323528" y="2645384"/>
            <a:ext cx="8496944" cy="330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1036" t="27320" r="22117" b="38660"/>
          <a:stretch>
            <a:fillRect/>
          </a:stretch>
        </p:blipFill>
        <p:spPr bwMode="auto">
          <a:xfrm>
            <a:off x="323528" y="332656"/>
            <a:ext cx="842493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18993" t="28580" r="12348" b="29840"/>
          <a:stretch>
            <a:fillRect/>
          </a:stretch>
        </p:blipFill>
        <p:spPr bwMode="auto">
          <a:xfrm>
            <a:off x="323528" y="3672898"/>
            <a:ext cx="8424936" cy="2708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2176" t="27320" r="13997" b="3381"/>
          <a:stretch>
            <a:fillRect/>
          </a:stretch>
        </p:blipFill>
        <p:spPr bwMode="auto">
          <a:xfrm>
            <a:off x="323528" y="692696"/>
            <a:ext cx="849694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8821" t="28580" r="15473" b="29841"/>
          <a:stretch>
            <a:fillRect/>
          </a:stretch>
        </p:blipFill>
        <p:spPr bwMode="auto">
          <a:xfrm>
            <a:off x="554826" y="548680"/>
            <a:ext cx="796234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17516" t="28580" r="12348" b="13461"/>
          <a:stretch>
            <a:fillRect/>
          </a:stretch>
        </p:blipFill>
        <p:spPr bwMode="auto">
          <a:xfrm>
            <a:off x="539552" y="3140968"/>
            <a:ext cx="799288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 l="16040" t="28580" r="13086" b="4641"/>
          <a:stretch>
            <a:fillRect/>
          </a:stretch>
        </p:blipFill>
        <p:spPr bwMode="auto">
          <a:xfrm>
            <a:off x="827585" y="-27384"/>
            <a:ext cx="7128791" cy="393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 l="21036" t="33620" r="20641" b="19760"/>
          <a:stretch>
            <a:fillRect/>
          </a:stretch>
        </p:blipFill>
        <p:spPr bwMode="auto">
          <a:xfrm>
            <a:off x="827584" y="3933056"/>
            <a:ext cx="712879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21774" t="28580" r="13259" b="13461"/>
          <a:stretch>
            <a:fillRect/>
          </a:stretch>
        </p:blipFill>
        <p:spPr bwMode="auto">
          <a:xfrm>
            <a:off x="827584" y="1196752"/>
            <a:ext cx="7438739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7491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 smtClean="0"/>
              <a:t>	Перевагою </a:t>
            </a:r>
            <a:r>
              <a:rPr lang="uk-UA" dirty="0" smtClean="0"/>
              <a:t>даної моделі є урахування цінових очікувань за базовими активами, тобто побудована модель дає можливість розрахувати та максимізувати прибуток від інвестування в портфель опціонів навіть при відсутності інформації щодо реальних цін базових активів на кінець періоду. Також до переваг можна віднести можливість автоматизованого розв'язку моделі із будь-якою заданою користувачем (інвестором) кількістю рівнів цін, а також можливістю порівняльного аналізу отриманих результатів в залежності від зміни розподілу цінових очікувань на базові активи.</a:t>
            </a:r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183880" cy="1051560"/>
          </a:xfrm>
        </p:spPr>
        <p:txBody>
          <a:bodyPr/>
          <a:lstStyle/>
          <a:p>
            <a:pPr algn="ctr"/>
            <a:r>
              <a:rPr lang="uk-UA" dirty="0" smtClean="0"/>
              <a:t>Дякую за увагу!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65</TotalTime>
  <Words>59</Words>
  <Application>Microsoft Office PowerPoint</Application>
  <PresentationFormat>Экран (4:3)</PresentationFormat>
  <Paragraphs>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ВИКОРИСТАННЯ ПОРТФЕЛЯ ОПЦІОНІВ ЯК ІНСТРУМЕНТУ МОДЕЛЮВАННЯ ДЕЯКИХ ІНВЕСТИЦІЙНИХ ПРОЦЕСІВ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Дякую за увагу!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Daria</dc:creator>
  <cp:lastModifiedBy>Daria</cp:lastModifiedBy>
  <cp:revision>10</cp:revision>
  <dcterms:created xsi:type="dcterms:W3CDTF">2015-03-22T19:11:49Z</dcterms:created>
  <dcterms:modified xsi:type="dcterms:W3CDTF">2015-03-22T20:17:46Z</dcterms:modified>
</cp:coreProperties>
</file>