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061ECDF-68BA-4B67-83C5-DA6892B7DCD0}" type="datetimeFigureOut">
              <a:rPr lang="ru-RU" smtClean="0"/>
              <a:pPr/>
              <a:t>24.03.2015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8A341B6-4543-4859-BAF0-34D26CFCA7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1571612"/>
            <a:ext cx="7406640" cy="1472184"/>
          </a:xfrm>
        </p:spPr>
        <p:txBody>
          <a:bodyPr>
            <a:normAutofit fontScale="90000"/>
          </a:bodyPr>
          <a:lstStyle/>
          <a:p>
            <a:r>
              <a:rPr lang="uk-UA" dirty="0"/>
              <a:t>СТРУКТУРНО-ГРАФОВИЙ ПІДХІД ДО ОЦІНЮВАННЯ РИЗИКІВ ВИРОБНИЧОГО ПІДПРИЄМСТВА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500570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uk-UA" dirty="0" err="1"/>
              <a:t>Опаленко</a:t>
            </a:r>
            <a:r>
              <a:rPr lang="uk-UA" dirty="0"/>
              <a:t> А.М., аспірантка</a:t>
            </a:r>
            <a:endParaRPr lang="ru-RU" dirty="0"/>
          </a:p>
          <a:p>
            <a:pPr algn="r"/>
            <a:r>
              <a:rPr lang="uk-UA" dirty="0"/>
              <a:t>викладач кафедри економічної кібернетики </a:t>
            </a:r>
            <a:endParaRPr lang="ru-RU" dirty="0"/>
          </a:p>
          <a:p>
            <a:pPr algn="r"/>
            <a:r>
              <a:rPr lang="uk-UA" dirty="0"/>
              <a:t>та інформаційної діяльності, </a:t>
            </a:r>
            <a:endParaRPr lang="ru-RU" dirty="0"/>
          </a:p>
          <a:p>
            <a:pPr algn="r"/>
            <a:r>
              <a:rPr lang="uk-UA" dirty="0" err="1"/>
              <a:t>СУЕМ</a:t>
            </a:r>
            <a:r>
              <a:rPr lang="uk-UA" dirty="0"/>
              <a:t>, </a:t>
            </a:r>
            <a:endParaRPr lang="ru-RU" dirty="0"/>
          </a:p>
          <a:p>
            <a:pPr algn="r"/>
            <a:r>
              <a:rPr lang="uk-UA" dirty="0"/>
              <a:t>Україна</a:t>
            </a:r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/>
              <a:t>Розглянуто питання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i="1" dirty="0" err="1" smtClean="0"/>
              <a:t>структурно-графового</a:t>
            </a:r>
            <a:r>
              <a:rPr lang="uk-UA" i="1" dirty="0" smtClean="0"/>
              <a:t> підходу до оцінювання ризиків виробничого підприємства. </a:t>
            </a: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214290"/>
            <a:ext cx="7862150" cy="6034110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Управління складною економічною системою неможливе без кількісного оцінювання структурних ризиків. </a:t>
            </a:r>
          </a:p>
          <a:p>
            <a:r>
              <a:rPr lang="uk-UA" dirty="0" smtClean="0"/>
              <a:t>Насамперед варто оцінити поточний стан системи, який характеризується певною множиною показників та факторів. Узагальнення та узгодження даних показників призводить до виникнення певного інтегрального показника, який і має оцінювати стан системи та вказувати на шляхи ефективного управління складною економічною системою.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 smtClean="0"/>
              <a:t>Невичерпність проблемних питань в галузі системи ризик-менеджменту виробничого підприємства вказує на актуальність висвітлення даної тематики.</a:t>
            </a:r>
            <a:endParaRPr lang="ru-RU" dirty="0" smtClean="0"/>
          </a:p>
          <a:p>
            <a:r>
              <a:rPr lang="uk-UA" dirty="0" err="1" smtClean="0"/>
              <a:t>Структурно-графовий</a:t>
            </a:r>
            <a:r>
              <a:rPr lang="uk-UA" dirty="0" smtClean="0"/>
              <a:t> метод – комплексний метод кількісного оцінювання ризиків. Суть методу полягає, насамперед, в побудові структури діяльності складної економічної системи, визначені факторів, які кількісно можуть характеризувати її.</a:t>
            </a:r>
            <a:endParaRPr lang="ru-RU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000" dirty="0" smtClean="0"/>
              <a:t>Структура діяльності підприємства будується у вигляді орієнтованого графа. </a:t>
            </a: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dirty="0" smtClean="0"/>
              <a:t>При побудові дерева структури складної економічної системи варто визначити, який вид діяльності розглядається (банк, ВНЗ, підприємство тощо). В даному випадку будемо розглядати таку складну економічну систему як виробниче підприємство.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3122" t="35317" r="25687" b="24504"/>
          <a:stretch>
            <a:fillRect/>
          </a:stretch>
        </p:blipFill>
        <p:spPr bwMode="auto">
          <a:xfrm>
            <a:off x="3214678" y="1285860"/>
            <a:ext cx="443709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uk-UA" sz="3800" dirty="0" smtClean="0"/>
              <a:t> Формалізуючи дану задачу, можна стверджувати, що кожній вершині дерева структури відповідає </a:t>
            </a:r>
            <a:r>
              <a:rPr lang="en-US" sz="3800" i="1" dirty="0" smtClean="0"/>
              <a:t>n</a:t>
            </a:r>
            <a:r>
              <a:rPr lang="uk-UA" sz="3800" dirty="0" smtClean="0"/>
              <a:t> вимірний вектор</a:t>
            </a:r>
          </a:p>
          <a:p>
            <a:endParaRPr lang="uk-UA" sz="3800" dirty="0" smtClean="0"/>
          </a:p>
          <a:p>
            <a:endParaRPr lang="uk-UA" sz="3800" dirty="0" smtClean="0"/>
          </a:p>
          <a:p>
            <a:r>
              <a:rPr lang="uk-UA" sz="3800" dirty="0" smtClean="0"/>
              <a:t>де            - питома вага визначеного фактора, що відповідає діяльності </a:t>
            </a:r>
            <a:r>
              <a:rPr lang="uk-UA" sz="3800" i="1" dirty="0" smtClean="0"/>
              <a:t>і</a:t>
            </a:r>
            <a:r>
              <a:rPr lang="uk-UA" sz="3800" dirty="0" smtClean="0"/>
              <a:t>-го вузла структури у загальному обсязі відповідного фактора.</a:t>
            </a:r>
            <a:endParaRPr lang="ru-RU" sz="3800" dirty="0" smtClean="0"/>
          </a:p>
          <a:p>
            <a:r>
              <a:rPr lang="uk-UA" sz="3800" dirty="0" smtClean="0"/>
              <a:t>В якості факторів, які кількісно характеризують підприємство визначимо такі: витрати, доходи, активи, трудові ресурси, інновації. Вхідними даними для розрахунків мають бути дані звітності підприємства, оброблені із застосуванням статистичних методів та балансового підходу. </a:t>
            </a:r>
            <a:r>
              <a:rPr lang="uk-UA" dirty="0" smtClean="0"/>
              <a:t>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l="42169" t="56151" r="14973" b="36408"/>
          <a:stretch>
            <a:fillRect/>
          </a:stretch>
        </p:blipFill>
        <p:spPr bwMode="auto">
          <a:xfrm>
            <a:off x="2928926" y="2428868"/>
            <a:ext cx="462918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 l="20741" t="42758" r="74497" b="49801"/>
          <a:stretch>
            <a:fillRect/>
          </a:stretch>
        </p:blipFill>
        <p:spPr bwMode="auto">
          <a:xfrm>
            <a:off x="2357422" y="2928934"/>
            <a:ext cx="500066" cy="62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85728"/>
            <a:ext cx="7719274" cy="6572272"/>
          </a:xfrm>
        </p:spPr>
        <p:txBody>
          <a:bodyPr>
            <a:normAutofit fontScale="70000" lnSpcReduction="20000"/>
          </a:bodyPr>
          <a:lstStyle/>
          <a:p>
            <a:r>
              <a:rPr lang="uk-UA" dirty="0" smtClean="0"/>
              <a:t>Для виробничого підприємства проаналізуємо означений п</a:t>
            </a:r>
            <a:r>
              <a:rPr lang="ru-RU" dirty="0" smtClean="0"/>
              <a:t>’я</a:t>
            </a:r>
            <a:r>
              <a:rPr lang="uk-UA" dirty="0" err="1" smtClean="0"/>
              <a:t>тивимірний</a:t>
            </a:r>
            <a:r>
              <a:rPr lang="uk-UA" dirty="0" smtClean="0"/>
              <a:t>  вектор</a:t>
            </a:r>
          </a:p>
          <a:p>
            <a:endParaRPr lang="uk-UA" dirty="0" smtClean="0"/>
          </a:p>
          <a:p>
            <a:endParaRPr lang="ru-RU" dirty="0" smtClean="0"/>
          </a:p>
          <a:p>
            <a:r>
              <a:rPr lang="uk-UA" dirty="0" smtClean="0"/>
              <a:t>де </a:t>
            </a:r>
            <a:r>
              <a:rPr lang="ru-RU" dirty="0" smtClean="0"/>
              <a:t>       – </a:t>
            </a:r>
            <a:r>
              <a:rPr lang="uk-UA" dirty="0" smtClean="0"/>
              <a:t>питома вага</a:t>
            </a:r>
            <a:r>
              <a:rPr lang="ru-RU" dirty="0" smtClean="0"/>
              <a:t> (</a:t>
            </a:r>
            <a:r>
              <a:rPr lang="uk-UA" dirty="0" smtClean="0"/>
              <a:t>частка</a:t>
            </a:r>
            <a:r>
              <a:rPr lang="ru-RU" dirty="0" smtClean="0"/>
              <a:t>)</a:t>
            </a:r>
            <a:r>
              <a:rPr lang="uk-UA" dirty="0" smtClean="0"/>
              <a:t> витрат, що відповідає діяльності </a:t>
            </a:r>
            <a:r>
              <a:rPr lang="uk-UA" i="1" dirty="0" smtClean="0"/>
              <a:t>і</a:t>
            </a:r>
            <a:r>
              <a:rPr lang="uk-UA" dirty="0" smtClean="0"/>
              <a:t>-го вузла структури у загальному обсязі витрат виробничого підприємства;</a:t>
            </a:r>
            <a:endParaRPr lang="ru-RU" dirty="0" smtClean="0"/>
          </a:p>
          <a:p>
            <a:r>
              <a:rPr lang="uk-UA" dirty="0" smtClean="0"/>
              <a:t>       – питома вага (частка) доходів, що відповідає діяльності </a:t>
            </a:r>
            <a:r>
              <a:rPr lang="uk-UA" i="1" dirty="0" smtClean="0"/>
              <a:t>і</a:t>
            </a:r>
            <a:r>
              <a:rPr lang="uk-UA" dirty="0" smtClean="0"/>
              <a:t>-го вузла структури у загальному обсязі доходів виробничого підприємства;</a:t>
            </a:r>
            <a:endParaRPr lang="ru-RU" dirty="0" smtClean="0"/>
          </a:p>
          <a:p>
            <a:r>
              <a:rPr lang="ru-RU" dirty="0" smtClean="0"/>
              <a:t>       – </a:t>
            </a:r>
            <a:r>
              <a:rPr lang="uk-UA" dirty="0" smtClean="0"/>
              <a:t>питома вага</a:t>
            </a:r>
            <a:r>
              <a:rPr lang="ru-RU" dirty="0" smtClean="0"/>
              <a:t> (</a:t>
            </a:r>
            <a:r>
              <a:rPr lang="uk-UA" dirty="0" smtClean="0"/>
              <a:t>частка</a:t>
            </a:r>
            <a:r>
              <a:rPr lang="ru-RU" dirty="0" smtClean="0"/>
              <a:t>)</a:t>
            </a:r>
            <a:r>
              <a:rPr lang="uk-UA" dirty="0" smtClean="0"/>
              <a:t> активів, що відповідає діяльності </a:t>
            </a:r>
            <a:r>
              <a:rPr lang="uk-UA" i="1" dirty="0" smtClean="0"/>
              <a:t>і</a:t>
            </a:r>
            <a:r>
              <a:rPr lang="uk-UA" dirty="0" smtClean="0"/>
              <a:t>-го вузла структури у загальному обсязі активів виробничого підприємства;</a:t>
            </a:r>
            <a:endParaRPr lang="ru-RU" dirty="0" smtClean="0"/>
          </a:p>
          <a:p>
            <a:r>
              <a:rPr lang="uk-UA" dirty="0" smtClean="0"/>
              <a:t>        – питома вага (частка) трудових ресурсів, що відповідає діяльності </a:t>
            </a:r>
            <a:r>
              <a:rPr lang="uk-UA" i="1" dirty="0" smtClean="0"/>
              <a:t>і</a:t>
            </a:r>
            <a:r>
              <a:rPr lang="uk-UA" dirty="0" smtClean="0"/>
              <a:t>-го вузла структури у загальному обсязі трудових ресурсів виробничого підприємства;</a:t>
            </a:r>
            <a:endParaRPr lang="ru-RU" dirty="0" smtClean="0"/>
          </a:p>
          <a:p>
            <a:r>
              <a:rPr lang="uk-UA" dirty="0" smtClean="0"/>
              <a:t>        – питома вага (частка) </a:t>
            </a:r>
            <a:r>
              <a:rPr lang="uk-UA" dirty="0" err="1" smtClean="0"/>
              <a:t>іновацій</a:t>
            </a:r>
            <a:r>
              <a:rPr lang="uk-UA" dirty="0" smtClean="0"/>
              <a:t>, що відповідає діяльності </a:t>
            </a:r>
            <a:r>
              <a:rPr lang="uk-UA" i="1" dirty="0" smtClean="0"/>
              <a:t>і</a:t>
            </a:r>
            <a:r>
              <a:rPr lang="uk-UA" dirty="0" smtClean="0"/>
              <a:t>-го вузла структури у загальному обсязі трудових ресурсів виробничого підприємства.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42169" t="50198" r="14973" b="43850"/>
          <a:stretch>
            <a:fillRect/>
          </a:stretch>
        </p:blipFill>
        <p:spPr bwMode="auto">
          <a:xfrm>
            <a:off x="3143240" y="928670"/>
            <a:ext cx="450059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 l="19550" t="33829" r="74498" b="60218"/>
          <a:stretch>
            <a:fillRect/>
          </a:stretch>
        </p:blipFill>
        <p:spPr bwMode="auto">
          <a:xfrm>
            <a:off x="1982372" y="1571612"/>
            <a:ext cx="44648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 l="19550" t="39782" r="74498" b="55257"/>
          <a:stretch>
            <a:fillRect/>
          </a:stretch>
        </p:blipFill>
        <p:spPr bwMode="auto">
          <a:xfrm>
            <a:off x="1643042" y="2428868"/>
            <a:ext cx="428628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 l="19550" t="47222" r="74498" b="46825"/>
          <a:stretch>
            <a:fillRect/>
          </a:stretch>
        </p:blipFill>
        <p:spPr bwMode="auto">
          <a:xfrm>
            <a:off x="1643042" y="3357562"/>
            <a:ext cx="44648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 l="46931" t="53175" r="45926" b="40873"/>
          <a:stretch>
            <a:fillRect/>
          </a:stretch>
        </p:blipFill>
        <p:spPr bwMode="auto">
          <a:xfrm>
            <a:off x="1571603" y="4214818"/>
            <a:ext cx="535785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l="46931" t="62104" r="45926" b="31944"/>
          <a:stretch>
            <a:fillRect/>
          </a:stretch>
        </p:blipFill>
        <p:spPr bwMode="auto">
          <a:xfrm>
            <a:off x="1571603" y="5072074"/>
            <a:ext cx="535785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71480"/>
            <a:ext cx="7498080" cy="5676920"/>
          </a:xfrm>
        </p:spPr>
        <p:txBody>
          <a:bodyPr>
            <a:normAutofit fontScale="62500" lnSpcReduction="20000"/>
          </a:bodyPr>
          <a:lstStyle/>
          <a:p>
            <a:r>
              <a:rPr lang="uk-UA" dirty="0" smtClean="0"/>
              <a:t>О. </a:t>
            </a:r>
            <a:r>
              <a:rPr lang="uk-UA" dirty="0" err="1" smtClean="0"/>
              <a:t>Марковський</a:t>
            </a:r>
            <a:r>
              <a:rPr lang="uk-UA" dirty="0" smtClean="0"/>
              <a:t> в праці [2] розглядає тривимірний вектор і проводить оцінювання витрат, доходів та активів. Для виробничого підприємства можна також використати вектор, який буде мати ці три фактори, але неосновна діяльність виробничого підприємства (</a:t>
            </a:r>
            <a:r>
              <a:rPr lang="uk-UA" dirty="0" err="1" smtClean="0"/>
              <a:t>забезпечуюча</a:t>
            </a:r>
            <a:r>
              <a:rPr lang="uk-UA" dirty="0" smtClean="0"/>
              <a:t>, наприклад, управлінська діяльність) не може кількісно (в грошових одиницях) характеризувати доходи, оскільки вони виникають вже в результаті безпосередньої реалізації виробленої продукції. Розподіл інновацій по структурі діяльності передбачає витрати, наприклад, на придбання та встановлення нового обладнання, навчання працівників, або ж передбачає збільшення трудових ресурсів у відповідній структурі діяльності виробничого підприємства, тому окремо розглядати не є необхідним. Розподіл активів по структурі діяльності виробничого підприємства теж досить складно визначити, тому мінімально необхідним для кількісного оцінювання структурних ризиків є двовимірний вектор, який буде включати основні показники ефективної діяльності підприємства – витрати та трудові ресурси.</a:t>
            </a:r>
          </a:p>
          <a:p>
            <a:r>
              <a:rPr lang="uk-UA" dirty="0" smtClean="0"/>
              <a:t>Отримавши ваги кожної вершини дерева структури діяльності </a:t>
            </a:r>
            <a:r>
              <a:rPr lang="ru-RU" dirty="0" smtClean="0"/>
              <a:t>[3]</a:t>
            </a:r>
            <a:r>
              <a:rPr lang="uk-UA" dirty="0" smtClean="0"/>
              <a:t>, </a:t>
            </a:r>
            <a:r>
              <a:rPr lang="uk-UA" dirty="0" err="1" smtClean="0"/>
              <a:t>співставляємо</a:t>
            </a:r>
            <a:r>
              <a:rPr lang="uk-UA" dirty="0" smtClean="0"/>
              <a:t> </a:t>
            </a:r>
            <a:r>
              <a:rPr lang="uk-UA" dirty="0" err="1" smtClean="0"/>
              <a:t>іх</a:t>
            </a:r>
            <a:r>
              <a:rPr lang="uk-UA" dirty="0" smtClean="0"/>
              <a:t> з ідеальною структурою, побудованою за принципом «золотого перерізу».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uk-UA" sz="2000" dirty="0" smtClean="0"/>
              <a:t>Вихідні данні для аналізу гармонійності структури діяльності виробничого підприємства</a:t>
            </a:r>
            <a:br>
              <a:rPr lang="uk-UA" sz="2000" dirty="0" smtClean="0"/>
            </a:br>
            <a:r>
              <a:rPr lang="uk-UA" sz="2000" dirty="0" smtClean="0"/>
              <a:t>				</a:t>
            </a:r>
            <a:r>
              <a:rPr lang="uk-UA" sz="1400" dirty="0" smtClean="0"/>
              <a:t>Таблиця 1.</a:t>
            </a:r>
            <a:endParaRPr lang="ru-RU" sz="1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900" t="17460" r="21656" b="9623"/>
          <a:stretch>
            <a:fillRect/>
          </a:stretch>
        </p:blipFill>
        <p:spPr bwMode="auto">
          <a:xfrm>
            <a:off x="2944524" y="1447800"/>
            <a:ext cx="448050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71480"/>
            <a:ext cx="7498080" cy="5676920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За даними табл. 1 розрахуємо нормовані показники гармонійності для витрат та трудових ресурсів, при цьому </a:t>
            </a:r>
            <a:r>
              <a:rPr lang="uk-UA" dirty="0" err="1" smtClean="0"/>
              <a:t>виврахувуючи</a:t>
            </a:r>
            <a:r>
              <a:rPr lang="uk-UA" dirty="0" smtClean="0"/>
              <a:t>, що значення нормованого показника знаходиться в межах від нуля до одиниці, чим ближче значення до нуля, тим структура є </a:t>
            </a:r>
            <a:r>
              <a:rPr lang="uk-UA" dirty="0" err="1" smtClean="0"/>
              <a:t>гармонійнішою</a:t>
            </a:r>
            <a:r>
              <a:rPr lang="uk-UA" dirty="0" smtClean="0"/>
              <a:t> за обраним напрямом.</a:t>
            </a:r>
            <a:endParaRPr lang="ru-RU" dirty="0" smtClean="0"/>
          </a:p>
          <a:p>
            <a:r>
              <a:rPr lang="uk-UA" dirty="0" err="1" smtClean="0"/>
              <a:t>Структурно-графовий</a:t>
            </a:r>
            <a:r>
              <a:rPr lang="uk-UA" dirty="0" smtClean="0"/>
              <a:t> метод комплексно оцінює ризики виробничого підприємства, що дозволяє керівництву чітко розуміти,  які дії і в якій діяльності необхідно зробити, щоб досягти ефекту в діяльності виробничого підприємства.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Дякую за увагу!</a:t>
            </a:r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153</TotalTime>
  <Words>535</Words>
  <Application>Microsoft Office PowerPoint</Application>
  <PresentationFormat>Экран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СТРУКТУРНО-ГРАФОВИЙ ПІДХІД ДО ОЦІНЮВАННЯ РИЗИКІВ ВИРОБНИЧОГО ПІДПРИЄМСТВА</vt:lpstr>
      <vt:lpstr>Розглянуто питання </vt:lpstr>
      <vt:lpstr>Слайд 3</vt:lpstr>
      <vt:lpstr>Слайд 4</vt:lpstr>
      <vt:lpstr>Структура діяльності підприємства будується у вигляді орієнтованого графа. </vt:lpstr>
      <vt:lpstr>Слайд 6</vt:lpstr>
      <vt:lpstr>Слайд 7</vt:lpstr>
      <vt:lpstr>Слайд 8</vt:lpstr>
      <vt:lpstr> Вихідні данні для аналізу гармонійності структури діяльності виробничого підприємства     Таблиця 1.</vt:lpstr>
      <vt:lpstr>Слайд 10</vt:lpstr>
      <vt:lpstr>Слайд 11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СТРУКТУРНО-ГРАФОВИЙ ПІДХІД ДО ОЦІНЮВАННЯ РИЗИКІВ ВИРОБНИЧОГО ПІДПРИЄМСТВА</dc:title>
  <dc:creator>User</dc:creator>
  <cp:lastModifiedBy>User</cp:lastModifiedBy>
  <cp:revision>8</cp:revision>
  <dcterms:created xsi:type="dcterms:W3CDTF">2015-03-21T12:15:54Z</dcterms:created>
  <dcterms:modified xsi:type="dcterms:W3CDTF">2015-03-24T04:44:17Z</dcterms:modified>
</cp:coreProperties>
</file>