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7" r:id="rId4"/>
    <p:sldId id="259" r:id="rId5"/>
    <p:sldId id="260" r:id="rId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96" y="-82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8" name="Заголовок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ru-RU" smtClean="0"/>
              <a:t>Образец заголовка</a:t>
            </a:r>
            <a:endParaRPr kumimoji="0" lang="en-US"/>
          </a:p>
        </p:txBody>
      </p:sp>
      <p:sp>
        <p:nvSpPr>
          <p:cNvPr id="28" name="Дата 27"/>
          <p:cNvSpPr>
            <a:spLocks noGrp="1"/>
          </p:cNvSpPr>
          <p:nvPr>
            <p:ph type="dt" sz="half" idx="10"/>
          </p:nvPr>
        </p:nvSpPr>
        <p:spPr/>
        <p:txBody>
          <a:bodyPr/>
          <a:lstStyle/>
          <a:p>
            <a:fld id="{6CAE8C3A-C600-41C4-BF2C-08C79D92AC79}" type="datetimeFigureOut">
              <a:rPr lang="ru-RU" smtClean="0"/>
              <a:t>19.03.2015</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a:lstStyle/>
          <a:p>
            <a:fld id="{7F357D6D-50AD-4CAC-BAA9-1DDC7CDDFCEF}" type="slidenum">
              <a:rPr lang="ru-RU" smtClean="0"/>
              <a:t>‹#›</a:t>
            </a:fld>
            <a:endParaRPr lang="ru-RU"/>
          </a:p>
        </p:txBody>
      </p:sp>
      <p:sp>
        <p:nvSpPr>
          <p:cNvPr id="9" name="Подзаголовок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Объект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CAE8C3A-C600-41C4-BF2C-08C79D92AC79}" type="datetimeFigureOut">
              <a:rPr lang="ru-RU" smtClean="0"/>
              <a:t>19.03.2015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F357D6D-50AD-4CAC-BAA9-1DDC7CDDFCEF}"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6CAE8C3A-C600-41C4-BF2C-08C79D92AC79}" type="datetimeFigureOut">
              <a:rPr lang="ru-RU" smtClean="0"/>
              <a:t>19.03.2015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a:xfrm>
            <a:off x="7924800" y="6416675"/>
            <a:ext cx="762000" cy="365125"/>
          </a:xfrm>
        </p:spPr>
        <p:txBody>
          <a:bodyPr/>
          <a:lstStyle/>
          <a:p>
            <a:fld id="{7F357D6D-50AD-4CAC-BAA9-1DDC7CDDFCEF}"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Объект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6CAE8C3A-C600-41C4-BF2C-08C79D92AC79}" type="datetimeFigureOut">
              <a:rPr lang="ru-RU" smtClean="0"/>
              <a:t>19.03.2015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F357D6D-50AD-4CAC-BAA9-1DDC7CDDFCEF}"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6CAE8C3A-C600-41C4-BF2C-08C79D92AC79}" type="datetimeFigureOut">
              <a:rPr lang="ru-RU" smtClean="0"/>
              <a:t>19.03.2015</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F357D6D-50AD-4CAC-BAA9-1DDC7CDDFCEF}"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6CAE8C3A-C600-41C4-BF2C-08C79D92AC79}" type="datetimeFigureOut">
              <a:rPr lang="ru-RU" smtClean="0"/>
              <a:t>19.03.2015</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F357D6D-50AD-4CAC-BAA9-1DDC7CDDFCEF}"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CAE8C3A-C600-41C4-BF2C-08C79D92AC79}" type="datetimeFigureOut">
              <a:rPr lang="ru-RU" smtClean="0"/>
              <a:t>19.03.2015</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F357D6D-50AD-4CAC-BAA9-1DDC7CDDFCEF}"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4" name="Объект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6CAE8C3A-C600-41C4-BF2C-08C79D92AC79}" type="datetimeFigureOut">
              <a:rPr lang="ru-RU" smtClean="0"/>
              <a:t>19.03.2015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F357D6D-50AD-4CAC-BAA9-1DDC7CDDFCEF}"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ru-RU" smtClean="0">
                <a:solidFill>
                  <a:schemeClr val="lt1"/>
                </a:solidFill>
                <a:latin typeface="+mn-lt"/>
                <a:ea typeface="+mn-ea"/>
                <a:cs typeface="+mn-cs"/>
              </a:rPr>
              <a:t>Вставка рисунка</a:t>
            </a:r>
            <a:endParaRPr kumimoji="0" lang="en-US" dirty="0">
              <a:solidFill>
                <a:schemeClr val="lt1"/>
              </a:solidFill>
              <a:latin typeface="+mn-lt"/>
              <a:ea typeface="+mn-ea"/>
              <a:cs typeface="+mn-cs"/>
            </a:endParaRPr>
          </a:p>
        </p:txBody>
      </p:sp>
      <p:sp>
        <p:nvSpPr>
          <p:cNvPr id="4" name="Текст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6CAE8C3A-C600-41C4-BF2C-08C79D92AC79}" type="datetimeFigureOut">
              <a:rPr lang="ru-RU" smtClean="0"/>
              <a:t>19.03.2015</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F357D6D-50AD-4CAC-BAA9-1DDC7CDDFCEF}" type="slidenum">
              <a:rPr lang="ru-RU" smtClean="0"/>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CAE8C3A-C600-41C4-BF2C-08C79D92AC79}" type="datetimeFigureOut">
              <a:rPr lang="ru-RU" smtClean="0"/>
              <a:t>19.03.2015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F357D6D-50AD-4CAC-BAA9-1DDC7CDDFCEF}"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6CAE8C3A-C600-41C4-BF2C-08C79D92AC79}" type="datetimeFigureOut">
              <a:rPr lang="ru-RU" smtClean="0"/>
              <a:t>19.03.2015</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F357D6D-50AD-4CAC-BAA9-1DDC7CDDFCEF}"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Заголовок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ru-RU" smtClean="0"/>
              <a:t>Образец заголовка</a:t>
            </a:r>
            <a:endParaRPr kumimoji="0" lang="en-US"/>
          </a:p>
        </p:txBody>
      </p:sp>
      <p:sp>
        <p:nvSpPr>
          <p:cNvPr id="13" name="Текст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6CAE8C3A-C600-41C4-BF2C-08C79D92AC79}" type="datetimeFigureOut">
              <a:rPr lang="ru-RU" smtClean="0"/>
              <a:t>19.03.2015</a:t>
            </a:fld>
            <a:endParaRPr lang="ru-RU"/>
          </a:p>
        </p:txBody>
      </p:sp>
      <p:sp>
        <p:nvSpPr>
          <p:cNvPr id="3" name="Нижний колонтитул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ru-RU"/>
          </a:p>
        </p:txBody>
      </p:sp>
      <p:sp>
        <p:nvSpPr>
          <p:cNvPr id="23" name="Номер слайда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7F357D6D-50AD-4CAC-BAA9-1DDC7CDDFCEF}" type="slidenum">
              <a:rPr lang="ru-RU" smtClean="0"/>
              <a:t>‹#›</a:t>
            </a:fld>
            <a:endParaRPr lang="ru-RU"/>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404665"/>
            <a:ext cx="7772400" cy="2664295"/>
          </a:xfrm>
        </p:spPr>
        <p:txBody>
          <a:bodyPr>
            <a:normAutofit fontScale="90000"/>
          </a:bodyPr>
          <a:lstStyle/>
          <a:p>
            <a:r>
              <a:rPr lang="en-US" sz="3300" dirty="0" smtClean="0">
                <a:latin typeface="Arial" panose="020B0604020202020204" pitchFamily="34" charset="0"/>
                <a:cs typeface="Arial" panose="020B0604020202020204" pitchFamily="34" charset="0"/>
              </a:rPr>
              <a:t/>
            </a:r>
            <a:br>
              <a:rPr lang="en-US" sz="3300" dirty="0" smtClean="0">
                <a:latin typeface="Arial" panose="020B0604020202020204" pitchFamily="34" charset="0"/>
                <a:cs typeface="Arial" panose="020B0604020202020204" pitchFamily="34" charset="0"/>
              </a:rPr>
            </a:br>
            <a:r>
              <a:rPr lang="en-US" sz="3300" dirty="0">
                <a:latin typeface="Arial" panose="020B0604020202020204" pitchFamily="34" charset="0"/>
                <a:cs typeface="Arial" panose="020B0604020202020204" pitchFamily="34" charset="0"/>
              </a:rPr>
              <a:t/>
            </a:r>
            <a:br>
              <a:rPr lang="en-US" sz="3300" dirty="0">
                <a:latin typeface="Arial" panose="020B0604020202020204" pitchFamily="34" charset="0"/>
                <a:cs typeface="Arial" panose="020B0604020202020204" pitchFamily="34" charset="0"/>
              </a:rPr>
            </a:br>
            <a:r>
              <a:rPr lang="en-US" sz="3300" dirty="0" smtClean="0">
                <a:latin typeface="Arial" panose="020B0604020202020204" pitchFamily="34" charset="0"/>
                <a:cs typeface="Arial" panose="020B0604020202020204" pitchFamily="34" charset="0"/>
              </a:rPr>
              <a:t/>
            </a:r>
            <a:br>
              <a:rPr lang="en-US" sz="3300" dirty="0" smtClean="0">
                <a:latin typeface="Arial" panose="020B0604020202020204" pitchFamily="34" charset="0"/>
                <a:cs typeface="Arial" panose="020B0604020202020204" pitchFamily="34" charset="0"/>
              </a:rPr>
            </a:br>
            <a:r>
              <a:rPr lang="en-US" sz="3300" dirty="0">
                <a:latin typeface="Arial" panose="020B0604020202020204" pitchFamily="34" charset="0"/>
                <a:cs typeface="Arial" panose="020B0604020202020204" pitchFamily="34" charset="0"/>
              </a:rPr>
              <a:t/>
            </a:r>
            <a:br>
              <a:rPr lang="en-US" sz="3300" dirty="0">
                <a:latin typeface="Arial" panose="020B0604020202020204" pitchFamily="34" charset="0"/>
                <a:cs typeface="Arial" panose="020B0604020202020204" pitchFamily="34" charset="0"/>
              </a:rPr>
            </a:br>
            <a:r>
              <a:rPr lang="en-US" sz="3300" dirty="0">
                <a:solidFill>
                  <a:schemeClr val="bg1"/>
                </a:solidFill>
                <a:latin typeface="Arial" panose="020B0604020202020204" pitchFamily="34" charset="0"/>
                <a:cs typeface="Arial" panose="020B0604020202020204" pitchFamily="34" charset="0"/>
              </a:rPr>
              <a:t>I</a:t>
            </a:r>
            <a:r>
              <a:rPr lang="en-US" sz="3300" dirty="0" smtClean="0">
                <a:solidFill>
                  <a:schemeClr val="bg1"/>
                </a:solidFill>
                <a:latin typeface="Arial" panose="020B0604020202020204" pitchFamily="34" charset="0"/>
                <a:cs typeface="Arial" panose="020B0604020202020204" pitchFamily="34" charset="0"/>
              </a:rPr>
              <a:t>MPACT </a:t>
            </a:r>
            <a:r>
              <a:rPr lang="en-US" sz="3300" dirty="0">
                <a:solidFill>
                  <a:schemeClr val="bg1"/>
                </a:solidFill>
                <a:latin typeface="Arial" panose="020B0604020202020204" pitchFamily="34" charset="0"/>
                <a:cs typeface="Arial" panose="020B0604020202020204" pitchFamily="34" charset="0"/>
              </a:rPr>
              <a:t>ON THE INDEX OF INNOVATIVE DEVELOPMENT SPENDING ON EDUCATION AND PURCHASING MANAGERS INDEX</a:t>
            </a:r>
            <a:r>
              <a:rPr lang="ru-RU" dirty="0">
                <a:solidFill>
                  <a:schemeClr val="bg1"/>
                </a:solidFill>
              </a:rPr>
              <a:t/>
            </a:r>
            <a:br>
              <a:rPr lang="ru-RU" dirty="0">
                <a:solidFill>
                  <a:schemeClr val="bg1"/>
                </a:solidFill>
              </a:rPr>
            </a:br>
            <a:endParaRPr lang="ru-RU" dirty="0">
              <a:solidFill>
                <a:schemeClr val="bg1"/>
              </a:solidFill>
            </a:endParaRPr>
          </a:p>
        </p:txBody>
      </p:sp>
      <p:sp>
        <p:nvSpPr>
          <p:cNvPr id="3" name="Подзаголовок 2"/>
          <p:cNvSpPr>
            <a:spLocks noGrp="1"/>
          </p:cNvSpPr>
          <p:nvPr>
            <p:ph type="subTitle" idx="1"/>
          </p:nvPr>
        </p:nvSpPr>
        <p:spPr>
          <a:xfrm>
            <a:off x="2627784" y="3886200"/>
            <a:ext cx="6264696" cy="1752600"/>
          </a:xfrm>
        </p:spPr>
        <p:txBody>
          <a:bodyPr>
            <a:normAutofit fontScale="62500" lnSpcReduction="20000"/>
          </a:bodyPr>
          <a:lstStyle/>
          <a:p>
            <a:pPr algn="r"/>
            <a:r>
              <a:rPr lang="en-US" dirty="0" err="1">
                <a:solidFill>
                  <a:schemeClr val="tx1"/>
                </a:solidFill>
              </a:rPr>
              <a:t>Salimgareeva</a:t>
            </a:r>
            <a:r>
              <a:rPr lang="en-US" dirty="0">
                <a:solidFill>
                  <a:schemeClr val="tx1"/>
                </a:solidFill>
              </a:rPr>
              <a:t> Lira </a:t>
            </a:r>
            <a:r>
              <a:rPr lang="en-US" dirty="0" err="1">
                <a:solidFill>
                  <a:schemeClr val="tx1"/>
                </a:solidFill>
              </a:rPr>
              <a:t>Ergisovna</a:t>
            </a:r>
            <a:endParaRPr lang="ru-RU" dirty="0">
              <a:solidFill>
                <a:schemeClr val="tx1"/>
              </a:solidFill>
            </a:endParaRPr>
          </a:p>
          <a:p>
            <a:pPr algn="r"/>
            <a:r>
              <a:rPr lang="en-US" dirty="0">
                <a:solidFill>
                  <a:schemeClr val="tx1"/>
                </a:solidFill>
              </a:rPr>
              <a:t>third rate student</a:t>
            </a:r>
            <a:endParaRPr lang="ru-RU" dirty="0">
              <a:solidFill>
                <a:schemeClr val="tx1"/>
              </a:solidFill>
            </a:endParaRPr>
          </a:p>
          <a:p>
            <a:pPr algn="r"/>
            <a:r>
              <a:rPr lang="en-US" dirty="0">
                <a:solidFill>
                  <a:schemeClr val="tx1"/>
                </a:solidFill>
              </a:rPr>
              <a:t>financial and economic department </a:t>
            </a:r>
            <a:endParaRPr lang="ru-RU" dirty="0">
              <a:solidFill>
                <a:schemeClr val="tx1"/>
              </a:solidFill>
            </a:endParaRPr>
          </a:p>
          <a:p>
            <a:pPr algn="r"/>
            <a:r>
              <a:rPr lang="en-US" dirty="0">
                <a:solidFill>
                  <a:schemeClr val="tx1"/>
                </a:solidFill>
              </a:rPr>
              <a:t>Financial university at Government of Russian Federation,</a:t>
            </a:r>
            <a:endParaRPr lang="ru-RU" dirty="0">
              <a:solidFill>
                <a:schemeClr val="tx1"/>
              </a:solidFill>
            </a:endParaRPr>
          </a:p>
          <a:p>
            <a:pPr algn="r"/>
            <a:r>
              <a:rPr lang="en-US" dirty="0">
                <a:solidFill>
                  <a:schemeClr val="tx1"/>
                </a:solidFill>
              </a:rPr>
              <a:t>Russia</a:t>
            </a:r>
            <a:endParaRPr lang="ru-RU" dirty="0">
              <a:solidFill>
                <a:schemeClr val="tx1"/>
              </a:solidFill>
            </a:endParaRPr>
          </a:p>
          <a:p>
            <a:endParaRPr lang="ru-RU" dirty="0"/>
          </a:p>
        </p:txBody>
      </p:sp>
    </p:spTree>
    <p:extLst>
      <p:ext uri="{BB962C8B-B14F-4D97-AF65-F5344CB8AC3E}">
        <p14:creationId xmlns:p14="http://schemas.microsoft.com/office/powerpoint/2010/main" val="22729733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dirty="0">
                <a:solidFill>
                  <a:schemeClr val="bg1"/>
                </a:solidFill>
                <a:effectLst/>
              </a:rPr>
              <a:t>The regression model based on the GII PMI to 19 countries</a:t>
            </a:r>
            <a:endParaRPr lang="ru-RU" dirty="0">
              <a:solidFill>
                <a:schemeClr val="bg1"/>
              </a:solidFill>
            </a:endParaRPr>
          </a:p>
        </p:txBody>
      </p:sp>
      <p:pic>
        <p:nvPicPr>
          <p:cNvPr id="4" name="Объект 3"/>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1412776"/>
            <a:ext cx="8208912" cy="4896544"/>
          </a:xfrm>
          <a:prstGeom prst="rect">
            <a:avLst/>
          </a:prstGeom>
          <a:noFill/>
          <a:ln>
            <a:noFill/>
          </a:ln>
        </p:spPr>
      </p:pic>
    </p:spTree>
    <p:extLst>
      <p:ext uri="{BB962C8B-B14F-4D97-AF65-F5344CB8AC3E}">
        <p14:creationId xmlns:p14="http://schemas.microsoft.com/office/powerpoint/2010/main" val="330843505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7544" y="4797152"/>
            <a:ext cx="8229600" cy="1143000"/>
          </a:xfrm>
        </p:spPr>
        <p:txBody>
          <a:bodyPr>
            <a:normAutofit fontScale="90000"/>
          </a:bodyPr>
          <a:lstStyle/>
          <a:p>
            <a:r>
              <a:rPr lang="en-US" dirty="0">
                <a:solidFill>
                  <a:schemeClr val="bg1"/>
                </a:solidFill>
              </a:rPr>
              <a:t>Fig. 1. The data of variance and regression analysis model</a:t>
            </a:r>
            <a:endParaRPr lang="ru-RU" dirty="0">
              <a:solidFill>
                <a:schemeClr val="bg1"/>
              </a:solidFill>
            </a:endParaRPr>
          </a:p>
        </p:txBody>
      </p:sp>
      <p:pic>
        <p:nvPicPr>
          <p:cNvPr id="4" name="Объект 3"/>
          <p:cNvPicPr>
            <a:picLocks noGrp="1"/>
          </p:cNvPicPr>
          <p:nvPr>
            <p:ph idx="1"/>
          </p:nvPr>
        </p:nvPicPr>
        <p:blipFill>
          <a:blip r:embed="rId2" cstate="print"/>
          <a:srcRect/>
          <a:stretch>
            <a:fillRect/>
          </a:stretch>
        </p:blipFill>
        <p:spPr bwMode="auto">
          <a:xfrm>
            <a:off x="467544" y="1268760"/>
            <a:ext cx="8208912" cy="3350083"/>
          </a:xfrm>
          <a:prstGeom prst="rect">
            <a:avLst/>
          </a:prstGeom>
          <a:noFill/>
          <a:ln w="9525">
            <a:noFill/>
            <a:miter lim="800000"/>
            <a:headEnd/>
            <a:tailEnd/>
          </a:ln>
        </p:spPr>
      </p:pic>
    </p:spTree>
    <p:extLst>
      <p:ext uri="{BB962C8B-B14F-4D97-AF65-F5344CB8AC3E}">
        <p14:creationId xmlns:p14="http://schemas.microsoft.com/office/powerpoint/2010/main" val="17927969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en-US" dirty="0">
                <a:solidFill>
                  <a:schemeClr val="bg1"/>
                </a:solidFill>
                <a:effectLst/>
              </a:rPr>
              <a:t>GII dependence of expenditure on education</a:t>
            </a:r>
            <a:endParaRPr lang="ru-RU" dirty="0">
              <a:solidFill>
                <a:schemeClr val="bg1"/>
              </a:solidFill>
            </a:endParaRPr>
          </a:p>
        </p:txBody>
      </p:sp>
      <p:pic>
        <p:nvPicPr>
          <p:cNvPr id="4" name="Объект 3"/>
          <p:cNvPicPr>
            <a:picLocks noGrp="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1556792"/>
            <a:ext cx="8280920" cy="4824536"/>
          </a:xfrm>
          <a:prstGeom prst="rect">
            <a:avLst/>
          </a:prstGeom>
          <a:noFill/>
          <a:ln>
            <a:noFill/>
          </a:ln>
        </p:spPr>
      </p:pic>
    </p:spTree>
    <p:extLst>
      <p:ext uri="{BB962C8B-B14F-4D97-AF65-F5344CB8AC3E}">
        <p14:creationId xmlns:p14="http://schemas.microsoft.com/office/powerpoint/2010/main" val="20752475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solidFill>
                  <a:schemeClr val="bg1"/>
                </a:solidFill>
              </a:rPr>
              <a:t>Conclusions:</a:t>
            </a:r>
            <a:endParaRPr lang="ru-RU" dirty="0">
              <a:solidFill>
                <a:schemeClr val="bg1"/>
              </a:solidFill>
            </a:endParaRPr>
          </a:p>
        </p:txBody>
      </p:sp>
      <p:sp>
        <p:nvSpPr>
          <p:cNvPr id="3" name="Объект 2"/>
          <p:cNvSpPr>
            <a:spLocks noGrp="1"/>
          </p:cNvSpPr>
          <p:nvPr>
            <p:ph idx="1"/>
          </p:nvPr>
        </p:nvSpPr>
        <p:spPr/>
        <p:txBody>
          <a:bodyPr>
            <a:normAutofit fontScale="77500" lnSpcReduction="20000"/>
          </a:bodyPr>
          <a:lstStyle/>
          <a:p>
            <a:r>
              <a:rPr lang="en-US" dirty="0"/>
              <a:t>Russia this year ranked 49th in the overall ranking, between Thailand (48) and Greece (50), up on 13 positions </a:t>
            </a:r>
            <a:r>
              <a:rPr lang="en-US" dirty="0" smtClean="0"/>
              <a:t>immediately:</a:t>
            </a:r>
          </a:p>
          <a:p>
            <a:r>
              <a:rPr lang="en-US" dirty="0" smtClean="0"/>
              <a:t>The </a:t>
            </a:r>
            <a:r>
              <a:rPr lang="en-US" dirty="0"/>
              <a:t>strengths of Russia related with quality of human capital (30th place), Business Development (43), the development of knowledge and technology (34).The Indicators of infrastructure development remain at an average level (51 seats). Factors that hinder development of innovations imperfect institutions (88th place), the low results of creative activity (72) and the development of the internal market (111) [2].</a:t>
            </a:r>
            <a:endParaRPr lang="ru-RU" dirty="0"/>
          </a:p>
          <a:p>
            <a:r>
              <a:rPr lang="en-US" dirty="0" smtClean="0"/>
              <a:t>Taken </a:t>
            </a:r>
            <a:r>
              <a:rPr lang="en-US" dirty="0"/>
              <a:t>sanctions against Russia as stimulate the development of purchasing managers index and innovation projects. This allows us to be optimistic about the prospects for Russia's innovative development and economic recovery.</a:t>
            </a:r>
            <a:endParaRPr lang="ru-RU" dirty="0"/>
          </a:p>
        </p:txBody>
      </p:sp>
    </p:spTree>
    <p:extLst>
      <p:ext uri="{BB962C8B-B14F-4D97-AF65-F5344CB8AC3E}">
        <p14:creationId xmlns:p14="http://schemas.microsoft.com/office/powerpoint/2010/main" val="411560072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Апекс">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Апекс">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Апекс">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16</TotalTime>
  <Words>185</Words>
  <Application>Microsoft Office PowerPoint</Application>
  <PresentationFormat>Экран (4:3)</PresentationFormat>
  <Paragraphs>13</Paragraphs>
  <Slides>5</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5</vt:i4>
      </vt:variant>
    </vt:vector>
  </HeadingPairs>
  <TitlesOfParts>
    <vt:vector size="6" baseType="lpstr">
      <vt:lpstr>Апекс</vt:lpstr>
      <vt:lpstr>    IMPACT ON THE INDEX OF INNOVATIVE DEVELOPMENT SPENDING ON EDUCATION AND PURCHASING MANAGERS INDEX </vt:lpstr>
      <vt:lpstr>The regression model based on the GII PMI to 19 countries</vt:lpstr>
      <vt:lpstr>Fig. 1. The data of variance and regression analysis model</vt:lpstr>
      <vt:lpstr>GII dependence of expenditure on education</vt:lpstr>
      <vt:lpstr>Conclusions:</vt:lpstr>
    </vt:vector>
  </TitlesOfParts>
  <Company>FA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IMPACT ON THE INDEX OF INNOVATIVE DEVELOPMENT SPENDING ON EDUCATION AND PURCHASING MANAGERS INDEX </dc:title>
  <dc:creator>Медиакласс пользователи</dc:creator>
  <cp:lastModifiedBy>Медиакласс пользователи</cp:lastModifiedBy>
  <cp:revision>2</cp:revision>
  <dcterms:created xsi:type="dcterms:W3CDTF">2015-03-19T11:08:48Z</dcterms:created>
  <dcterms:modified xsi:type="dcterms:W3CDTF">2015-03-19T11:25:22Z</dcterms:modified>
</cp:coreProperties>
</file>