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587031F-3074-4F49-BA0B-6B4BB88BD190}" type="datetimeFigureOut">
              <a:rPr lang="ru-RU" smtClean="0"/>
              <a:t>04.03.2015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14A4DAC-6E19-415B-83C7-2405F45C7A2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918648" cy="254359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 ВПРОВАДЖЕННЯ ІННОВАЦІЙНИХ ТЕХНОЛОГІЙ В ДІЯЛЬНІСТЬ БАНКІВ УКРАЇНИ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4437112"/>
            <a:ext cx="4320480" cy="1473200"/>
          </a:xfrm>
        </p:spPr>
        <p:txBody>
          <a:bodyPr>
            <a:noAutofit/>
          </a:bodyPr>
          <a:lstStyle/>
          <a:p>
            <a:pPr algn="just"/>
            <a:r>
              <a:rPr lang="ru-RU" sz="1700" b="1" u="sng" dirty="0" err="1" smtClean="0">
                <a:solidFill>
                  <a:schemeClr val="tx1"/>
                </a:solidFill>
              </a:rPr>
              <a:t>Виконала</a:t>
            </a:r>
            <a:r>
              <a:rPr lang="ru-RU" sz="1700" b="1" u="sng" dirty="0" smtClean="0">
                <a:solidFill>
                  <a:schemeClr val="tx1"/>
                </a:solidFill>
              </a:rPr>
              <a:t>: </a:t>
            </a:r>
          </a:p>
          <a:p>
            <a:pPr algn="just"/>
            <a:r>
              <a:rPr lang="ru-RU" sz="1700" b="1" dirty="0" smtClean="0">
                <a:solidFill>
                  <a:schemeClr val="tx1"/>
                </a:solidFill>
              </a:rPr>
              <a:t>М</a:t>
            </a:r>
            <a:r>
              <a:rPr lang="uk-UA" sz="1700" b="1" dirty="0" err="1">
                <a:solidFill>
                  <a:schemeClr val="tx1"/>
                </a:solidFill>
              </a:rPr>
              <a:t>іняйленко</a:t>
            </a:r>
            <a:r>
              <a:rPr lang="uk-UA" sz="1700" b="1" dirty="0">
                <a:solidFill>
                  <a:schemeClr val="tx1"/>
                </a:solidFill>
              </a:rPr>
              <a:t> </a:t>
            </a:r>
            <a:r>
              <a:rPr lang="uk-UA" sz="1700" b="1" dirty="0" smtClean="0">
                <a:solidFill>
                  <a:schemeClr val="tx1"/>
                </a:solidFill>
              </a:rPr>
              <a:t>К.О. </a:t>
            </a:r>
            <a:r>
              <a:rPr lang="ru-RU" sz="1700" b="1" dirty="0" smtClean="0">
                <a:solidFill>
                  <a:schemeClr val="tx1"/>
                </a:solidFill>
              </a:rPr>
              <a:t>студент </a:t>
            </a:r>
            <a:r>
              <a:rPr lang="ru-RU" sz="1700" b="1" dirty="0">
                <a:solidFill>
                  <a:schemeClr val="tx1"/>
                </a:solidFill>
              </a:rPr>
              <a:t>1 року </a:t>
            </a:r>
            <a:r>
              <a:rPr lang="ru-RU" sz="1700" b="1" dirty="0" err="1">
                <a:solidFill>
                  <a:schemeClr val="tx1"/>
                </a:solidFill>
              </a:rPr>
              <a:t>навчання</a:t>
            </a:r>
            <a:r>
              <a:rPr lang="ru-RU" sz="1700" b="1" dirty="0">
                <a:solidFill>
                  <a:schemeClr val="tx1"/>
                </a:solidFill>
              </a:rPr>
              <a:t> за ОКР «</a:t>
            </a:r>
            <a:r>
              <a:rPr lang="ru-RU" sz="1700" b="1" dirty="0" err="1">
                <a:solidFill>
                  <a:schemeClr val="tx1"/>
                </a:solidFill>
              </a:rPr>
              <a:t>магістр</a:t>
            </a:r>
            <a:r>
              <a:rPr lang="ru-RU" sz="1700" b="1" dirty="0">
                <a:solidFill>
                  <a:schemeClr val="tx1"/>
                </a:solidFill>
              </a:rPr>
              <a:t>»</a:t>
            </a:r>
          </a:p>
          <a:p>
            <a:pPr algn="just"/>
            <a:r>
              <a:rPr lang="ru-RU" sz="1700" b="1" dirty="0">
                <a:solidFill>
                  <a:schemeClr val="tx1"/>
                </a:solidFill>
              </a:rPr>
              <a:t>факультету </a:t>
            </a:r>
            <a:r>
              <a:rPr lang="ru-RU" sz="1700" b="1" dirty="0" err="1">
                <a:solidFill>
                  <a:schemeClr val="tx1"/>
                </a:solidFill>
              </a:rPr>
              <a:t>обліку</a:t>
            </a:r>
            <a:r>
              <a:rPr lang="ru-RU" sz="1700" b="1" dirty="0">
                <a:solidFill>
                  <a:schemeClr val="tx1"/>
                </a:solidFill>
              </a:rPr>
              <a:t> та аудиту</a:t>
            </a:r>
          </a:p>
          <a:p>
            <a:pPr algn="just"/>
            <a:r>
              <a:rPr lang="ru-RU" sz="1700" b="1" dirty="0">
                <a:solidFill>
                  <a:schemeClr val="tx1"/>
                </a:solidFill>
              </a:rPr>
              <a:t>ХНЕУ </a:t>
            </a:r>
            <a:r>
              <a:rPr lang="ru-RU" sz="1700" b="1" dirty="0" err="1">
                <a:solidFill>
                  <a:schemeClr val="tx1"/>
                </a:solidFill>
              </a:rPr>
              <a:t>ім</a:t>
            </a:r>
            <a:r>
              <a:rPr lang="ru-RU" sz="1700" b="1" dirty="0">
                <a:solidFill>
                  <a:schemeClr val="tx1"/>
                </a:solidFill>
              </a:rPr>
              <a:t>. С. </a:t>
            </a:r>
            <a:r>
              <a:rPr lang="ru-RU" sz="1700" b="1" dirty="0" err="1" smtClean="0">
                <a:solidFill>
                  <a:schemeClr val="tx1"/>
                </a:solidFill>
              </a:rPr>
              <a:t>Кузнеця</a:t>
            </a:r>
            <a:r>
              <a:rPr lang="ru-RU" sz="1700" b="1" dirty="0" smtClean="0">
                <a:solidFill>
                  <a:schemeClr val="tx1"/>
                </a:solidFill>
              </a:rPr>
              <a:t>  </a:t>
            </a:r>
            <a:r>
              <a:rPr lang="ru-RU" sz="1700" b="1" dirty="0" err="1" smtClean="0">
                <a:solidFill>
                  <a:schemeClr val="tx1"/>
                </a:solidFill>
              </a:rPr>
              <a:t>Україна</a:t>
            </a:r>
            <a:endParaRPr lang="ru-RU" sz="1700" b="1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539552" y="4601662"/>
            <a:ext cx="2840360" cy="1473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2400" b="1" u="sng" dirty="0" err="1">
                <a:solidFill>
                  <a:schemeClr val="tx1"/>
                </a:solidFill>
              </a:rPr>
              <a:t>Науковий</a:t>
            </a:r>
            <a:r>
              <a:rPr lang="ru-RU" sz="2400" b="1" u="sng" dirty="0">
                <a:solidFill>
                  <a:schemeClr val="tx1"/>
                </a:solidFill>
              </a:rPr>
              <a:t> </a:t>
            </a:r>
            <a:r>
              <a:rPr lang="ru-RU" sz="2400" b="1" u="sng" dirty="0" err="1">
                <a:solidFill>
                  <a:schemeClr val="tx1"/>
                </a:solidFill>
              </a:rPr>
              <a:t>керівник</a:t>
            </a:r>
            <a:r>
              <a:rPr lang="ru-RU" sz="2400" b="1" u="sng" dirty="0">
                <a:solidFill>
                  <a:schemeClr val="tx1"/>
                </a:solidFill>
              </a:rPr>
              <a:t>: </a:t>
            </a:r>
            <a:r>
              <a:rPr lang="ru-RU" sz="2400" b="1" dirty="0" err="1">
                <a:solidFill>
                  <a:schemeClr val="tx1"/>
                </a:solidFill>
              </a:rPr>
              <a:t>к.е.н</a:t>
            </a:r>
            <a:r>
              <a:rPr lang="ru-RU" sz="2400" b="1" dirty="0">
                <a:solidFill>
                  <a:schemeClr val="tx1"/>
                </a:solidFill>
              </a:rPr>
              <a:t>., доц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sz="2400" b="1" dirty="0" err="1">
                <a:solidFill>
                  <a:schemeClr val="tx1"/>
                </a:solidFill>
              </a:rPr>
              <a:t>Чаговець</a:t>
            </a:r>
            <a:r>
              <a:rPr lang="ru-RU" sz="2400" b="1" dirty="0">
                <a:solidFill>
                  <a:schemeClr val="tx1"/>
                </a:solidFill>
              </a:rPr>
              <a:t> Л.О</a:t>
            </a:r>
            <a:r>
              <a:rPr lang="ru-RU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336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3367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chemeClr val="tx1"/>
                </a:solidFill>
              </a:rPr>
              <a:t>Метою </a:t>
            </a:r>
            <a:r>
              <a:rPr lang="ru-RU" b="1" dirty="0" err="1">
                <a:solidFill>
                  <a:schemeClr val="tx1"/>
                </a:solidFill>
              </a:rPr>
              <a:t>дослідження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є </a:t>
            </a:r>
            <a:r>
              <a:rPr lang="ru-RU" dirty="0" err="1">
                <a:solidFill>
                  <a:schemeClr val="tx1"/>
                </a:solidFill>
              </a:rPr>
              <a:t>визначення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сутності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змісту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інноваційних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процесів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комерційних</a:t>
            </a:r>
            <a:r>
              <a:rPr lang="ru-RU" dirty="0">
                <a:solidFill>
                  <a:schemeClr val="tx1"/>
                </a:solidFill>
              </a:rPr>
              <a:t> банках в </a:t>
            </a:r>
            <a:r>
              <a:rPr lang="ru-RU" dirty="0" err="1">
                <a:solidFill>
                  <a:schemeClr val="tx1"/>
                </a:solidFill>
              </a:rPr>
              <a:t>умовах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розвиваються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фінансових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ринків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класифікація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банківських</a:t>
            </a:r>
            <a:endParaRPr lang="ru-RU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ru-RU" b="1" dirty="0" err="1">
                <a:solidFill>
                  <a:schemeClr val="tx1"/>
                </a:solidFill>
              </a:rPr>
              <a:t>Зміст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інновацій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класифікації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різні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аспекти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управління</a:t>
            </a:r>
            <a:r>
              <a:rPr lang="ru-RU" b="1" dirty="0">
                <a:solidFill>
                  <a:schemeClr val="tx1"/>
                </a:solidFill>
              </a:rPr>
              <a:t> ними </a:t>
            </a:r>
            <a:r>
              <a:rPr lang="ru-RU" b="1" dirty="0" err="1">
                <a:solidFill>
                  <a:schemeClr val="tx1"/>
                </a:solidFill>
              </a:rPr>
              <a:t>відображені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smtClean="0">
                <a:solidFill>
                  <a:schemeClr val="tx1"/>
                </a:solidFill>
              </a:rPr>
              <a:t>роботах: </a:t>
            </a:r>
          </a:p>
          <a:p>
            <a:pPr marL="536575" indent="257175" algn="just">
              <a:buFont typeface="Wingdings" panose="05000000000000000000" pitchFamily="2" charset="2"/>
              <a:buChar char="§"/>
              <a:tabLst>
                <a:tab pos="811213" algn="l"/>
              </a:tabLst>
            </a:pP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Л. </a:t>
            </a:r>
            <a:r>
              <a:rPr lang="ru-RU" dirty="0" err="1">
                <a:solidFill>
                  <a:schemeClr val="tx1"/>
                </a:solidFill>
              </a:rPr>
              <a:t>Водачкова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6575" indent="257175" algn="just">
              <a:buFont typeface="Wingdings" panose="05000000000000000000" pitchFamily="2" charset="2"/>
              <a:buChar char="§"/>
              <a:tabLst>
                <a:tab pos="8112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О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Водачковой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6575" indent="257175" algn="just">
              <a:buFont typeface="Wingdings" panose="05000000000000000000" pitchFamily="2" charset="2"/>
              <a:buChar char="§"/>
              <a:tabLst>
                <a:tab pos="8112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П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Друкера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6575" indent="257175" algn="just">
              <a:buFont typeface="Wingdings" panose="05000000000000000000" pitchFamily="2" charset="2"/>
              <a:buChar char="§"/>
              <a:tabLst>
                <a:tab pos="8112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Клайнкнехта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6575" indent="257175" algn="just">
              <a:buFont typeface="Wingdings" panose="05000000000000000000" pitchFamily="2" charset="2"/>
              <a:buChar char="§"/>
              <a:tabLst>
                <a:tab pos="8112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Б</a:t>
            </a:r>
            <a:r>
              <a:rPr lang="ru-RU" dirty="0">
                <a:solidFill>
                  <a:schemeClr val="tx1"/>
                </a:solidFill>
              </a:rPr>
              <a:t>. Санто, Б. </a:t>
            </a:r>
            <a:r>
              <a:rPr lang="ru-RU" dirty="0" err="1">
                <a:solidFill>
                  <a:schemeClr val="tx1"/>
                </a:solidFill>
              </a:rPr>
              <a:t>Твісса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6575" indent="257175" algn="just">
              <a:buFont typeface="Wingdings" panose="05000000000000000000" pitchFamily="2" charset="2"/>
              <a:buChar char="§"/>
              <a:tabLst>
                <a:tab pos="8112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А</a:t>
            </a:r>
            <a:r>
              <a:rPr lang="ru-RU" dirty="0">
                <a:solidFill>
                  <a:schemeClr val="tx1"/>
                </a:solidFill>
              </a:rPr>
              <a:t>. Пригожина та </a:t>
            </a:r>
            <a:r>
              <a:rPr lang="ru-RU" dirty="0" err="1">
                <a:solidFill>
                  <a:schemeClr val="tx1"/>
                </a:solidFill>
              </a:rPr>
              <a:t>ін</a:t>
            </a:r>
            <a:r>
              <a:rPr lang="ru-RU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ru-RU" b="1" dirty="0">
              <a:solidFill>
                <a:schemeClr val="tx1"/>
              </a:solidFill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352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772816"/>
            <a:ext cx="8424936" cy="3450696"/>
          </a:xfrm>
        </p:spPr>
        <p:txBody>
          <a:bodyPr/>
          <a:lstStyle/>
          <a:p>
            <a:pPr marL="0" indent="0" algn="just">
              <a:buNone/>
            </a:pPr>
            <a:r>
              <a:rPr lang="ru-RU" sz="3000" b="1" dirty="0" err="1">
                <a:solidFill>
                  <a:schemeClr val="tx1"/>
                </a:solidFill>
              </a:rPr>
              <a:t>Інновація</a:t>
            </a:r>
            <a:r>
              <a:rPr lang="ru-RU" sz="2600" dirty="0">
                <a:solidFill>
                  <a:schemeClr val="tx1"/>
                </a:solidFill>
              </a:rPr>
              <a:t> - </a:t>
            </a:r>
            <a:r>
              <a:rPr lang="ru-RU" sz="2600" dirty="0" err="1">
                <a:solidFill>
                  <a:schemeClr val="tx1"/>
                </a:solidFill>
              </a:rPr>
              <a:t>це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суспільний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технічний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економічний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процес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який</a:t>
            </a:r>
            <a:r>
              <a:rPr lang="ru-RU" sz="2600" dirty="0">
                <a:solidFill>
                  <a:schemeClr val="tx1"/>
                </a:solidFill>
              </a:rPr>
              <a:t> шляхом практичного </a:t>
            </a:r>
            <a:r>
              <a:rPr lang="ru-RU" sz="2600" dirty="0" err="1">
                <a:solidFill>
                  <a:schemeClr val="tx1"/>
                </a:solidFill>
              </a:rPr>
              <a:t>використання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ідей</a:t>
            </a:r>
            <a:r>
              <a:rPr lang="ru-RU" sz="2600" dirty="0">
                <a:solidFill>
                  <a:schemeClr val="tx1"/>
                </a:solidFill>
              </a:rPr>
              <a:t> і </a:t>
            </a:r>
            <a:r>
              <a:rPr lang="ru-RU" sz="2600" dirty="0" err="1">
                <a:solidFill>
                  <a:schemeClr val="tx1"/>
                </a:solidFill>
              </a:rPr>
              <a:t>винаходів</a:t>
            </a:r>
            <a:r>
              <a:rPr lang="ru-RU" sz="2600" dirty="0">
                <a:solidFill>
                  <a:schemeClr val="tx1"/>
                </a:solidFill>
              </a:rPr>
              <a:t> приводить до </a:t>
            </a:r>
            <a:r>
              <a:rPr lang="ru-RU" sz="2600" dirty="0" err="1">
                <a:solidFill>
                  <a:schemeClr val="tx1"/>
                </a:solidFill>
              </a:rPr>
              <a:t>створення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кращих</a:t>
            </a:r>
            <a:r>
              <a:rPr lang="ru-RU" sz="2600" dirty="0">
                <a:solidFill>
                  <a:schemeClr val="tx1"/>
                </a:solidFill>
              </a:rPr>
              <a:t> за </a:t>
            </a:r>
            <a:r>
              <a:rPr lang="ru-RU" sz="2600" dirty="0" err="1">
                <a:solidFill>
                  <a:schemeClr val="tx1"/>
                </a:solidFill>
              </a:rPr>
              <a:t>своїми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властивостями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виробів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технологій</a:t>
            </a:r>
            <a:r>
              <a:rPr lang="ru-RU" sz="2600" dirty="0">
                <a:solidFill>
                  <a:schemeClr val="tx1"/>
                </a:solidFill>
              </a:rPr>
              <a:t>, і у </a:t>
            </a:r>
            <a:r>
              <a:rPr lang="ru-RU" sz="2600" dirty="0" err="1">
                <a:solidFill>
                  <a:schemeClr val="tx1"/>
                </a:solidFill>
              </a:rPr>
              <a:t>випадку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якщо</a:t>
            </a:r>
            <a:r>
              <a:rPr lang="ru-RU" sz="2600" dirty="0">
                <a:solidFill>
                  <a:schemeClr val="tx1"/>
                </a:solidFill>
              </a:rPr>
              <a:t> вона </a:t>
            </a:r>
            <a:r>
              <a:rPr lang="ru-RU" sz="2600" dirty="0" err="1">
                <a:solidFill>
                  <a:schemeClr val="tx1"/>
                </a:solidFill>
              </a:rPr>
              <a:t>орієнтується</a:t>
            </a:r>
            <a:r>
              <a:rPr lang="ru-RU" sz="2600" dirty="0">
                <a:solidFill>
                  <a:schemeClr val="tx1"/>
                </a:solidFill>
              </a:rPr>
              <a:t> на </a:t>
            </a:r>
            <a:r>
              <a:rPr lang="ru-RU" sz="2600" dirty="0" err="1">
                <a:solidFill>
                  <a:schemeClr val="tx1"/>
                </a:solidFill>
              </a:rPr>
              <a:t>економічну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вигоду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її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поява</a:t>
            </a:r>
            <a:r>
              <a:rPr lang="ru-RU" sz="2600" dirty="0">
                <a:solidFill>
                  <a:schemeClr val="tx1"/>
                </a:solidFill>
              </a:rPr>
              <a:t> на ринку </a:t>
            </a:r>
            <a:r>
              <a:rPr lang="ru-RU" sz="2600" dirty="0" err="1">
                <a:solidFill>
                  <a:schemeClr val="tx1"/>
                </a:solidFill>
              </a:rPr>
              <a:t>може</a:t>
            </a:r>
            <a:r>
              <a:rPr lang="ru-RU" sz="2600" dirty="0">
                <a:solidFill>
                  <a:schemeClr val="tx1"/>
                </a:solidFill>
              </a:rPr>
              <a:t> принести </a:t>
            </a:r>
            <a:r>
              <a:rPr lang="ru-RU" sz="2600" dirty="0" err="1">
                <a:solidFill>
                  <a:schemeClr val="tx1"/>
                </a:solidFill>
              </a:rPr>
              <a:t>додатковий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дохід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endParaRPr lang="ru-RU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393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1196752"/>
            <a:ext cx="8352928" cy="4929411"/>
          </a:xfrm>
        </p:spPr>
        <p:txBody>
          <a:bodyPr>
            <a:normAutofit/>
          </a:bodyPr>
          <a:lstStyle/>
          <a:p>
            <a:pPr marL="7938" indent="-7938" algn="just"/>
            <a:r>
              <a:rPr lang="ru-RU" b="1" dirty="0" err="1">
                <a:solidFill>
                  <a:schemeClr val="tx1"/>
                </a:solidFill>
              </a:rPr>
              <a:t>Застосування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інноваційних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процесів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українських</a:t>
            </a:r>
            <a:r>
              <a:rPr lang="ru-RU" b="1" dirty="0">
                <a:solidFill>
                  <a:schemeClr val="tx1"/>
                </a:solidFill>
              </a:rPr>
              <a:t> банках </a:t>
            </a:r>
            <a:r>
              <a:rPr lang="ru-RU" b="1" dirty="0" err="1">
                <a:solidFill>
                  <a:schemeClr val="tx1"/>
                </a:solidFill>
              </a:rPr>
              <a:t>потрібно</a:t>
            </a:r>
            <a:r>
              <a:rPr lang="ru-RU" b="1" dirty="0">
                <a:solidFill>
                  <a:schemeClr val="tx1"/>
                </a:solidFill>
              </a:rPr>
              <a:t> для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вирішення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завдань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вдосконалення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програмного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апаратного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забезпечення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банківської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діяльності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розвитку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телекомунікаційних</a:t>
            </a:r>
            <a:r>
              <a:rPr lang="ru-RU" dirty="0">
                <a:solidFill>
                  <a:schemeClr val="tx1"/>
                </a:solidFill>
              </a:rPr>
              <a:t> мереж, </a:t>
            </a:r>
            <a:r>
              <a:rPr lang="ru-RU" dirty="0" err="1">
                <a:solidFill>
                  <a:schemeClr val="tx1"/>
                </a:solidFill>
              </a:rPr>
              <a:t>вирішення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питань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стосуються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універсалізації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послуг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прискорення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процесу</a:t>
            </a:r>
            <a:r>
              <a:rPr lang="ru-RU" dirty="0">
                <a:solidFill>
                  <a:schemeClr val="tx1"/>
                </a:solidFill>
              </a:rPr>
              <a:t> доставки </a:t>
            </a:r>
            <a:r>
              <a:rPr lang="ru-RU" dirty="0" err="1">
                <a:solidFill>
                  <a:schemeClr val="tx1"/>
                </a:solidFill>
              </a:rPr>
              <a:t>їх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споживачеві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оперативності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освоєння</a:t>
            </a:r>
            <a:r>
              <a:rPr lang="ru-RU" dirty="0">
                <a:solidFill>
                  <a:schemeClr val="tx1"/>
                </a:solidFill>
              </a:rPr>
              <a:t> банками </a:t>
            </a:r>
            <a:r>
              <a:rPr lang="ru-RU" dirty="0" err="1">
                <a:solidFill>
                  <a:schemeClr val="tx1"/>
                </a:solidFill>
              </a:rPr>
              <a:t>нових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продуктів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інформаційної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безпеки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smtClean="0">
                <a:solidFill>
                  <a:schemeClr val="tx1"/>
                </a:solidFill>
              </a:rPr>
              <a:t>т.п. З </a:t>
            </a:r>
            <a:r>
              <a:rPr lang="ru-RU" dirty="0">
                <a:solidFill>
                  <a:schemeClr val="tx1"/>
                </a:solidFill>
              </a:rPr>
              <a:t>метою </a:t>
            </a:r>
            <a:r>
              <a:rPr lang="ru-RU" dirty="0" err="1">
                <a:solidFill>
                  <a:schemeClr val="tx1"/>
                </a:solidFill>
              </a:rPr>
              <a:t>їх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вирішення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умовах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значно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зрослої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конкуренції</a:t>
            </a:r>
            <a:r>
              <a:rPr lang="ru-RU" dirty="0">
                <a:solidFill>
                  <a:schemeClr val="tx1"/>
                </a:solidFill>
              </a:rPr>
              <a:t> банкам </a:t>
            </a:r>
            <a:r>
              <a:rPr lang="ru-RU" dirty="0" err="1">
                <a:solidFill>
                  <a:schemeClr val="tx1"/>
                </a:solidFill>
              </a:rPr>
              <a:t>необхідно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прагнути</a:t>
            </a:r>
            <a:r>
              <a:rPr lang="ru-RU" dirty="0">
                <a:solidFill>
                  <a:schemeClr val="tx1"/>
                </a:solidFill>
              </a:rPr>
              <a:t> до </a:t>
            </a:r>
            <a:r>
              <a:rPr lang="ru-RU" dirty="0" err="1">
                <a:solidFill>
                  <a:schemeClr val="tx1"/>
                </a:solidFill>
              </a:rPr>
              <a:t>розширення</a:t>
            </a:r>
            <a:r>
              <a:rPr lang="ru-RU" dirty="0">
                <a:solidFill>
                  <a:schemeClr val="tx1"/>
                </a:solidFill>
              </a:rPr>
              <a:t> спектра </a:t>
            </a:r>
            <a:r>
              <a:rPr lang="ru-RU" dirty="0" err="1">
                <a:solidFill>
                  <a:schemeClr val="tx1"/>
                </a:solidFill>
              </a:rPr>
              <a:t>послуг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що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надаються</a:t>
            </a:r>
            <a:r>
              <a:rPr lang="ru-RU" dirty="0">
                <a:solidFill>
                  <a:schemeClr val="tx1"/>
                </a:solidFill>
              </a:rPr>
              <a:t>, а </a:t>
            </a:r>
            <a:r>
              <a:rPr lang="ru-RU" dirty="0" err="1">
                <a:solidFill>
                  <a:schemeClr val="tx1"/>
                </a:solidFill>
              </a:rPr>
              <a:t>також</a:t>
            </a:r>
            <a:r>
              <a:rPr lang="ru-RU" dirty="0">
                <a:solidFill>
                  <a:schemeClr val="tx1"/>
                </a:solidFill>
              </a:rPr>
              <a:t> до переходу з </a:t>
            </a:r>
            <a:r>
              <a:rPr lang="ru-RU" dirty="0" err="1">
                <a:solidFill>
                  <a:schemeClr val="tx1"/>
                </a:solidFill>
              </a:rPr>
              <a:t>розряду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спеціалізованих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універсальні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6284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916832"/>
            <a:ext cx="7912389" cy="4281339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 smtClean="0">
                <a:solidFill>
                  <a:schemeClr val="tx1"/>
                </a:solidFill>
              </a:rPr>
              <a:t>Сучасні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технології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дистанційного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обслуговування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</a:p>
          <a:p>
            <a:pPr marL="530225" indent="0">
              <a:buFont typeface="Wingdings" panose="05000000000000000000" pitchFamily="2" charset="2"/>
              <a:buChar char="§"/>
              <a:tabLst>
                <a:tab pos="530225" algn="l"/>
                <a:tab pos="633413" algn="l"/>
              </a:tabLst>
            </a:pPr>
            <a:r>
              <a:rPr lang="ru-RU" dirty="0" err="1" smtClean="0">
                <a:solidFill>
                  <a:schemeClr val="tx1"/>
                </a:solidFill>
              </a:rPr>
              <a:t>офіси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самообслуговування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0225" indent="0">
              <a:buFont typeface="Wingdings" panose="05000000000000000000" pitchFamily="2" charset="2"/>
              <a:buChar char="§"/>
              <a:tabLst>
                <a:tab pos="530225" algn="l"/>
                <a:tab pos="633413" algn="l"/>
              </a:tabLst>
            </a:pPr>
            <a:r>
              <a:rPr lang="ru-RU" dirty="0" err="1" smtClean="0">
                <a:solidFill>
                  <a:schemeClr val="tx1"/>
                </a:solidFill>
              </a:rPr>
              <a:t>телебанкінг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0225" indent="0">
              <a:buFont typeface="Wingdings" panose="05000000000000000000" pitchFamily="2" charset="2"/>
              <a:buChar char="§"/>
              <a:tabLst>
                <a:tab pos="530225" algn="l"/>
                <a:tab pos="633413" algn="l"/>
              </a:tabLst>
            </a:pPr>
            <a:r>
              <a:rPr lang="ru-RU" dirty="0" err="1" smtClean="0">
                <a:solidFill>
                  <a:schemeClr val="tx1"/>
                </a:solidFill>
              </a:rPr>
              <a:t>Інтернет-банкінг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та </a:t>
            </a:r>
            <a:endParaRPr lang="ru-RU" dirty="0" smtClean="0">
              <a:solidFill>
                <a:schemeClr val="tx1"/>
              </a:solidFill>
            </a:endParaRPr>
          </a:p>
          <a:p>
            <a:pPr marL="530225" indent="0">
              <a:buFont typeface="Wingdings" panose="05000000000000000000" pitchFamily="2" charset="2"/>
              <a:buChar char="§"/>
              <a:tabLst>
                <a:tab pos="530225" algn="l"/>
                <a:tab pos="6334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WAP </a:t>
            </a:r>
            <a:r>
              <a:rPr lang="ru-RU" dirty="0" err="1">
                <a:solidFill>
                  <a:schemeClr val="tx1"/>
                </a:solidFill>
              </a:rPr>
              <a:t>банкінг</a:t>
            </a:r>
            <a:r>
              <a:rPr lang="ru-RU" dirty="0">
                <a:solidFill>
                  <a:schemeClr val="tx1"/>
                </a:solidFill>
              </a:rPr>
              <a:t>, </a:t>
            </a:r>
            <a:endParaRPr lang="ru-RU" dirty="0" smtClean="0">
              <a:solidFill>
                <a:schemeClr val="tx1"/>
              </a:solidFill>
            </a:endParaRPr>
          </a:p>
          <a:p>
            <a:pPr marL="530225" indent="0">
              <a:buFont typeface="Wingdings" panose="05000000000000000000" pitchFamily="2" charset="2"/>
              <a:buChar char="§"/>
              <a:tabLst>
                <a:tab pos="530225" algn="l"/>
                <a:tab pos="633413" algn="l"/>
              </a:tabLst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використання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електронних</a:t>
            </a:r>
            <a:r>
              <a:rPr lang="ru-RU" dirty="0">
                <a:solidFill>
                  <a:schemeClr val="tx1"/>
                </a:solidFill>
              </a:rPr>
              <a:t> грошей </a:t>
            </a:r>
            <a:r>
              <a:rPr lang="ru-RU" dirty="0" err="1" smtClean="0">
                <a:solidFill>
                  <a:schemeClr val="tx1"/>
                </a:solidFill>
              </a:rPr>
              <a:t>інші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технології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віддаленого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управління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рахунками</a:t>
            </a:r>
            <a:r>
              <a:rPr lang="ru-RU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284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/>
          <a:lstStyle/>
          <a:p>
            <a:pPr marL="0" indent="0" algn="just">
              <a:buNone/>
            </a:pPr>
            <a:r>
              <a:rPr lang="ru-RU" sz="3400" b="1" dirty="0" err="1" smtClean="0">
                <a:solidFill>
                  <a:schemeClr val="tx1"/>
                </a:solidFill>
              </a:rPr>
              <a:t>Стратегія"Clicks</a:t>
            </a:r>
            <a:r>
              <a:rPr lang="ru-RU" sz="3400" b="1" dirty="0" smtClean="0">
                <a:solidFill>
                  <a:schemeClr val="tx1"/>
                </a:solidFill>
              </a:rPr>
              <a:t> </a:t>
            </a:r>
            <a:r>
              <a:rPr lang="ru-RU" sz="3400" b="1" dirty="0" err="1">
                <a:solidFill>
                  <a:schemeClr val="tx1"/>
                </a:solidFill>
              </a:rPr>
              <a:t>and</a:t>
            </a:r>
            <a:r>
              <a:rPr lang="ru-RU" sz="3400" b="1" dirty="0">
                <a:solidFill>
                  <a:schemeClr val="tx1"/>
                </a:solidFill>
              </a:rPr>
              <a:t> </a:t>
            </a:r>
            <a:r>
              <a:rPr lang="ru-RU" sz="3400" b="1" dirty="0" err="1">
                <a:solidFill>
                  <a:schemeClr val="tx1"/>
                </a:solidFill>
              </a:rPr>
              <a:t>Bricks</a:t>
            </a:r>
            <a:r>
              <a:rPr lang="ru-RU" sz="3400" b="1" dirty="0">
                <a:solidFill>
                  <a:schemeClr val="tx1"/>
                </a:solidFill>
              </a:rPr>
              <a:t> </a:t>
            </a:r>
            <a:r>
              <a:rPr lang="ru-RU" sz="3400" b="1" dirty="0" err="1" smtClean="0">
                <a:solidFill>
                  <a:schemeClr val="tx1"/>
                </a:solidFill>
              </a:rPr>
              <a:t>Strategy</a:t>
            </a:r>
            <a:r>
              <a:rPr lang="ru-RU" sz="3400" b="1" dirty="0" smtClean="0">
                <a:solidFill>
                  <a:schemeClr val="tx1"/>
                </a:solidFill>
              </a:rPr>
              <a:t>"  </a:t>
            </a:r>
            <a:r>
              <a:rPr lang="ru-RU" dirty="0" smtClean="0">
                <a:solidFill>
                  <a:schemeClr val="tx1"/>
                </a:solidFill>
              </a:rPr>
              <a:t>- в </a:t>
            </a:r>
            <a:r>
              <a:rPr lang="ru-RU" dirty="0" err="1">
                <a:solidFill>
                  <a:schemeClr val="tx1"/>
                </a:solidFill>
              </a:rPr>
              <a:t>залежності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від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своїх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уподобань</a:t>
            </a:r>
            <a:r>
              <a:rPr lang="ru-RU" dirty="0">
                <a:solidFill>
                  <a:schemeClr val="tx1"/>
                </a:solidFill>
              </a:rPr>
              <a:t> та потреб у </a:t>
            </a:r>
            <a:r>
              <a:rPr lang="ru-RU" dirty="0" err="1">
                <a:solidFill>
                  <a:schemeClr val="tx1"/>
                </a:solidFill>
              </a:rPr>
              <a:t>конкретних</a:t>
            </a:r>
            <a:r>
              <a:rPr lang="ru-RU" dirty="0">
                <a:solidFill>
                  <a:schemeClr val="tx1"/>
                </a:solidFill>
              </a:rPr>
              <a:t> видах </a:t>
            </a:r>
            <a:r>
              <a:rPr lang="ru-RU" dirty="0" err="1">
                <a:solidFill>
                  <a:schemeClr val="tx1"/>
                </a:solidFill>
              </a:rPr>
              <a:t>послуг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клієнт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може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скористатися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клавіатурою</a:t>
            </a:r>
            <a:r>
              <a:rPr lang="ru-RU" dirty="0">
                <a:solidFill>
                  <a:schemeClr val="tx1"/>
                </a:solidFill>
              </a:rPr>
              <a:t> персонального </a:t>
            </a:r>
            <a:r>
              <a:rPr lang="ru-RU" dirty="0" err="1">
                <a:solidFill>
                  <a:schemeClr val="tx1"/>
                </a:solidFill>
              </a:rPr>
              <a:t>комп'ютера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кнопкою</a:t>
            </a:r>
            <a:r>
              <a:rPr lang="ru-RU" dirty="0">
                <a:solidFill>
                  <a:schemeClr val="tx1"/>
                </a:solidFill>
              </a:rPr>
              <a:t> пульта </a:t>
            </a:r>
            <a:r>
              <a:rPr lang="ru-RU" dirty="0" err="1">
                <a:solidFill>
                  <a:schemeClr val="tx1"/>
                </a:solidFill>
              </a:rPr>
              <a:t>дистанційного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керування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("</a:t>
            </a:r>
            <a:r>
              <a:rPr lang="ru-RU" b="1" dirty="0" err="1">
                <a:solidFill>
                  <a:schemeClr val="tx1"/>
                </a:solidFill>
              </a:rPr>
              <a:t>стратегія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clicks</a:t>
            </a:r>
            <a:r>
              <a:rPr lang="ru-RU" b="1" dirty="0">
                <a:solidFill>
                  <a:schemeClr val="tx1"/>
                </a:solidFill>
              </a:rPr>
              <a:t>")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або</a:t>
            </a:r>
            <a:r>
              <a:rPr lang="ru-RU" dirty="0">
                <a:solidFill>
                  <a:schemeClr val="tx1"/>
                </a:solidFill>
              </a:rPr>
              <a:t> ж </a:t>
            </a:r>
            <a:r>
              <a:rPr lang="ru-RU" dirty="0" err="1">
                <a:solidFill>
                  <a:schemeClr val="tx1"/>
                </a:solidFill>
              </a:rPr>
              <a:t>відправитися</a:t>
            </a:r>
            <a:r>
              <a:rPr lang="ru-RU" dirty="0">
                <a:solidFill>
                  <a:schemeClr val="tx1"/>
                </a:solidFill>
              </a:rPr>
              <a:t> до банкомату за </a:t>
            </a:r>
            <a:r>
              <a:rPr lang="ru-RU" dirty="0" err="1">
                <a:solidFill>
                  <a:schemeClr val="tx1"/>
                </a:solidFill>
              </a:rPr>
              <a:t>готівкою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відвідати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банківське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відділення</a:t>
            </a:r>
            <a:r>
              <a:rPr lang="ru-RU" dirty="0">
                <a:solidFill>
                  <a:schemeClr val="tx1"/>
                </a:solidFill>
              </a:rPr>
              <a:t> для </a:t>
            </a:r>
            <a:r>
              <a:rPr lang="ru-RU" dirty="0" err="1">
                <a:solidFill>
                  <a:schemeClr val="tx1"/>
                </a:solidFill>
              </a:rPr>
              <a:t>з'ясування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можливостей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отримання</a:t>
            </a:r>
            <a:r>
              <a:rPr lang="ru-RU" dirty="0">
                <a:solidFill>
                  <a:schemeClr val="tx1"/>
                </a:solidFill>
              </a:rPr>
              <a:t> кредиту на </a:t>
            </a:r>
            <a:r>
              <a:rPr lang="ru-RU" dirty="0" err="1">
                <a:solidFill>
                  <a:schemeClr val="tx1"/>
                </a:solidFill>
              </a:rPr>
              <a:t>купівлю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квартири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("</a:t>
            </a:r>
            <a:r>
              <a:rPr lang="ru-RU" b="1" dirty="0" err="1">
                <a:solidFill>
                  <a:schemeClr val="tx1"/>
                </a:solidFill>
              </a:rPr>
              <a:t>стратегія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bricks</a:t>
            </a:r>
            <a:r>
              <a:rPr lang="ru-RU" b="1" dirty="0">
                <a:solidFill>
                  <a:schemeClr val="tx1"/>
                </a:solidFill>
              </a:rPr>
              <a:t>")</a:t>
            </a:r>
            <a:r>
              <a:rPr lang="ru-RU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284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836712"/>
            <a:ext cx="8064895" cy="5289451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І</a:t>
            </a:r>
            <a:r>
              <a:rPr lang="ru-RU" sz="3200" b="1" dirty="0" err="1" smtClean="0">
                <a:solidFill>
                  <a:schemeClr val="tx1"/>
                </a:solidFill>
              </a:rPr>
              <a:t>нновації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solidFill>
                  <a:schemeClr val="tx1"/>
                </a:solidFill>
              </a:rPr>
              <a:t>банків</a:t>
            </a:r>
            <a:r>
              <a:rPr lang="ru-RU" sz="3200" b="1" dirty="0">
                <a:solidFill>
                  <a:schemeClr val="tx1"/>
                </a:solidFill>
              </a:rPr>
              <a:t> у </a:t>
            </a:r>
            <a:r>
              <a:rPr lang="ru-RU" sz="3200" b="1" dirty="0" err="1">
                <a:solidFill>
                  <a:schemeClr val="tx1"/>
                </a:solidFill>
              </a:rPr>
              <a:t>сфері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solidFill>
                  <a:schemeClr val="tx1"/>
                </a:solidFill>
              </a:rPr>
              <a:t>створення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solidFill>
                  <a:schemeClr val="tx1"/>
                </a:solidFill>
              </a:rPr>
              <a:t>нових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solidFill>
                  <a:schemeClr val="tx1"/>
                </a:solidFill>
              </a:rPr>
              <a:t>послуг</a:t>
            </a:r>
            <a:r>
              <a:rPr lang="ru-RU" sz="3200" b="1" dirty="0">
                <a:solidFill>
                  <a:schemeClr val="tx1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500" dirty="0" err="1">
                <a:solidFill>
                  <a:schemeClr val="tx1"/>
                </a:solidFill>
              </a:rPr>
              <a:t>інноваційний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лізинг</a:t>
            </a:r>
            <a:r>
              <a:rPr lang="ru-RU" sz="2500" dirty="0">
                <a:solidFill>
                  <a:schemeClr val="tx1"/>
                </a:solidFill>
              </a:rPr>
              <a:t>, </a:t>
            </a:r>
            <a:r>
              <a:rPr lang="ru-RU" sz="2500" dirty="0" err="1">
                <a:solidFill>
                  <a:schemeClr val="tx1"/>
                </a:solidFill>
              </a:rPr>
              <a:t>якщо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його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об'єктом</a:t>
            </a:r>
            <a:r>
              <a:rPr lang="ru-RU" sz="2500" dirty="0">
                <a:solidFill>
                  <a:schemeClr val="tx1"/>
                </a:solidFill>
              </a:rPr>
              <a:t> є </a:t>
            </a:r>
            <a:r>
              <a:rPr lang="ru-RU" sz="2500" dirty="0" err="1">
                <a:solidFill>
                  <a:schemeClr val="tx1"/>
                </a:solidFill>
              </a:rPr>
              <a:t>основні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засоби</a:t>
            </a:r>
            <a:r>
              <a:rPr lang="ru-RU" sz="2500" dirty="0">
                <a:solidFill>
                  <a:schemeClr val="tx1"/>
                </a:solidFill>
              </a:rPr>
              <a:t>, </a:t>
            </a:r>
            <a:r>
              <a:rPr lang="ru-RU" sz="2500" dirty="0" err="1">
                <a:solidFill>
                  <a:schemeClr val="tx1"/>
                </a:solidFill>
              </a:rPr>
              <a:t>що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беруть</a:t>
            </a:r>
            <a:r>
              <a:rPr lang="ru-RU" sz="2500" dirty="0">
                <a:solidFill>
                  <a:schemeClr val="tx1"/>
                </a:solidFill>
              </a:rPr>
              <a:t> участь в </a:t>
            </a:r>
            <a:r>
              <a:rPr lang="ru-RU" sz="2500" dirty="0" err="1">
                <a:solidFill>
                  <a:schemeClr val="tx1"/>
                </a:solidFill>
              </a:rPr>
              <a:t>процесі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інноваційної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діяльності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фірми</a:t>
            </a:r>
            <a:r>
              <a:rPr lang="ru-RU" sz="2500" dirty="0">
                <a:solidFill>
                  <a:schemeClr val="tx1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500" dirty="0">
                <a:solidFill>
                  <a:schemeClr val="tx1"/>
                </a:solidFill>
              </a:rPr>
              <a:t>факторинг, </a:t>
            </a:r>
            <a:r>
              <a:rPr lang="ru-RU" sz="2500" dirty="0" err="1">
                <a:solidFill>
                  <a:schemeClr val="tx1"/>
                </a:solidFill>
              </a:rPr>
              <a:t>що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представляє</a:t>
            </a:r>
            <a:r>
              <a:rPr lang="ru-RU" sz="2500" dirty="0">
                <a:solidFill>
                  <a:schemeClr val="tx1"/>
                </a:solidFill>
              </a:rPr>
              <a:t> собою переуступку банку </a:t>
            </a:r>
            <a:r>
              <a:rPr lang="ru-RU" sz="2500" dirty="0" err="1">
                <a:solidFill>
                  <a:schemeClr val="tx1"/>
                </a:solidFill>
              </a:rPr>
              <a:t>неоплачених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боргових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вимог</a:t>
            </a:r>
            <a:r>
              <a:rPr lang="ru-RU" sz="2500" dirty="0">
                <a:solidFill>
                  <a:schemeClr val="tx1"/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500" dirty="0">
                <a:solidFill>
                  <a:schemeClr val="tx1"/>
                </a:solidFill>
              </a:rPr>
              <a:t>франчайзинг, </a:t>
            </a:r>
            <a:r>
              <a:rPr lang="ru-RU" sz="2500" dirty="0" err="1">
                <a:solidFill>
                  <a:schemeClr val="tx1"/>
                </a:solidFill>
              </a:rPr>
              <a:t>який</a:t>
            </a:r>
            <a:r>
              <a:rPr lang="ru-RU" sz="2500" dirty="0">
                <a:solidFill>
                  <a:schemeClr val="tx1"/>
                </a:solidFill>
              </a:rPr>
              <a:t> є формою </a:t>
            </a:r>
            <a:r>
              <a:rPr lang="ru-RU" sz="2500" dirty="0" err="1">
                <a:solidFill>
                  <a:schemeClr val="tx1"/>
                </a:solidFill>
              </a:rPr>
              <a:t>ділового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співробітництва</a:t>
            </a:r>
            <a:r>
              <a:rPr lang="ru-RU" sz="2500" dirty="0">
                <a:solidFill>
                  <a:schemeClr val="tx1"/>
                </a:solidFill>
              </a:rPr>
              <a:t> великого і малого </a:t>
            </a:r>
            <a:r>
              <a:rPr lang="ru-RU" sz="2500" dirty="0" err="1">
                <a:solidFill>
                  <a:schemeClr val="tx1"/>
                </a:solidFill>
              </a:rPr>
              <a:t>бізнесу</a:t>
            </a:r>
            <a:r>
              <a:rPr lang="ru-RU" sz="2500" dirty="0">
                <a:solidFill>
                  <a:schemeClr val="tx1"/>
                </a:solidFill>
              </a:rPr>
              <a:t>;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500" dirty="0" err="1">
                <a:solidFill>
                  <a:schemeClr val="tx1"/>
                </a:solidFill>
              </a:rPr>
              <a:t>надання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послуги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еквайрингу</a:t>
            </a:r>
            <a:r>
              <a:rPr lang="ru-RU" sz="2500" dirty="0">
                <a:solidFill>
                  <a:schemeClr val="tx1"/>
                </a:solidFill>
              </a:rPr>
              <a:t> (</a:t>
            </a:r>
            <a:r>
              <a:rPr lang="ru-RU" sz="2500" dirty="0" err="1">
                <a:solidFill>
                  <a:schemeClr val="tx1"/>
                </a:solidFill>
              </a:rPr>
              <a:t>торговий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еквайринг</a:t>
            </a:r>
            <a:r>
              <a:rPr lang="ru-RU" sz="2500" dirty="0">
                <a:solidFill>
                  <a:schemeClr val="tx1"/>
                </a:solidFill>
              </a:rPr>
              <a:t> та </a:t>
            </a:r>
            <a:r>
              <a:rPr lang="ru-RU" sz="2500" dirty="0" err="1">
                <a:solidFill>
                  <a:schemeClr val="tx1"/>
                </a:solidFill>
              </a:rPr>
              <a:t>еквайринг</a:t>
            </a:r>
            <a:r>
              <a:rPr lang="ru-RU" sz="2500" dirty="0">
                <a:solidFill>
                  <a:schemeClr val="tx1"/>
                </a:solidFill>
              </a:rPr>
              <a:t>, </a:t>
            </a:r>
            <a:r>
              <a:rPr lang="ru-RU" sz="2500" dirty="0" err="1">
                <a:solidFill>
                  <a:schemeClr val="tx1"/>
                </a:solidFill>
              </a:rPr>
              <a:t>пов'язаний</a:t>
            </a:r>
            <a:r>
              <a:rPr lang="ru-RU" sz="2500" dirty="0">
                <a:solidFill>
                  <a:schemeClr val="tx1"/>
                </a:solidFill>
              </a:rPr>
              <a:t> з </a:t>
            </a:r>
            <a:r>
              <a:rPr lang="ru-RU" sz="2500" dirty="0" err="1">
                <a:solidFill>
                  <a:schemeClr val="tx1"/>
                </a:solidFill>
              </a:rPr>
              <a:t>видачею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готівкових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коштів</a:t>
            </a:r>
            <a:r>
              <a:rPr lang="ru-RU" sz="2500" dirty="0">
                <a:solidFill>
                  <a:schemeClr val="tx1"/>
                </a:solidFill>
              </a:rPr>
              <a:t> за </a:t>
            </a:r>
            <a:r>
              <a:rPr lang="ru-RU" sz="2500" dirty="0" err="1">
                <a:solidFill>
                  <a:schemeClr val="tx1"/>
                </a:solidFill>
              </a:rPr>
              <a:t>картками</a:t>
            </a:r>
            <a:r>
              <a:rPr lang="ru-RU" sz="2500" dirty="0">
                <a:solidFill>
                  <a:schemeClr val="tx1"/>
                </a:solidFill>
              </a:rPr>
              <a:t> у </a:t>
            </a:r>
            <a:r>
              <a:rPr lang="ru-RU" sz="2500" dirty="0" err="1">
                <a:solidFill>
                  <a:schemeClr val="tx1"/>
                </a:solidFill>
              </a:rPr>
              <a:t>спеціалізованих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пристроях</a:t>
            </a:r>
            <a:r>
              <a:rPr lang="ru-RU" sz="2500" dirty="0">
                <a:solidFill>
                  <a:schemeClr val="tx1"/>
                </a:solidFill>
              </a:rPr>
              <a:t>, </a:t>
            </a:r>
            <a:r>
              <a:rPr lang="ru-RU" sz="2500" dirty="0" err="1">
                <a:solidFill>
                  <a:schemeClr val="tx1"/>
                </a:solidFill>
              </a:rPr>
              <a:t>що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встановлюються</a:t>
            </a:r>
            <a:r>
              <a:rPr lang="ru-RU" sz="2500" dirty="0">
                <a:solidFill>
                  <a:schemeClr val="tx1"/>
                </a:solidFill>
              </a:rPr>
              <a:t> банком</a:t>
            </a:r>
            <a:r>
              <a:rPr lang="ru-RU" sz="2500" dirty="0" smtClean="0">
                <a:solidFill>
                  <a:schemeClr val="tx1"/>
                </a:solidFill>
              </a:rPr>
              <a:t>);</a:t>
            </a:r>
            <a:endParaRPr lang="ru-RU" sz="2500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500" dirty="0" err="1">
                <a:solidFill>
                  <a:schemeClr val="tx1"/>
                </a:solidFill>
              </a:rPr>
              <a:t>кредитування</a:t>
            </a:r>
            <a:r>
              <a:rPr lang="ru-RU" sz="2500" dirty="0">
                <a:solidFill>
                  <a:schemeClr val="tx1"/>
                </a:solidFill>
              </a:rPr>
              <a:t> банком </a:t>
            </a:r>
            <a:r>
              <a:rPr lang="ru-RU" sz="2500" dirty="0" err="1">
                <a:solidFill>
                  <a:schemeClr val="tx1"/>
                </a:solidFill>
              </a:rPr>
              <a:t>інноваційних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>
                <a:solidFill>
                  <a:schemeClr val="tx1"/>
                </a:solidFill>
              </a:rPr>
              <a:t>проектів</a:t>
            </a:r>
            <a:r>
              <a:rPr lang="ru-RU" sz="2500" dirty="0">
                <a:solidFill>
                  <a:schemeClr val="tx1"/>
                </a:solidFill>
              </a:rPr>
              <a:t> в </a:t>
            </a:r>
            <a:r>
              <a:rPr lang="ru-RU" sz="2500" dirty="0" err="1">
                <a:solidFill>
                  <a:schemeClr val="tx1"/>
                </a:solidFill>
              </a:rPr>
              <a:t>реальній</a:t>
            </a:r>
            <a:r>
              <a:rPr lang="ru-RU" sz="2500" dirty="0">
                <a:solidFill>
                  <a:schemeClr val="tx1"/>
                </a:solidFill>
              </a:rPr>
              <a:t> </a:t>
            </a:r>
            <a:r>
              <a:rPr lang="ru-RU" sz="2500" dirty="0" err="1" smtClean="0">
                <a:solidFill>
                  <a:schemeClr val="tx1"/>
                </a:solidFill>
              </a:rPr>
              <a:t>економіці</a:t>
            </a:r>
            <a:r>
              <a:rPr lang="ru-RU" sz="2500" dirty="0" smtClean="0">
                <a:solidFill>
                  <a:schemeClr val="tx1"/>
                </a:solidFill>
              </a:rPr>
              <a:t>.</a:t>
            </a:r>
            <a:endParaRPr lang="ru-RU" sz="25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62848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620688"/>
            <a:ext cx="8496944" cy="55054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000" b="1" dirty="0" err="1">
                <a:solidFill>
                  <a:schemeClr val="tx1"/>
                </a:solidFill>
              </a:rPr>
              <a:t>Найбільший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інтерес</a:t>
            </a:r>
            <a:r>
              <a:rPr lang="ru-RU" sz="3000" b="1" dirty="0">
                <a:solidFill>
                  <a:schemeClr val="tx1"/>
                </a:solidFill>
              </a:rPr>
              <a:t> у наших </a:t>
            </a:r>
            <a:r>
              <a:rPr lang="ru-RU" sz="3000" b="1" dirty="0" err="1">
                <a:solidFill>
                  <a:schemeClr val="tx1"/>
                </a:solidFill>
              </a:rPr>
              <a:t>комерційних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банків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викликають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такі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автоматизовані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банківські</a:t>
            </a:r>
            <a:r>
              <a:rPr lang="ru-RU" sz="3000" b="1" dirty="0">
                <a:solidFill>
                  <a:schemeClr val="tx1"/>
                </a:solidFill>
              </a:rPr>
              <a:t> </a:t>
            </a:r>
            <a:r>
              <a:rPr lang="ru-RU" sz="3000" b="1" dirty="0" err="1">
                <a:solidFill>
                  <a:schemeClr val="tx1"/>
                </a:solidFill>
              </a:rPr>
              <a:t>системи</a:t>
            </a:r>
            <a:r>
              <a:rPr lang="ru-RU" sz="3000" b="1" dirty="0">
                <a:solidFill>
                  <a:schemeClr val="tx1"/>
                </a:solidFill>
              </a:rPr>
              <a:t> (АБС):</a:t>
            </a:r>
            <a:endParaRPr lang="ru-RU" sz="3000" b="1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"ЦФТ-банк</a:t>
            </a:r>
            <a:r>
              <a:rPr lang="ru-RU" dirty="0">
                <a:solidFill>
                  <a:schemeClr val="tx1"/>
                </a:solidFill>
              </a:rPr>
              <a:t>" (система "IB </a:t>
            </a:r>
            <a:r>
              <a:rPr lang="ru-RU" dirty="0" err="1">
                <a:solidFill>
                  <a:schemeClr val="tx1"/>
                </a:solidFill>
              </a:rPr>
              <a:t>System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Object</a:t>
            </a:r>
            <a:r>
              <a:rPr lang="ru-RU" dirty="0">
                <a:solidFill>
                  <a:schemeClr val="tx1"/>
                </a:solidFill>
              </a:rPr>
              <a:t>"), </a:t>
            </a:r>
            <a:r>
              <a:rPr lang="ru-RU" dirty="0" err="1">
                <a:solidFill>
                  <a:schemeClr val="tx1"/>
                </a:solidFill>
              </a:rPr>
              <a:t>розробником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якої</a:t>
            </a:r>
            <a:r>
              <a:rPr lang="ru-RU" dirty="0">
                <a:solidFill>
                  <a:schemeClr val="tx1"/>
                </a:solidFill>
              </a:rPr>
              <a:t> є </a:t>
            </a:r>
            <a:r>
              <a:rPr lang="ru-RU" dirty="0" err="1">
                <a:solidFill>
                  <a:schemeClr val="tx1"/>
                </a:solidFill>
              </a:rPr>
              <a:t>російська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компанія</a:t>
            </a:r>
            <a:r>
              <a:rPr lang="ru-RU" dirty="0">
                <a:solidFill>
                  <a:schemeClr val="tx1"/>
                </a:solidFill>
              </a:rPr>
              <a:t> "Центр </a:t>
            </a:r>
            <a:r>
              <a:rPr lang="ru-RU" dirty="0" err="1">
                <a:solidFill>
                  <a:schemeClr val="tx1"/>
                </a:solidFill>
              </a:rPr>
              <a:t>фінансових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технологій</a:t>
            </a:r>
            <a:r>
              <a:rPr lang="ru-RU" dirty="0">
                <a:solidFill>
                  <a:schemeClr val="tx1"/>
                </a:solidFill>
              </a:rPr>
              <a:t>";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система </a:t>
            </a:r>
            <a:r>
              <a:rPr lang="ru-RU" dirty="0">
                <a:solidFill>
                  <a:schemeClr val="tx1"/>
                </a:solidFill>
              </a:rPr>
              <a:t>"RS-BANK V.6", яку </a:t>
            </a:r>
            <a:r>
              <a:rPr lang="ru-RU" dirty="0" err="1">
                <a:solidFill>
                  <a:schemeClr val="tx1"/>
                </a:solidFill>
              </a:rPr>
              <a:t>розробила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міжнародна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компанія</a:t>
            </a:r>
            <a:r>
              <a:rPr lang="ru-RU" dirty="0">
                <a:solidFill>
                  <a:schemeClr val="tx1"/>
                </a:solidFill>
              </a:rPr>
              <a:t> "R-</a:t>
            </a:r>
            <a:r>
              <a:rPr lang="ru-RU" dirty="0" err="1">
                <a:solidFill>
                  <a:schemeClr val="tx1"/>
                </a:solidFill>
              </a:rPr>
              <a:t>Style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SoftLab</a:t>
            </a:r>
            <a:r>
              <a:rPr lang="ru-RU" dirty="0">
                <a:solidFill>
                  <a:schemeClr val="tx1"/>
                </a:solidFill>
              </a:rPr>
              <a:t>";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err="1" smtClean="0">
                <a:solidFill>
                  <a:schemeClr val="tx1"/>
                </a:solidFill>
              </a:rPr>
              <a:t>інші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рішення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зазначених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компаній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пов'язані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рішеннями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дистанційного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обслуговування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клієнтів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автоматизованих</a:t>
            </a:r>
            <a:r>
              <a:rPr lang="ru-RU" dirty="0">
                <a:solidFill>
                  <a:schemeClr val="tx1"/>
                </a:solidFill>
              </a:rPr>
              <a:t> системах, </a:t>
            </a:r>
            <a:r>
              <a:rPr lang="ru-RU" dirty="0" err="1">
                <a:solidFill>
                  <a:schemeClr val="tx1"/>
                </a:solidFill>
              </a:rPr>
              <a:t>електронного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банкінгу</a:t>
            </a:r>
            <a:r>
              <a:rPr lang="ru-RU" dirty="0">
                <a:solidFill>
                  <a:schemeClr val="tx1"/>
                </a:solidFill>
              </a:rPr>
              <a:t>, в тому </a:t>
            </a:r>
            <a:r>
              <a:rPr lang="ru-RU" dirty="0" err="1">
                <a:solidFill>
                  <a:schemeClr val="tx1"/>
                </a:solidFill>
              </a:rPr>
              <a:t>числі</a:t>
            </a:r>
            <a:r>
              <a:rPr lang="ru-RU" dirty="0">
                <a:solidFill>
                  <a:schemeClr val="tx1"/>
                </a:solidFill>
              </a:rPr>
              <a:t>, системам "</a:t>
            </a:r>
            <a:r>
              <a:rPr lang="ru-RU" dirty="0" err="1">
                <a:solidFill>
                  <a:schemeClr val="tx1"/>
                </a:solidFill>
              </a:rPr>
              <a:t>Internet-банкінг</a:t>
            </a:r>
            <a:r>
              <a:rPr lang="ru-RU" dirty="0">
                <a:solidFill>
                  <a:schemeClr val="tx1"/>
                </a:solidFill>
              </a:rPr>
              <a:t>", "РС-</a:t>
            </a:r>
            <a:r>
              <a:rPr lang="ru-RU" dirty="0" err="1">
                <a:solidFill>
                  <a:schemeClr val="tx1"/>
                </a:solidFill>
              </a:rPr>
              <a:t>банкінг</a:t>
            </a:r>
            <a:r>
              <a:rPr lang="ru-RU" dirty="0">
                <a:solidFill>
                  <a:schemeClr val="tx1"/>
                </a:solidFill>
              </a:rPr>
              <a:t>", "</a:t>
            </a:r>
            <a:r>
              <a:rPr lang="ru-RU" dirty="0" err="1">
                <a:solidFill>
                  <a:schemeClr val="tx1"/>
                </a:solidFill>
              </a:rPr>
              <a:t>Mobile-банкінг</a:t>
            </a:r>
            <a:r>
              <a:rPr lang="ru-RU" dirty="0">
                <a:solidFill>
                  <a:schemeClr val="tx1"/>
                </a:solidFill>
              </a:rPr>
              <a:t>", "WAP-</a:t>
            </a:r>
            <a:r>
              <a:rPr lang="ru-RU" dirty="0" err="1">
                <a:solidFill>
                  <a:schemeClr val="tx1"/>
                </a:solidFill>
              </a:rPr>
              <a:t>банкінг</a:t>
            </a:r>
            <a:r>
              <a:rPr lang="ru-RU" dirty="0">
                <a:solidFill>
                  <a:schemeClr val="tx1"/>
                </a:solidFill>
              </a:rPr>
              <a:t>", "SMS-</a:t>
            </a:r>
            <a:r>
              <a:rPr lang="ru-RU" dirty="0" err="1">
                <a:solidFill>
                  <a:schemeClr val="tx1"/>
                </a:solidFill>
              </a:rPr>
              <a:t>банкінг</a:t>
            </a:r>
            <a:r>
              <a:rPr lang="ru-RU" dirty="0">
                <a:solidFill>
                  <a:schemeClr val="tx1"/>
                </a:solidFill>
              </a:rPr>
              <a:t>", "</a:t>
            </a:r>
            <a:r>
              <a:rPr lang="ru-RU" dirty="0" err="1">
                <a:solidFill>
                  <a:schemeClr val="tx1"/>
                </a:solidFill>
              </a:rPr>
              <a:t>Phone-банкінг</a:t>
            </a:r>
            <a:r>
              <a:rPr lang="ru-RU" dirty="0">
                <a:solidFill>
                  <a:schemeClr val="tx1"/>
                </a:solidFill>
              </a:rPr>
              <a:t> "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284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9" y="476672"/>
            <a:ext cx="8640960" cy="619268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	</a:t>
            </a:r>
            <a:r>
              <a:rPr lang="ru-RU" b="1" dirty="0" smtClean="0">
                <a:solidFill>
                  <a:schemeClr val="tx1"/>
                </a:solidFill>
              </a:rPr>
              <a:t>У </a:t>
            </a:r>
            <a:r>
              <a:rPr lang="ru-RU" b="1" dirty="0" err="1">
                <a:solidFill>
                  <a:schemeClr val="tx1"/>
                </a:solidFill>
              </a:rPr>
              <a:t>сучасній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практиці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інноваційної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діяльності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комерційних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банків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розкид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можливостей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учасників</a:t>
            </a:r>
            <a:r>
              <a:rPr lang="ru-RU" dirty="0">
                <a:solidFill>
                  <a:schemeClr val="tx1"/>
                </a:solidFill>
              </a:rPr>
              <a:t> ринку </a:t>
            </a:r>
            <a:r>
              <a:rPr lang="ru-RU" dirty="0" err="1">
                <a:solidFill>
                  <a:schemeClr val="tx1"/>
                </a:solidFill>
              </a:rPr>
              <a:t>банківських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продуктів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впливає</a:t>
            </a:r>
            <a:r>
              <a:rPr lang="ru-RU" dirty="0">
                <a:solidFill>
                  <a:schemeClr val="tx1"/>
                </a:solidFill>
              </a:rPr>
              <a:t> на те як </a:t>
            </a:r>
            <a:r>
              <a:rPr lang="ru-RU" dirty="0" err="1">
                <a:solidFill>
                  <a:schemeClr val="tx1"/>
                </a:solidFill>
              </a:rPr>
              <a:t>протікають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інноваційні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процеси</a:t>
            </a:r>
            <a:r>
              <a:rPr lang="ru-RU" dirty="0">
                <a:solidFill>
                  <a:schemeClr val="tx1"/>
                </a:solidFill>
              </a:rPr>
              <a:t>. Для </a:t>
            </a:r>
            <a:r>
              <a:rPr lang="ru-RU" dirty="0" err="1">
                <a:solidFill>
                  <a:schemeClr val="tx1"/>
                </a:solidFill>
              </a:rPr>
              <a:t>створення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реалізації</a:t>
            </a:r>
            <a:r>
              <a:rPr lang="ru-RU" dirty="0">
                <a:solidFill>
                  <a:schemeClr val="tx1"/>
                </a:solidFill>
              </a:rPr>
              <a:t> спектру </a:t>
            </a:r>
            <a:r>
              <a:rPr lang="ru-RU" dirty="0" err="1">
                <a:solidFill>
                  <a:schemeClr val="tx1"/>
                </a:solidFill>
              </a:rPr>
              <a:t>продуктів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потенційно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затребуваних</a:t>
            </a:r>
            <a:r>
              <a:rPr lang="ru-RU" dirty="0">
                <a:solidFill>
                  <a:schemeClr val="tx1"/>
                </a:solidFill>
              </a:rPr>
              <a:t> на ринку, одному банку </a:t>
            </a:r>
            <a:r>
              <a:rPr lang="ru-RU" dirty="0" err="1">
                <a:solidFill>
                  <a:schemeClr val="tx1"/>
                </a:solidFill>
              </a:rPr>
              <a:t>іноді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недостатньо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власних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потужностей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фінансових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ресурсів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інноваційного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потенціалу</a:t>
            </a:r>
            <a:r>
              <a:rPr lang="ru-RU" dirty="0">
                <a:solidFill>
                  <a:schemeClr val="tx1"/>
                </a:solidFill>
              </a:rPr>
              <a:t>. Тому в </a:t>
            </a:r>
            <a:r>
              <a:rPr lang="ru-RU" dirty="0" err="1">
                <a:solidFill>
                  <a:schemeClr val="tx1"/>
                </a:solidFill>
              </a:rPr>
              <a:t>сфері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інноваційного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управління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банківською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діяльністю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відзначена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поява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міжструктурних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утворень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які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отримали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форми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довгострокових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стратегічних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союзів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партнерських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угод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які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передбачають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реалізацію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цілої</a:t>
            </a:r>
            <a:r>
              <a:rPr lang="ru-RU" dirty="0">
                <a:solidFill>
                  <a:schemeClr val="tx1"/>
                </a:solidFill>
              </a:rPr>
              <a:t> низки </a:t>
            </a:r>
            <a:r>
              <a:rPr lang="ru-RU" dirty="0" err="1">
                <a:solidFill>
                  <a:schemeClr val="tx1"/>
                </a:solidFill>
              </a:rPr>
              <a:t>спільних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заходів</a:t>
            </a:r>
            <a:r>
              <a:rPr lang="ru-RU" dirty="0">
                <a:solidFill>
                  <a:schemeClr val="tx1"/>
                </a:solidFill>
              </a:rPr>
              <a:t> на </a:t>
            </a:r>
            <a:r>
              <a:rPr lang="ru-RU" dirty="0" err="1">
                <a:solidFill>
                  <a:schemeClr val="tx1"/>
                </a:solidFill>
              </a:rPr>
              <a:t>постійній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основі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або</a:t>
            </a:r>
            <a:r>
              <a:rPr lang="ru-RU" dirty="0">
                <a:solidFill>
                  <a:schemeClr val="tx1"/>
                </a:solidFill>
              </a:rPr>
              <a:t> для </a:t>
            </a:r>
            <a:r>
              <a:rPr lang="ru-RU" dirty="0" err="1">
                <a:solidFill>
                  <a:schemeClr val="tx1"/>
                </a:solidFill>
              </a:rPr>
              <a:t>здійснення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одноразових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інноваційних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проектів</a:t>
            </a:r>
            <a:r>
              <a:rPr lang="ru-RU" dirty="0">
                <a:solidFill>
                  <a:schemeClr val="tx1"/>
                </a:solidFill>
              </a:rPr>
              <a:t>. </a:t>
            </a:r>
            <a:endParaRPr lang="ru-RU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chemeClr val="tx1"/>
                </a:solidFill>
              </a:rPr>
              <a:t>	Таким </a:t>
            </a:r>
            <a:r>
              <a:rPr lang="ru-RU" b="1" dirty="0">
                <a:solidFill>
                  <a:schemeClr val="tx1"/>
                </a:solidFill>
              </a:rPr>
              <a:t>чином</a:t>
            </a:r>
            <a:r>
              <a:rPr lang="ru-RU" dirty="0">
                <a:solidFill>
                  <a:schemeClr val="tx1"/>
                </a:solidFill>
              </a:rPr>
              <a:t>, в </a:t>
            </a:r>
            <a:r>
              <a:rPr lang="ru-RU" dirty="0" err="1">
                <a:solidFill>
                  <a:schemeClr val="tx1"/>
                </a:solidFill>
              </a:rPr>
              <a:t>умовах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глобалізації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розвитку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інтеграційних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процесів</a:t>
            </a:r>
            <a:r>
              <a:rPr lang="ru-RU" dirty="0">
                <a:solidFill>
                  <a:schemeClr val="tx1"/>
                </a:solidFill>
              </a:rPr>
              <a:t> у </a:t>
            </a:r>
            <a:r>
              <a:rPr lang="ru-RU" dirty="0" err="1">
                <a:solidFill>
                  <a:schemeClr val="tx1"/>
                </a:solidFill>
              </a:rPr>
              <a:t>світовій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фінансовій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системі</a:t>
            </a:r>
            <a:r>
              <a:rPr lang="ru-RU" dirty="0">
                <a:solidFill>
                  <a:schemeClr val="tx1"/>
                </a:solidFill>
              </a:rPr>
              <a:t> одним з </a:t>
            </a:r>
            <a:r>
              <a:rPr lang="ru-RU" dirty="0" err="1">
                <a:solidFill>
                  <a:schemeClr val="tx1"/>
                </a:solidFill>
              </a:rPr>
              <a:t>найважливіших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чинників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зростання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конкурентоспроможності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комерційних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</a:t>
            </a:r>
            <a:r>
              <a:rPr lang="ru-RU" dirty="0">
                <a:solidFill>
                  <a:schemeClr val="tx1"/>
                </a:solidFill>
              </a:rPr>
              <a:t>, як </a:t>
            </a:r>
            <a:r>
              <a:rPr lang="ru-RU" dirty="0" err="1">
                <a:solidFill>
                  <a:schemeClr val="tx1"/>
                </a:solidFill>
              </a:rPr>
              <a:t>складових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елементів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стає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широке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впровадження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використання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інновацій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новітніх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банківських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інформаційно-комп'ютерних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технологій</a:t>
            </a:r>
            <a:r>
              <a:rPr lang="ru-RU" dirty="0">
                <a:solidFill>
                  <a:schemeClr val="tx1"/>
                </a:solidFill>
              </a:rPr>
              <a:t> і </a:t>
            </a:r>
            <a:r>
              <a:rPr lang="ru-RU" dirty="0" err="1">
                <a:solidFill>
                  <a:schemeClr val="tx1"/>
                </a:solidFill>
              </a:rPr>
              <a:t>рішень</a:t>
            </a:r>
            <a:r>
              <a:rPr lang="ru-RU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284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5693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6600" dirty="0" smtClean="0"/>
          </a:p>
          <a:p>
            <a:pPr marL="0" indent="0" algn="ctr">
              <a:buNone/>
            </a:pPr>
            <a:r>
              <a:rPr lang="uk-UA" sz="6600" b="1" dirty="0" smtClean="0">
                <a:solidFill>
                  <a:schemeClr val="tx1"/>
                </a:solidFill>
              </a:rPr>
              <a:t>ДЯКУЮ ЗА УВАГУ!!!</a:t>
            </a:r>
            <a:endParaRPr lang="ru-RU" sz="6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0043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</TotalTime>
  <Words>490</Words>
  <Application>Microsoft Office PowerPoint</Application>
  <PresentationFormat>Экран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ОСОБЛИВОСТІ ВПРОВАДЖЕННЯ ІННОВАЦІЙНИХ ТЕХНОЛОГІЙ В ДІЯЛЬНІСТЬ БАНКІВ УКРАЇНИ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ВПРОВАДЖЕННЯ ІННОВАЦІЙНИХ ТЕХНОЛОГІЙ В ДІЯЛЬНІСТЬ БАНКІВ УКРАЇНИ</dc:title>
  <dc:creator>Katrina</dc:creator>
  <cp:lastModifiedBy>Katrina</cp:lastModifiedBy>
  <cp:revision>3</cp:revision>
  <dcterms:created xsi:type="dcterms:W3CDTF">2015-03-04T15:02:51Z</dcterms:created>
  <dcterms:modified xsi:type="dcterms:W3CDTF">2015-03-04T15:30:43Z</dcterms:modified>
</cp:coreProperties>
</file>