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4" r:id="rId8"/>
    <p:sldId id="265" r:id="rId9"/>
    <p:sldId id="261" r:id="rId10"/>
    <p:sldId id="262" r:id="rId11"/>
    <p:sldId id="266" r:id="rId12"/>
    <p:sldId id="267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2" d="100"/>
          <a:sy n="42" d="100"/>
        </p:scale>
        <p:origin x="72" y="7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8AB86-B863-4F7F-B91B-4405A659D588}" type="datetimeFigureOut">
              <a:rPr lang="ru-RU" smtClean="0"/>
              <a:t>06.03.2015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B88FA-76B0-42BD-AD43-F5017633EE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90226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8AB86-B863-4F7F-B91B-4405A659D588}" type="datetimeFigureOut">
              <a:rPr lang="ru-RU" smtClean="0"/>
              <a:t>06.03.2015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B88FA-76B0-42BD-AD43-F5017633EE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60563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8AB86-B863-4F7F-B91B-4405A659D588}" type="datetimeFigureOut">
              <a:rPr lang="ru-RU" smtClean="0"/>
              <a:t>06.03.2015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B88FA-76B0-42BD-AD43-F5017633EE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69131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8AB86-B863-4F7F-B91B-4405A659D588}" type="datetimeFigureOut">
              <a:rPr lang="ru-RU" smtClean="0"/>
              <a:t>06.03.2015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B88FA-76B0-42BD-AD43-F5017633EE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47580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8AB86-B863-4F7F-B91B-4405A659D588}" type="datetimeFigureOut">
              <a:rPr lang="ru-RU" smtClean="0"/>
              <a:t>06.03.2015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B88FA-76B0-42BD-AD43-F5017633EE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33893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8AB86-B863-4F7F-B91B-4405A659D588}" type="datetimeFigureOut">
              <a:rPr lang="ru-RU" smtClean="0"/>
              <a:t>06.03.2015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B88FA-76B0-42BD-AD43-F5017633EE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7374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8AB86-B863-4F7F-B91B-4405A659D588}" type="datetimeFigureOut">
              <a:rPr lang="ru-RU" smtClean="0"/>
              <a:t>06.03.2015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B88FA-76B0-42BD-AD43-F5017633EE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07228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8AB86-B863-4F7F-B91B-4405A659D588}" type="datetimeFigureOut">
              <a:rPr lang="ru-RU" smtClean="0"/>
              <a:t>06.03.2015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B88FA-76B0-42BD-AD43-F5017633EE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4582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8AB86-B863-4F7F-B91B-4405A659D588}" type="datetimeFigureOut">
              <a:rPr lang="ru-RU" smtClean="0"/>
              <a:t>06.03.2015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B88FA-76B0-42BD-AD43-F5017633EE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1087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8AB86-B863-4F7F-B91B-4405A659D588}" type="datetimeFigureOut">
              <a:rPr lang="ru-RU" smtClean="0"/>
              <a:t>06.03.2015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B88FA-76B0-42BD-AD43-F5017633EE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1555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8AB86-B863-4F7F-B91B-4405A659D588}" type="datetimeFigureOut">
              <a:rPr lang="ru-RU" smtClean="0"/>
              <a:t>06.03.2015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B88FA-76B0-42BD-AD43-F5017633EE6D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349809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8AB86-B863-4F7F-B91B-4405A659D588}" type="datetimeFigureOut">
              <a:rPr lang="ru-RU" smtClean="0"/>
              <a:t>06.03.2015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B88FA-76B0-42BD-AD43-F5017633EE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85001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8AB86-B863-4F7F-B91B-4405A659D588}" type="datetimeFigureOut">
              <a:rPr lang="ru-RU" smtClean="0"/>
              <a:t>06.03.2015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B88FA-76B0-42BD-AD43-F5017633EE6D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99249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8AB86-B863-4F7F-B91B-4405A659D588}" type="datetimeFigureOut">
              <a:rPr lang="ru-RU" smtClean="0"/>
              <a:t>06.03.2015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B88FA-76B0-42BD-AD43-F5017633EE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9517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8AB86-B863-4F7F-B91B-4405A659D588}" type="datetimeFigureOut">
              <a:rPr lang="ru-RU" smtClean="0"/>
              <a:t>06.03.2015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B88FA-76B0-42BD-AD43-F5017633EE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04069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8AB86-B863-4F7F-B91B-4405A659D588}" type="datetimeFigureOut">
              <a:rPr lang="ru-RU" smtClean="0"/>
              <a:t>06.03.2015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B88FA-76B0-42BD-AD43-F5017633EE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70600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78AB86-B863-4F7F-B91B-4405A659D588}" type="datetimeFigureOut">
              <a:rPr lang="ru-RU" smtClean="0"/>
              <a:t>06.03.2015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F9B88FA-76B0-42BD-AD43-F5017633EE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1110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  <p:sldLayoutId id="2147483728" r:id="rId10"/>
    <p:sldLayoutId id="2147483729" r:id="rId11"/>
    <p:sldLayoutId id="2147483730" r:id="rId12"/>
    <p:sldLayoutId id="2147483731" r:id="rId13"/>
    <p:sldLayoutId id="2147483732" r:id="rId14"/>
    <p:sldLayoutId id="2147483733" r:id="rId15"/>
    <p:sldLayoutId id="214748373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uk-UA" sz="3600" b="1" dirty="0"/>
              <a:t>СУЧАСНІ ПІДХОДИ ДО </a:t>
            </a:r>
            <a:r>
              <a:rPr lang="uk-UA" sz="3600" b="1" dirty="0" smtClean="0"/>
              <a:t>ОЦІНЮВАННЯ КОНКУРЕНТОСПРОМОЖНОСТІ МАЛИХ ПІДПРИЄМСТВ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uk-UA" sz="2800" dirty="0"/>
              <a:t>Фомкін А. </a:t>
            </a:r>
            <a:r>
              <a:rPr lang="uk-UA" sz="2800" dirty="0" smtClean="0"/>
              <a:t>А.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087100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chemeClr val="accent2">
                    <a:lumMod val="75000"/>
                  </a:schemeClr>
                </a:solidFill>
              </a:rPr>
              <a:t>Конкурентоспроможність -  це …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3200" dirty="0">
                <a:solidFill>
                  <a:schemeClr val="accent2">
                    <a:lumMod val="75000"/>
                  </a:schemeClr>
                </a:solidFill>
              </a:rPr>
              <a:t>К</a:t>
            </a:r>
            <a:r>
              <a:rPr lang="uk-UA" sz="3200" dirty="0" smtClean="0">
                <a:solidFill>
                  <a:schemeClr val="accent2">
                    <a:lumMod val="75000"/>
                  </a:schemeClr>
                </a:solidFill>
              </a:rPr>
              <a:t>онкурентоспроможність </a:t>
            </a:r>
            <a:r>
              <a:rPr lang="uk-UA" sz="3200" dirty="0"/>
              <a:t>– здатність підприємства до реалізації конкурентних переваг, які дають йому змогу ефективно розвиватися порівняно з іншими підприємствами на внутрішньому та зовнішньому ринках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187036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Вчені</a:t>
            </a:r>
            <a:r>
              <a:rPr lang="ru-RU" dirty="0" smtClean="0"/>
              <a:t>, </a:t>
            </a:r>
            <a:r>
              <a:rPr lang="ru-RU" dirty="0" err="1" smtClean="0"/>
              <a:t>які</a:t>
            </a:r>
            <a:r>
              <a:rPr lang="ru-RU" dirty="0" smtClean="0"/>
              <a:t> </a:t>
            </a:r>
            <a:r>
              <a:rPr lang="ru-RU" dirty="0" err="1" smtClean="0"/>
              <a:t>досліджували</a:t>
            </a:r>
            <a:r>
              <a:rPr lang="ru-RU" dirty="0" smtClean="0"/>
              <a:t> </a:t>
            </a:r>
            <a:r>
              <a:rPr lang="ru-RU" dirty="0" err="1" smtClean="0"/>
              <a:t>методи</a:t>
            </a:r>
            <a:r>
              <a:rPr lang="ru-RU" dirty="0" smtClean="0"/>
              <a:t> </a:t>
            </a:r>
            <a:r>
              <a:rPr lang="ru-RU" dirty="0" err="1" smtClean="0"/>
              <a:t>оцінки</a:t>
            </a:r>
            <a:r>
              <a:rPr lang="ru-RU" dirty="0" smtClean="0"/>
              <a:t> </a:t>
            </a:r>
            <a:r>
              <a:rPr lang="ru-RU" dirty="0" err="1" smtClean="0"/>
              <a:t>конкурентоспроможності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2400" dirty="0"/>
              <a:t>Дослідження питання оцінки конкурентоспроможності підприємств висвітлені в працях таких зарубіжних і вітчизняних вчених, як </a:t>
            </a:r>
            <a:r>
              <a:rPr lang="uk-UA" sz="2400" i="1" dirty="0">
                <a:solidFill>
                  <a:schemeClr val="accent2">
                    <a:lumMod val="75000"/>
                  </a:schemeClr>
                </a:solidFill>
              </a:rPr>
              <a:t>: Ю.Б. Іванова , </a:t>
            </a:r>
            <a:r>
              <a:rPr lang="uk-UA" sz="2400" i="1" dirty="0" err="1">
                <a:solidFill>
                  <a:schemeClr val="accent2">
                    <a:lumMod val="75000"/>
                  </a:schemeClr>
                </a:solidFill>
              </a:rPr>
              <a:t>Дж.Б</a:t>
            </a:r>
            <a:r>
              <a:rPr lang="uk-UA" sz="2400" i="1" dirty="0">
                <a:solidFill>
                  <a:schemeClr val="accent2">
                    <a:lumMod val="75000"/>
                  </a:schemeClr>
                </a:solidFill>
              </a:rPr>
              <a:t>. </a:t>
            </a:r>
            <a:r>
              <a:rPr lang="uk-UA" sz="2400" i="1" dirty="0" err="1">
                <a:solidFill>
                  <a:schemeClr val="accent2">
                    <a:lumMod val="75000"/>
                  </a:schemeClr>
                </a:solidFill>
              </a:rPr>
              <a:t>Кларка</a:t>
            </a:r>
            <a:r>
              <a:rPr lang="uk-UA" sz="2400" i="1" dirty="0">
                <a:solidFill>
                  <a:schemeClr val="accent2">
                    <a:lumMod val="75000"/>
                  </a:schemeClr>
                </a:solidFill>
              </a:rPr>
              <a:t> , М.І. Круглова , А. Маршалла , Н.К. </a:t>
            </a:r>
            <a:r>
              <a:rPr lang="uk-UA" sz="2400" i="1" dirty="0" err="1">
                <a:solidFill>
                  <a:schemeClr val="accent2">
                    <a:lumMod val="75000"/>
                  </a:schemeClr>
                </a:solidFill>
              </a:rPr>
              <a:t>Моісєєвої</a:t>
            </a:r>
            <a:r>
              <a:rPr lang="uk-UA" sz="2400" i="1" dirty="0">
                <a:solidFill>
                  <a:schemeClr val="accent2">
                    <a:lumMod val="75000"/>
                  </a:schemeClr>
                </a:solidFill>
              </a:rPr>
              <a:t> , </a:t>
            </a:r>
            <a:r>
              <a:rPr lang="uk-UA" sz="2400" i="1" dirty="0" err="1">
                <a:solidFill>
                  <a:schemeClr val="accent2">
                    <a:lumMod val="75000"/>
                  </a:schemeClr>
                </a:solidFill>
              </a:rPr>
              <a:t>Л.В.Соколової</a:t>
            </a:r>
            <a:r>
              <a:rPr lang="uk-UA" sz="2400" i="1" dirty="0">
                <a:solidFill>
                  <a:schemeClr val="accent2">
                    <a:lumMod val="75000"/>
                  </a:schemeClr>
                </a:solidFill>
              </a:rPr>
              <a:t> , Р.А. </a:t>
            </a:r>
            <a:r>
              <a:rPr lang="uk-UA" sz="2400" i="1" dirty="0" err="1">
                <a:solidFill>
                  <a:schemeClr val="accent2">
                    <a:lumMod val="75000"/>
                  </a:schemeClr>
                </a:solidFill>
              </a:rPr>
              <a:t>Фатхутдінова</a:t>
            </a:r>
            <a:r>
              <a:rPr lang="uk-UA" sz="2400" dirty="0"/>
              <a:t>  та інших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194363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/>
              <a:t>Конкурентоспроможність малого бізнесу (підприємництва)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uk-UA" sz="2400" dirty="0"/>
              <a:t>Конкурентоспроможність малого бізнесу (підприємництва) – це багатофакторна та узагальнююча економічна категорія, що характеризує здатність його суб’єктів досягати цільових ринкових позицій завдяки компаративній і / або конкурентній перевазі відносно інших учасників «ринкової гри», забезпечується виробництвом комерційно перспективної продукції (робіт, послуг) та ефективною діловою стратегією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163716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Підходи до оцінки конкурентоспроможності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uk-UA" sz="2400" dirty="0">
                <a:solidFill>
                  <a:schemeClr val="accent2">
                    <a:lumMod val="75000"/>
                  </a:schemeClr>
                </a:solidFill>
              </a:rPr>
              <a:t>П</a:t>
            </a:r>
            <a:r>
              <a:rPr lang="uk-UA" sz="2400" dirty="0" smtClean="0">
                <a:solidFill>
                  <a:schemeClr val="accent2">
                    <a:lumMod val="75000"/>
                  </a:schemeClr>
                </a:solidFill>
              </a:rPr>
              <a:t>ідходи </a:t>
            </a:r>
            <a:r>
              <a:rPr lang="uk-UA" sz="2400" dirty="0">
                <a:solidFill>
                  <a:schemeClr val="accent2">
                    <a:lumMod val="75000"/>
                  </a:schemeClr>
                </a:solidFill>
              </a:rPr>
              <a:t>до оцінювання конкурентоспроможності підприємств, які базуються на теорії рівноваги підприємства і галузі А. Маршалла та теорії чинників виробництва </a:t>
            </a:r>
            <a:r>
              <a:rPr lang="uk-UA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</a:p>
          <a:p>
            <a:r>
              <a:rPr lang="uk-UA" sz="2000" dirty="0" smtClean="0"/>
              <a:t>Під </a:t>
            </a:r>
            <a:r>
              <a:rPr lang="uk-UA" sz="2000" dirty="0"/>
              <a:t>рівноважним розуміється такий стан, коли у підприємства не існує стимулу для переходу в інший стан, тобто для зміни обсягів виробництва чи обсягів продажів. В умовах рівноваги кожний із чинників виробництва використовується з однаковою й одночасно найбільшою продуктивністю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754657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Підходи до оцінки конкурентоспроможності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2160589"/>
            <a:ext cx="10501206" cy="3880773"/>
          </a:xfrm>
        </p:spPr>
        <p:txBody>
          <a:bodyPr>
            <a:noAutofit/>
          </a:bodyPr>
          <a:lstStyle/>
          <a:p>
            <a:pPr algn="ctr"/>
            <a:r>
              <a:rPr lang="uk-UA" sz="2800" dirty="0">
                <a:solidFill>
                  <a:schemeClr val="accent2">
                    <a:lumMod val="75000"/>
                  </a:schemeClr>
                </a:solidFill>
              </a:rPr>
              <a:t>М</a:t>
            </a:r>
            <a:r>
              <a:rPr lang="uk-UA" sz="2800" dirty="0" smtClean="0">
                <a:solidFill>
                  <a:schemeClr val="accent2">
                    <a:lumMod val="75000"/>
                  </a:schemeClr>
                </a:solidFill>
              </a:rPr>
              <a:t>етоди </a:t>
            </a:r>
            <a:r>
              <a:rPr lang="uk-UA" sz="2800" dirty="0">
                <a:solidFill>
                  <a:schemeClr val="accent2">
                    <a:lumMod val="75000"/>
                  </a:schemeClr>
                </a:solidFill>
              </a:rPr>
              <a:t>визначення конкурентоспроможності підприємства, засновані на теорії ефективної конкуренції </a:t>
            </a:r>
            <a:r>
              <a:rPr lang="uk-UA" sz="2800" dirty="0" err="1">
                <a:solidFill>
                  <a:schemeClr val="accent2">
                    <a:lumMod val="75000"/>
                  </a:schemeClr>
                </a:solidFill>
              </a:rPr>
              <a:t>Дж.Б</a:t>
            </a:r>
            <a:r>
              <a:rPr lang="uk-UA" sz="2800" dirty="0">
                <a:solidFill>
                  <a:schemeClr val="accent2">
                    <a:lumMod val="75000"/>
                  </a:schemeClr>
                </a:solidFill>
              </a:rPr>
              <a:t>. </a:t>
            </a:r>
            <a:r>
              <a:rPr lang="uk-UA" sz="2800" dirty="0" err="1">
                <a:solidFill>
                  <a:schemeClr val="accent2">
                    <a:lumMod val="75000"/>
                  </a:schemeClr>
                </a:solidFill>
              </a:rPr>
              <a:t>Кларка</a:t>
            </a:r>
            <a:r>
              <a:rPr lang="uk-UA" sz="28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uk-UA" sz="28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</a:p>
          <a:p>
            <a:r>
              <a:rPr lang="uk-UA" sz="2400" dirty="0" smtClean="0"/>
              <a:t>У </a:t>
            </a:r>
            <a:r>
              <a:rPr lang="uk-UA" sz="2400" dirty="0"/>
              <a:t>центрі теорії ефективної конкуренції знаходиться розробка критерію для наявного рівня конкурентоспроможності підприємства, достатнього для підтримки ефективної господарської діяльності. Істотною особливістю даного підходу є можливість прив'язки конкурентоспроможності підприємства до визначених тимчасових проміжків. Це дозволить підприємствам розглядати динаміку реальних ринкових процесів як функцію чи взаємозв'язок зі змінами самої характеристики конкурентоспроможності.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969705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Підходи до оцінки конкурентоспроможності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uk-UA" sz="2400" dirty="0">
                <a:solidFill>
                  <a:schemeClr val="accent2">
                    <a:lumMod val="75000"/>
                  </a:schemeClr>
                </a:solidFill>
              </a:rPr>
              <a:t>П</a:t>
            </a:r>
            <a:r>
              <a:rPr lang="uk-UA" sz="2400" dirty="0" smtClean="0">
                <a:solidFill>
                  <a:schemeClr val="accent2">
                    <a:lumMod val="75000"/>
                  </a:schemeClr>
                </a:solidFill>
              </a:rPr>
              <a:t>ідходи </a:t>
            </a:r>
            <a:r>
              <a:rPr lang="uk-UA" sz="2400" dirty="0">
                <a:solidFill>
                  <a:schemeClr val="accent2">
                    <a:lumMod val="75000"/>
                  </a:schemeClr>
                </a:solidFill>
              </a:rPr>
              <a:t>до оцінювання конкурентоспроможності підприємства, які зв'язують її рівень з показниками якості продукції, що випускається</a:t>
            </a:r>
            <a:r>
              <a:rPr lang="uk-UA" sz="2400" dirty="0" smtClean="0">
                <a:solidFill>
                  <a:schemeClr val="accent2">
                    <a:lumMod val="75000"/>
                  </a:schemeClr>
                </a:solidFill>
              </a:rPr>
              <a:t>.</a:t>
            </a:r>
          </a:p>
          <a:p>
            <a:r>
              <a:rPr lang="uk-UA" dirty="0" smtClean="0"/>
              <a:t> </a:t>
            </a:r>
            <a:r>
              <a:rPr lang="uk-UA" sz="2000" dirty="0"/>
              <a:t>Об'єктивний підхід до оцінки якості припускає порівняння товару досліджуваного виробника з аналогічним товаром фірми конкурента. За своєю суттю вона близька до поняття «конкурентоспроможність товару», тому що припускає порівняння двох товарів за ступенем задоволення ними потреб покупця.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641057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Підходи до оцінки конкурентоспроможності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uk-UA" sz="2400" dirty="0">
                <a:solidFill>
                  <a:schemeClr val="accent2">
                    <a:lumMod val="75000"/>
                  </a:schemeClr>
                </a:solidFill>
              </a:rPr>
              <a:t>С</a:t>
            </a:r>
            <a:r>
              <a:rPr lang="uk-UA" sz="2400" dirty="0" smtClean="0">
                <a:solidFill>
                  <a:schemeClr val="accent2">
                    <a:lumMod val="75000"/>
                  </a:schemeClr>
                </a:solidFill>
              </a:rPr>
              <a:t>труктурний підхід</a:t>
            </a:r>
          </a:p>
          <a:p>
            <a:r>
              <a:rPr lang="uk-UA" sz="2000" dirty="0" smtClean="0"/>
              <a:t>за </a:t>
            </a:r>
            <a:r>
              <a:rPr lang="uk-UA" sz="2000" dirty="0"/>
              <a:t>яким рішення щодо дотримання тієї чи іншої позиції на ринку підприємство приймає з урахуванням рівня монополізації галузі, тобто концентрації виробництва і капіталу, бар'єрів для нових підприємств, які вступають до галузевого ринку. </a:t>
            </a:r>
            <a:endParaRPr lang="uk-UA" sz="2000" dirty="0" smtClean="0"/>
          </a:p>
          <a:p>
            <a:r>
              <a:rPr lang="uk-UA" sz="2000" dirty="0" smtClean="0"/>
              <a:t>До </a:t>
            </a:r>
            <a:r>
              <a:rPr lang="uk-UA" sz="2000" dirty="0"/>
              <a:t>числа основних перешкод на шляху нових конкурентів звичайно відносять: економічність великомасштабного виробництва, ступінь диференціації продукції, абсолютну перевагу у витратах, розмір капіталу, необхідний для організації ефективного виробництва.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473421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/>
              <a:t>Підходи до оцінки конкурентоспроможності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uk-UA" sz="2800" dirty="0">
                <a:solidFill>
                  <a:schemeClr val="accent2">
                    <a:lumMod val="75000"/>
                  </a:schemeClr>
                </a:solidFill>
              </a:rPr>
              <a:t>Ф</a:t>
            </a:r>
            <a:r>
              <a:rPr lang="uk-UA" sz="2800" dirty="0" smtClean="0">
                <a:solidFill>
                  <a:schemeClr val="accent2">
                    <a:lumMod val="75000"/>
                  </a:schemeClr>
                </a:solidFill>
              </a:rPr>
              <a:t>ункціональний підхід</a:t>
            </a:r>
            <a:endParaRPr lang="uk-UA" dirty="0"/>
          </a:p>
          <a:p>
            <a:pPr algn="ctr"/>
            <a:r>
              <a:rPr lang="uk-UA" dirty="0" smtClean="0"/>
              <a:t> </a:t>
            </a:r>
            <a:r>
              <a:rPr lang="uk-UA" sz="2400" dirty="0"/>
              <a:t>який полягає у визначенні співвідношення: </a:t>
            </a:r>
            <a:r>
              <a:rPr lang="uk-UA" sz="2400" dirty="0" err="1"/>
              <a:t>витрат,цін</a:t>
            </a:r>
            <a:r>
              <a:rPr lang="uk-UA" sz="2400" dirty="0"/>
              <a:t>, завантаження виробничих </a:t>
            </a:r>
            <a:r>
              <a:rPr lang="uk-UA" sz="2400" dirty="0" err="1"/>
              <a:t>потужностей</a:t>
            </a:r>
            <a:r>
              <a:rPr lang="uk-UA" sz="2400" dirty="0"/>
              <a:t>, обсягів випуску продукції, норм прибутку тощо.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067442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Етапи оцінки конкурентоспроможності малих підприємств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2160589"/>
            <a:ext cx="9838266" cy="4697411"/>
          </a:xfrm>
        </p:spPr>
        <p:txBody>
          <a:bodyPr>
            <a:normAutofit/>
          </a:bodyPr>
          <a:lstStyle/>
          <a:p>
            <a:r>
              <a:rPr lang="ru-RU" dirty="0"/>
              <a:t> </a:t>
            </a:r>
            <a:r>
              <a:rPr lang="uk-UA" sz="2000" dirty="0"/>
              <a:t>визначення мети оцінювання конкурентоспроможності (обґрунтування претензій на зовнішні інвестиційні ресурси, виявлення резервів економічного зростання, інші цілі поточного управління);</a:t>
            </a:r>
            <a:endParaRPr lang="ru-RU" sz="2000" dirty="0"/>
          </a:p>
          <a:p>
            <a:r>
              <a:rPr lang="uk-UA" sz="2000" dirty="0"/>
              <a:t> вибір групи підприємств-конкурентів з урахуванням можливостей отримання необхідної первинної інформація для оцінювання конкурентоспроможності;</a:t>
            </a:r>
            <a:endParaRPr lang="ru-RU" sz="2000" dirty="0"/>
          </a:p>
          <a:p>
            <a:r>
              <a:rPr lang="uk-UA" sz="2000" dirty="0"/>
              <a:t> визначення груп ключових показників конкурентоспроможності, які підлягають оцінюванню;</a:t>
            </a:r>
            <a:endParaRPr lang="ru-RU" sz="2000" dirty="0"/>
          </a:p>
          <a:p>
            <a:r>
              <a:rPr lang="uk-UA" sz="2000" dirty="0"/>
              <a:t>розрахунок одиничних, групових, інтегральних показників конкурентоспроможності для кожного підприємства;</a:t>
            </a:r>
            <a:endParaRPr lang="ru-RU" sz="2000" dirty="0"/>
          </a:p>
          <a:p>
            <a:r>
              <a:rPr lang="uk-UA" sz="2000" dirty="0"/>
              <a:t>обґрунтування висновку про рівень конкурентоспроможності об’єкта оцінювання та розробка заходів, спрямованих на поліпшення або утримання конкурентних позицій.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08489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Висновки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sz="2400" dirty="0"/>
              <a:t>Отже можна зробити висновок що процес оцінки конкурентоспроможності  малих підприємств є необхідною умовою успішного функціонування на ринку. Адже результати оцінки можна  використовувати як інформаційну базу для прийняття  управлінських рішень із стратегічних питань, при плануванні інноваційної, технічної і продуктової політики, а також використовувати при  визначенні резервів конкурентоспроможності і посиленні конкурентних позицій підприємства на конкретному ринку.</a:t>
            </a:r>
            <a:endParaRPr lang="ru-RU" sz="24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35066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3169920"/>
            <a:ext cx="8596668" cy="1320800"/>
          </a:xfrm>
        </p:spPr>
        <p:txBody>
          <a:bodyPr/>
          <a:lstStyle/>
          <a:p>
            <a:pPr algn="ctr"/>
            <a:r>
              <a:rPr lang="uk-UA" dirty="0" smtClean="0"/>
              <a:t>Дякую за увагу!!!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0271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23</TotalTime>
  <Words>597</Words>
  <Application>Microsoft Office PowerPoint</Application>
  <PresentationFormat>Широкоэкранный</PresentationFormat>
  <Paragraphs>33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Trebuchet MS</vt:lpstr>
      <vt:lpstr>Wingdings 3</vt:lpstr>
      <vt:lpstr>Грань</vt:lpstr>
      <vt:lpstr>СУЧАСНІ ПІДХОДИ ДО ОЦІНЮВАННЯ КОНКУРЕНТОСПРОМОЖНОСТІ МАЛИХ ПІДПРИЄМСТВ </vt:lpstr>
      <vt:lpstr>Конкурентоспроможність -  це …</vt:lpstr>
      <vt:lpstr>Вчені, які досліджували методи оцінки конкурентоспроможності</vt:lpstr>
      <vt:lpstr>Конкурентоспроможність малого бізнесу (підприємництва)</vt:lpstr>
      <vt:lpstr>Підходи до оцінки конкурентоспроможності</vt:lpstr>
      <vt:lpstr>Підходи до оцінки конкурентоспроможності</vt:lpstr>
      <vt:lpstr>Підходи до оцінки конкурентоспроможності</vt:lpstr>
      <vt:lpstr>Підходи до оцінки конкурентоспроможності</vt:lpstr>
      <vt:lpstr>Підходи до оцінки конкурентоспроможності</vt:lpstr>
      <vt:lpstr>Етапи оцінки конкурентоспроможності малих підприємств</vt:lpstr>
      <vt:lpstr>Висновки</vt:lpstr>
      <vt:lpstr>Дякую за увагу!!!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СУЧАСНІ ПІДХОДИ ДО ОЦІНЮВАННЯ КОНКУРЕНТОСПРОМОЖНОСТІ МАЛИХ ПІДПРИЄМСТВ</dc:title>
  <dc:creator>Андрей</dc:creator>
  <cp:lastModifiedBy>Андрей</cp:lastModifiedBy>
  <cp:revision>4</cp:revision>
  <dcterms:created xsi:type="dcterms:W3CDTF">2015-03-06T13:46:22Z</dcterms:created>
  <dcterms:modified xsi:type="dcterms:W3CDTF">2015-03-06T14:09:34Z</dcterms:modified>
</cp:coreProperties>
</file>