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8753F-471C-4EA7-88AD-0003EB781D44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2364-4E5A-49EF-B741-5D107C0C4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077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8753F-471C-4EA7-88AD-0003EB781D44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2364-4E5A-49EF-B741-5D107C0C4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770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8753F-471C-4EA7-88AD-0003EB781D44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2364-4E5A-49EF-B741-5D107C0C4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105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8753F-471C-4EA7-88AD-0003EB781D44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2364-4E5A-49EF-B741-5D107C0C4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7127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8753F-471C-4EA7-88AD-0003EB781D44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2364-4E5A-49EF-B741-5D107C0C4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2811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8753F-471C-4EA7-88AD-0003EB781D44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2364-4E5A-49EF-B741-5D107C0C4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203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8753F-471C-4EA7-88AD-0003EB781D44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2364-4E5A-49EF-B741-5D107C0C4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764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8753F-471C-4EA7-88AD-0003EB781D44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2364-4E5A-49EF-B741-5D107C0C4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051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8753F-471C-4EA7-88AD-0003EB781D44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2364-4E5A-49EF-B741-5D107C0C4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3136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8753F-471C-4EA7-88AD-0003EB781D44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2364-4E5A-49EF-B741-5D107C0C4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003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8753F-471C-4EA7-88AD-0003EB781D44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2364-4E5A-49EF-B741-5D107C0C427F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385715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8753F-471C-4EA7-88AD-0003EB781D44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2364-4E5A-49EF-B741-5D107C0C4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4463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8753F-471C-4EA7-88AD-0003EB781D44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2364-4E5A-49EF-B741-5D107C0C427F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465318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8753F-471C-4EA7-88AD-0003EB781D44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2364-4E5A-49EF-B741-5D107C0C4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20676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8753F-471C-4EA7-88AD-0003EB781D44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2364-4E5A-49EF-B741-5D107C0C4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83757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8753F-471C-4EA7-88AD-0003EB781D44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32364-4E5A-49EF-B741-5D107C0C4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2865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8753F-471C-4EA7-88AD-0003EB781D44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DF32364-4E5A-49EF-B741-5D107C0C42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0515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8615" y="2251881"/>
            <a:ext cx="9546958" cy="2508638"/>
          </a:xfrm>
        </p:spPr>
        <p:txBody>
          <a:bodyPr/>
          <a:lstStyle/>
          <a:p>
            <a:pPr algn="ctr"/>
            <a:r>
              <a:rPr lang="uk-UA" dirty="0" err="1"/>
              <a:t>Oсoбливoсті</a:t>
            </a:r>
            <a:r>
              <a:rPr lang="uk-UA" dirty="0"/>
              <a:t> </a:t>
            </a:r>
            <a:r>
              <a:rPr lang="uk-UA" dirty="0" err="1"/>
              <a:t>функціoнування</a:t>
            </a:r>
            <a:r>
              <a:rPr lang="uk-UA" dirty="0"/>
              <a:t> </a:t>
            </a:r>
            <a:r>
              <a:rPr lang="uk-UA" dirty="0" err="1"/>
              <a:t>прoмислoвoгo</a:t>
            </a:r>
            <a:r>
              <a:rPr lang="uk-UA" dirty="0"/>
              <a:t> </a:t>
            </a:r>
            <a:r>
              <a:rPr lang="uk-UA" dirty="0" err="1"/>
              <a:t>кoмплeксу</a:t>
            </a:r>
            <a:r>
              <a:rPr lang="uk-UA" dirty="0"/>
              <a:t> </a:t>
            </a:r>
            <a:r>
              <a:rPr lang="uk-UA" dirty="0" smtClean="0"/>
              <a:t>України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94579" y="5761101"/>
            <a:ext cx="4524582" cy="1096899"/>
          </a:xfrm>
        </p:spPr>
        <p:txBody>
          <a:bodyPr>
            <a:normAutofit lnSpcReduction="10000"/>
          </a:bodyPr>
          <a:lstStyle/>
          <a:p>
            <a:r>
              <a:rPr lang="uk-UA" dirty="0"/>
              <a:t> </a:t>
            </a:r>
            <a:r>
              <a:rPr lang="uk-UA" dirty="0" err="1"/>
              <a:t>Бoвт</a:t>
            </a:r>
            <a:r>
              <a:rPr lang="uk-UA" dirty="0"/>
              <a:t> А.А.</a:t>
            </a:r>
            <a:r>
              <a:rPr lang="ru-RU" dirty="0"/>
              <a:t>, </a:t>
            </a:r>
            <a:r>
              <a:rPr lang="ru-RU" dirty="0" err="1"/>
              <a:t>студeнт</a:t>
            </a:r>
            <a:r>
              <a:rPr lang="ru-RU" dirty="0"/>
              <a:t> 3 курсу</a:t>
            </a:r>
          </a:p>
          <a:p>
            <a:r>
              <a:rPr lang="uk-UA" dirty="0" err="1"/>
              <a:t>факультeту</a:t>
            </a:r>
            <a:r>
              <a:rPr lang="uk-UA" dirty="0"/>
              <a:t> </a:t>
            </a:r>
            <a:r>
              <a:rPr lang="uk-UA" dirty="0" err="1"/>
              <a:t>eкoнoмічнoї</a:t>
            </a:r>
            <a:r>
              <a:rPr lang="uk-UA" dirty="0"/>
              <a:t> </a:t>
            </a:r>
            <a:r>
              <a:rPr lang="uk-UA" dirty="0" err="1"/>
              <a:t>інфoрматики</a:t>
            </a:r>
            <a:endParaRPr lang="ru-RU" dirty="0"/>
          </a:p>
          <a:p>
            <a:r>
              <a:rPr lang="uk-UA" dirty="0"/>
              <a:t>ХНEУ ім. С. </a:t>
            </a:r>
            <a:r>
              <a:rPr lang="uk-UA" dirty="0" err="1"/>
              <a:t>Кузнєца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834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0164" y="1401170"/>
            <a:ext cx="8596668" cy="3320955"/>
          </a:xfrm>
        </p:spPr>
        <p:txBody>
          <a:bodyPr>
            <a:normAutofit/>
          </a:bodyPr>
          <a:lstStyle/>
          <a:p>
            <a:r>
              <a:rPr lang="uk-UA" dirty="0"/>
              <a:t>Метою робити є дослідження особливостей функціонування промислового комплексу України, та перспективних напрямків його реформування.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4277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Актуальність теми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Для більшості країн світу характерно виділення однієї з галузей, що є основою для розвитку економіки в цілому. Для України промисловість не одне десятиліття була флагманом розвитку економіки. Розвиток промислового комплексу стимулювався державою і підтримувався її внутрішньою та зовнішньою політикою. Суттєві зміни відбулись в період здобуття незалежності країни. Трансформаційні процеси, що охопили всі сфери функціонування держави призвели до глобальних змін в функціонуванні промисловості. Дана ситуація загострилась за рахунок висунення нових умов ринкової економіки перед вітчизняними підприємствами. Тому актуальним є дослідження проблем функціонування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7060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Сучасний стан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2160589"/>
            <a:ext cx="9867330" cy="4567757"/>
          </a:xfrm>
        </p:spPr>
        <p:txBody>
          <a:bodyPr>
            <a:normAutofit fontScale="92500" lnSpcReduction="20000"/>
          </a:bodyPr>
          <a:lstStyle/>
          <a:p>
            <a:r>
              <a:rPr lang="uk-UA" dirty="0"/>
              <a:t>Питома вага промисловості у валовому внутрішньому продукті зменшилась приблизно з 62% у 2013 до 53% у 2014 р. Найбільш швидкими темпами відбувся спад виробництва в таких галузях промисловості, як паливна (у 2013 р. обсяг її виробництва  складав 47% до 2014 р.), металургійна (39%), хімічна та нафтохімічна (52%), машинобудування (59%), промисловість будівельних матеріалів (46%). </a:t>
            </a:r>
            <a:endParaRPr lang="ru-RU" dirty="0"/>
          </a:p>
          <a:p>
            <a:r>
              <a:rPr lang="uk-UA" dirty="0"/>
              <a:t>Погіршення економічної ситуації в країні суттєво вплинуло не лише на обсяги промислового виробництва, але й на його ефективність. Так не дивлячись на те що промисловий комплекс України має потужну </a:t>
            </a:r>
            <a:r>
              <a:rPr lang="uk-UA" dirty="0" smtClean="0"/>
              <a:t>матеріально-технічну </a:t>
            </a:r>
            <a:r>
              <a:rPr lang="uk-UA" dirty="0"/>
              <a:t>базу, вартість основних засобів становить 571 738 млн.грн (на 2014 р.), функціонування підприємств є не ефективним. Це пов'язано з тим, що у промисловості домінують третій і четвертий технологічні уклади. Їх частка у промисловому виробництві становить 93 %. Основою цих укладів є металургійна, хімічна, легка промисловість, паливно-енергетичний комплекс, більшість галузей машинобудування. Частка п'ятого і шостого технологічних укладів не перевищує 7 %. Основою цих укладів є електронна промисловість, обчислювальна, волоконно-оптична техніка, програмне забезпечення, телекомунікації, робото будування, інформаційні послуги, біотехнології. Частка експорту промислової продукції у валовому внутрішньому продукті становить доля промисловості в ВВП- 19,86% у 2014 році за 3 квартал дорівнює 374 531 (у фактичних цінах; млн. грн.) проте його структура незадовільна через переважання сировинної складової.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689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Заходи </a:t>
            </a:r>
            <a:r>
              <a:rPr lang="uk-UA" dirty="0"/>
              <a:t>подальшого розвитку промисловості і виходу з кризи можуть стати: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1) реформування структури промисловості; </a:t>
            </a:r>
            <a:endParaRPr lang="ru-RU" dirty="0"/>
          </a:p>
          <a:p>
            <a:r>
              <a:rPr lang="uk-UA" dirty="0"/>
              <a:t>2) підтримка розвитку підприємств; </a:t>
            </a:r>
            <a:endParaRPr lang="ru-RU" dirty="0"/>
          </a:p>
          <a:p>
            <a:r>
              <a:rPr lang="uk-UA" dirty="0"/>
              <a:t>3) посилення мотивів інноваційної діяльності. </a:t>
            </a:r>
            <a:endParaRPr lang="ru-RU" dirty="0"/>
          </a:p>
          <a:p>
            <a:r>
              <a:rPr lang="uk-UA" dirty="0"/>
              <a:t>Всі зазначені заходи повинні бути підсилені законодавчою базою та суттєвою фінансовою підтримкою держави. Проведення реформ в промисловому секторі є перспективним напрямком розвитку країни в цілому.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9492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0791" y="2465696"/>
            <a:ext cx="8596668" cy="1320800"/>
          </a:xfrm>
        </p:spPr>
        <p:txBody>
          <a:bodyPr>
            <a:normAutofit/>
          </a:bodyPr>
          <a:lstStyle/>
          <a:p>
            <a:r>
              <a:rPr lang="uk-UA" sz="8000" dirty="0" smtClean="0"/>
              <a:t>Дякую за увагу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200373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</TotalTime>
  <Words>430</Words>
  <Application>Microsoft Office PowerPoint</Application>
  <PresentationFormat>Широкоэкранный</PresentationFormat>
  <Paragraphs>16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Грань</vt:lpstr>
      <vt:lpstr>Oсoбливoсті функціoнування прoмислoвoгo кoмплeксу України</vt:lpstr>
      <vt:lpstr>Метою робити є дослідження особливостей функціонування промислового комплексу України, та перспективних напрямків його реформування. </vt:lpstr>
      <vt:lpstr>Актуальність теми</vt:lpstr>
      <vt:lpstr>Сучасний стан</vt:lpstr>
      <vt:lpstr>Заходи подальшого розвитку промисловості і виходу з кризи можуть стати:  </vt:lpstr>
      <vt:lpstr>Дякую за увагу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Oсoбливoсті функціoнування прoмислoвoгo кoмплeксу України</dc:title>
  <dc:creator>Пользователь Windows</dc:creator>
  <cp:lastModifiedBy>Пользователь Windows</cp:lastModifiedBy>
  <cp:revision>2</cp:revision>
  <dcterms:created xsi:type="dcterms:W3CDTF">2015-03-13T10:51:39Z</dcterms:created>
  <dcterms:modified xsi:type="dcterms:W3CDTF">2015-03-13T11:06:31Z</dcterms:modified>
</cp:coreProperties>
</file>