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6" r:id="rId7"/>
    <p:sldId id="262" r:id="rId8"/>
    <p:sldId id="263" r:id="rId9"/>
    <p:sldId id="267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latin typeface="Georgia" panose="02040502050405020303" pitchFamily="18" charset="0"/>
              </a:rPr>
              <a:t>Просторово-динамічні моделі діагностики ефективності </a:t>
            </a:r>
            <a:r>
              <a:rPr lang="uk-UA" dirty="0" smtClean="0">
                <a:latin typeface="Georgia" panose="02040502050405020303" pitchFamily="18" charset="0"/>
              </a:rPr>
              <a:t>діяльності банків</a:t>
            </a:r>
            <a:endParaRPr lang="uk-UA" dirty="0"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5816" y="4653136"/>
            <a:ext cx="5752728" cy="1752600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Зорін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П.Г.</a:t>
            </a:r>
            <a:endPara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студент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року </a:t>
            </a:r>
            <a:r>
              <a:rPr lang="ru-RU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навчання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ОКР «</a:t>
            </a:r>
            <a:r>
              <a:rPr lang="ru-RU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Магістр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факультету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економічної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інформатики</a:t>
            </a:r>
            <a:endParaRPr lang="en-US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ХНЕУ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ім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С. Кузнеця</a:t>
            </a:r>
          </a:p>
        </p:txBody>
      </p:sp>
      <p:pic>
        <p:nvPicPr>
          <p:cNvPr id="1026" name="Picture 2" descr="http://www.ekhneu.org.ua/sites/default/files/pictures/ek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79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ekhneu.org.ua/sites/default/files/pictures/ek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888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У проведеному дослідженні ефективність банківської системи розглядалась як операційна ефективність, а саме така, що залежить від результатів операційної діяльності банків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907704" y="274638"/>
            <a:ext cx="677909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 smtClean="0">
                <a:latin typeface="Georgia" panose="02040502050405020303" pitchFamily="18" charset="0"/>
              </a:rPr>
              <a:t>Ефективність банківської системи</a:t>
            </a:r>
            <a:endParaRPr lang="uk-UA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30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ekhneu.org.ua/sites/default/files/pictures/ek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888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dirty="0">
                <a:latin typeface="Arial" panose="020B0604020202020204" pitchFamily="34" charset="0"/>
                <a:cs typeface="Arial" panose="020B0604020202020204" pitchFamily="34" charset="0"/>
              </a:rPr>
              <a:t>Інструментарієм рішення завдань є методи аналізу панельних даних. Результатом дослідження є динамічні моделі аналізу впливу окремих факторів на валовий дохід банків.</a:t>
            </a:r>
            <a:endParaRPr lang="uk-UA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30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Georgia" panose="02040502050405020303" pitchFamily="18" charset="0"/>
              </a:rPr>
              <a:t>Капітальна ефективність</a:t>
            </a:r>
            <a:endParaRPr lang="ru-RU" dirty="0">
              <a:latin typeface="Georgia" panose="02040502050405020303" pitchFamily="18" charset="0"/>
            </a:endParaRPr>
          </a:p>
        </p:txBody>
      </p:sp>
      <p:pic>
        <p:nvPicPr>
          <p:cNvPr id="4" name="Picture 2" descr="http://www.ekhneu.org.ua/sites/default/files/pictures/ek_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0642158"/>
              </p:ext>
            </p:extLst>
          </p:nvPr>
        </p:nvGraphicFramePr>
        <p:xfrm>
          <a:off x="2617497" y="2758741"/>
          <a:ext cx="3909005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r:id="rId4" imgW="1155700" imgH="254000" progId="Equation.DSMT4">
                  <p:embed/>
                </p:oleObj>
              </mc:Choice>
              <mc:Fallback>
                <p:oleObj r:id="rId4" imgW="1155700" imgH="2540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7497" y="2758741"/>
                        <a:ext cx="3909005" cy="720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98104" y="4289320"/>
            <a:ext cx="206505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сукупний</a:t>
            </a:r>
            <a:b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доход МПР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03848" y="4293096"/>
            <a:ext cx="268599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обсяг </a:t>
            </a: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власного</a:t>
            </a:r>
            <a:b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капіталу </a:t>
            </a:r>
            <a:r>
              <a:rPr lang="uk-UA" sz="2800" dirty="0">
                <a:latin typeface="Arial" panose="020B0604020202020204" pitchFamily="34" charset="0"/>
                <a:cs typeface="Arial" panose="020B0604020202020204" pitchFamily="34" charset="0"/>
              </a:rPr>
              <a:t>МПР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8184" y="4323873"/>
            <a:ext cx="216835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обсяг</a:t>
            </a:r>
            <a:b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зобов’язань</a:t>
            </a:r>
            <a:b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МПР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2224030" y="3437856"/>
            <a:ext cx="403754" cy="7813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 flipV="1">
            <a:off x="6228184" y="3437856"/>
            <a:ext cx="405197" cy="7813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4186178" y="3437856"/>
            <a:ext cx="403754" cy="7813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154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Georgia" panose="02040502050405020303" pitchFamily="18" charset="0"/>
              </a:rPr>
              <a:t>Вихідні дані</a:t>
            </a: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Дані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НБУ за банками </a:t>
            </a:r>
            <a:r>
              <a:rPr lang="ru-RU" sz="3600" dirty="0" err="1">
                <a:latin typeface="Arial" panose="020B0604020202020204" pitchFamily="34" charset="0"/>
                <a:cs typeface="Arial" panose="020B0604020202020204" pitchFamily="34" charset="0"/>
              </a:rPr>
              <a:t>України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за 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роки (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2008, 2010, 2012 </a:t>
            </a:r>
            <a:r>
              <a:rPr lang="ru-RU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рр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</a:p>
          <a:p>
            <a:pPr marL="0" indent="0">
              <a:buNone/>
            </a:pP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Банки </a:t>
            </a:r>
            <a:r>
              <a:rPr lang="ru-RU" sz="3600" dirty="0" err="1">
                <a:latin typeface="Arial" panose="020B0604020202020204" pitchFamily="34" charset="0"/>
                <a:cs typeface="Arial" panose="020B0604020202020204" pitchFamily="34" charset="0"/>
              </a:rPr>
              <a:t>розділені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на 4 </a:t>
            </a:r>
            <a:r>
              <a:rPr lang="ru-RU" sz="3600" dirty="0" err="1">
                <a:latin typeface="Arial" panose="020B0604020202020204" pitchFamily="34" charset="0"/>
                <a:cs typeface="Arial" panose="020B0604020202020204" pitchFamily="34" charset="0"/>
              </a:rPr>
              <a:t>групи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за </a:t>
            </a:r>
            <a:r>
              <a:rPr lang="ru-RU" sz="3600" dirty="0" err="1">
                <a:latin typeface="Arial" panose="020B0604020202020204" pitchFamily="34" charset="0"/>
                <a:cs typeface="Arial" panose="020B0604020202020204" pitchFamily="34" charset="0"/>
              </a:rPr>
              <a:t>розміром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регулятивного </a:t>
            </a:r>
            <a:r>
              <a:rPr lang="ru-RU" sz="3600" dirty="0" err="1">
                <a:latin typeface="Arial" panose="020B0604020202020204" pitchFamily="34" charset="0"/>
                <a:cs typeface="Arial" panose="020B0604020202020204" pitchFamily="34" charset="0"/>
              </a:rPr>
              <a:t>капіталу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активів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, у І </a:t>
            </a:r>
            <a:r>
              <a:rPr lang="ru-RU" sz="3600" dirty="0" err="1">
                <a:latin typeface="Arial" panose="020B0604020202020204" pitchFamily="34" charset="0"/>
                <a:cs typeface="Arial" panose="020B0604020202020204" pitchFamily="34" charset="0"/>
              </a:rPr>
              <a:t>групі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sz="3600" dirty="0" err="1">
                <a:latin typeface="Arial" panose="020B0604020202020204" pitchFamily="34" charset="0"/>
                <a:cs typeface="Arial" panose="020B0604020202020204" pitchFamily="34" charset="0"/>
              </a:rPr>
              <a:t>найбільші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банки, у 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найменші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http://www.ekhneu.org.ua/sites/default/files/pictures/ek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10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Georgia" panose="02040502050405020303" pitchFamily="18" charset="0"/>
              </a:rPr>
              <a:t>Фактори моделі</a:t>
            </a: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uk-UA" sz="3600" i="1" dirty="0"/>
              <a:t>Y</a:t>
            </a:r>
            <a:r>
              <a:rPr lang="uk-UA" sz="3600" dirty="0"/>
              <a:t> – валовий </a:t>
            </a:r>
            <a:r>
              <a:rPr lang="uk-UA" sz="3600" dirty="0" smtClean="0"/>
              <a:t>дохід</a:t>
            </a:r>
            <a:br>
              <a:rPr lang="uk-UA" sz="3600" dirty="0" smtClean="0"/>
            </a:br>
            <a:r>
              <a:rPr lang="uk-UA" sz="3600" i="1" dirty="0" smtClean="0"/>
              <a:t>X</a:t>
            </a:r>
            <a:r>
              <a:rPr lang="uk-UA" sz="3600" i="1" baseline="-25000" dirty="0" smtClean="0"/>
              <a:t>1</a:t>
            </a:r>
            <a:r>
              <a:rPr lang="uk-UA" sz="3600" dirty="0" smtClean="0"/>
              <a:t> </a:t>
            </a:r>
            <a:r>
              <a:rPr lang="uk-UA" sz="3600" dirty="0"/>
              <a:t>– резерви від знецінення кредитів у відсотках до </a:t>
            </a:r>
            <a:r>
              <a:rPr lang="uk-UA" sz="3600" dirty="0" smtClean="0"/>
              <a:t>активу</a:t>
            </a:r>
            <a:br>
              <a:rPr lang="uk-UA" sz="3600" dirty="0" smtClean="0"/>
            </a:br>
            <a:r>
              <a:rPr lang="uk-UA" sz="3600" i="1" dirty="0" smtClean="0"/>
              <a:t>X</a:t>
            </a:r>
            <a:r>
              <a:rPr lang="uk-UA" sz="3600" i="1" baseline="-25000" dirty="0" smtClean="0"/>
              <a:t>2</a:t>
            </a:r>
            <a:r>
              <a:rPr lang="uk-UA" sz="3600" i="1" dirty="0" smtClean="0"/>
              <a:t> </a:t>
            </a:r>
            <a:r>
              <a:rPr lang="uk-UA" sz="3600" dirty="0"/>
              <a:t>– цінні папери в портфелі банку на </a:t>
            </a:r>
            <a:r>
              <a:rPr lang="uk-UA" sz="3600" dirty="0" smtClean="0"/>
              <a:t>продаж</a:t>
            </a:r>
            <a:br>
              <a:rPr lang="uk-UA" sz="3600" dirty="0" smtClean="0"/>
            </a:br>
            <a:r>
              <a:rPr lang="uk-UA" sz="3600" i="1" dirty="0" smtClean="0"/>
              <a:t>X</a:t>
            </a:r>
            <a:r>
              <a:rPr lang="uk-UA" sz="3600" i="1" baseline="-25000" dirty="0" smtClean="0"/>
              <a:t>3</a:t>
            </a:r>
            <a:r>
              <a:rPr lang="uk-UA" sz="3600" dirty="0" smtClean="0"/>
              <a:t> </a:t>
            </a:r>
            <a:r>
              <a:rPr lang="uk-UA" sz="3600" dirty="0"/>
              <a:t>– інвестиційна </a:t>
            </a:r>
            <a:r>
              <a:rPr lang="uk-UA" sz="3600" dirty="0" smtClean="0"/>
              <a:t>нерухомість</a:t>
            </a:r>
            <a:br>
              <a:rPr lang="uk-UA" sz="3600" dirty="0" smtClean="0"/>
            </a:br>
            <a:r>
              <a:rPr lang="uk-UA" sz="3600" i="1" dirty="0" smtClean="0"/>
              <a:t>X</a:t>
            </a:r>
            <a:r>
              <a:rPr lang="uk-UA" sz="3600" i="1" baseline="-25000" dirty="0" smtClean="0"/>
              <a:t>4</a:t>
            </a:r>
            <a:r>
              <a:rPr lang="uk-UA" sz="3600" i="1" dirty="0" smtClean="0"/>
              <a:t> </a:t>
            </a:r>
            <a:r>
              <a:rPr lang="uk-UA" sz="3600" dirty="0"/>
              <a:t>– кредити юридичним </a:t>
            </a:r>
            <a:r>
              <a:rPr lang="uk-UA" sz="3600" dirty="0" smtClean="0"/>
              <a:t>особам</a:t>
            </a:r>
            <a:br>
              <a:rPr lang="uk-UA" sz="3600" dirty="0" smtClean="0"/>
            </a:br>
            <a:r>
              <a:rPr lang="uk-UA" sz="3600" i="1" dirty="0" smtClean="0"/>
              <a:t>X</a:t>
            </a:r>
            <a:r>
              <a:rPr lang="uk-UA" sz="3600" i="1" baseline="-25000" dirty="0" smtClean="0"/>
              <a:t>5</a:t>
            </a:r>
            <a:r>
              <a:rPr lang="uk-UA" sz="3600" dirty="0" smtClean="0"/>
              <a:t> – кредити фізичним особам</a:t>
            </a:r>
            <a:br>
              <a:rPr lang="uk-UA" sz="3600" dirty="0" smtClean="0"/>
            </a:br>
            <a:r>
              <a:rPr lang="uk-UA" sz="3600" i="1" dirty="0" smtClean="0"/>
              <a:t>X</a:t>
            </a:r>
            <a:r>
              <a:rPr lang="uk-UA" sz="3600" i="1" baseline="-25000" dirty="0" smtClean="0"/>
              <a:t>6</a:t>
            </a:r>
            <a:r>
              <a:rPr lang="uk-UA" sz="3600" dirty="0" smtClean="0"/>
              <a:t> </a:t>
            </a:r>
            <a:r>
              <a:rPr lang="uk-UA" sz="3600" dirty="0"/>
              <a:t>– кошти юридичних і фізичних </a:t>
            </a:r>
            <a:r>
              <a:rPr lang="uk-UA" sz="3600" dirty="0" smtClean="0"/>
              <a:t>осіб</a:t>
            </a:r>
            <a:br>
              <a:rPr lang="uk-UA" sz="3600" dirty="0" smtClean="0"/>
            </a:br>
            <a:r>
              <a:rPr lang="uk-UA" sz="3600" i="1" dirty="0" smtClean="0"/>
              <a:t>X</a:t>
            </a:r>
            <a:r>
              <a:rPr lang="uk-UA" sz="3600" i="1" baseline="-25000" dirty="0" smtClean="0"/>
              <a:t>7</a:t>
            </a:r>
            <a:r>
              <a:rPr lang="uk-UA" sz="3600" dirty="0" smtClean="0"/>
              <a:t> </a:t>
            </a:r>
            <a:r>
              <a:rPr lang="uk-UA" sz="3600" dirty="0"/>
              <a:t>– боргові цінні </a:t>
            </a:r>
            <a:r>
              <a:rPr lang="uk-UA" sz="3600" dirty="0" smtClean="0"/>
              <a:t>папери</a:t>
            </a:r>
            <a:br>
              <a:rPr lang="uk-UA" sz="3600" dirty="0" smtClean="0"/>
            </a:br>
            <a:r>
              <a:rPr lang="uk-UA" sz="3600" i="1" dirty="0" smtClean="0"/>
              <a:t>X</a:t>
            </a:r>
            <a:r>
              <a:rPr lang="uk-UA" sz="3600" i="1" baseline="-25000" dirty="0" smtClean="0"/>
              <a:t>8</a:t>
            </a:r>
            <a:r>
              <a:rPr lang="uk-UA" sz="3600" dirty="0" smtClean="0"/>
              <a:t> </a:t>
            </a:r>
            <a:r>
              <a:rPr lang="uk-UA" sz="3600" dirty="0"/>
              <a:t>– кошти </a:t>
            </a:r>
            <a:r>
              <a:rPr lang="uk-UA" sz="3600" dirty="0" smtClean="0"/>
              <a:t>банків</a:t>
            </a:r>
          </a:p>
          <a:p>
            <a:pPr marL="0" indent="0">
              <a:buNone/>
            </a:pP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Здійснено оцінку моделей на панельних даних (звичайної моделі, </a:t>
            </a: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моделі</a:t>
            </a: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з фіксованими ефектами, моделі з випадковими ефектами) для кожної групи банків за класифікацією НБУ.</a:t>
            </a:r>
            <a:endParaRPr lang="uk-U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http://www.ekhneu.org.ua/sites/default/files/pictures/ek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77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Georgia" panose="02040502050405020303" pitchFamily="18" charset="0"/>
              </a:rPr>
              <a:t>Оцінки звичайної моделі на панельних даних для І групи банків</a:t>
            </a:r>
            <a:endParaRPr lang="uk-UA" sz="2800" dirty="0">
              <a:latin typeface="Georgia" panose="02040502050405020303" pitchFamily="18" charset="0"/>
            </a:endParaRPr>
          </a:p>
        </p:txBody>
      </p:sp>
      <p:pic>
        <p:nvPicPr>
          <p:cNvPr id="4" name="Picture 2" descr="http://www.ekhneu.org.ua/sites/default/files/pictures/ek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836884"/>
              </p:ext>
            </p:extLst>
          </p:nvPr>
        </p:nvGraphicFramePr>
        <p:xfrm>
          <a:off x="457200" y="1556792"/>
          <a:ext cx="8229600" cy="413454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97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Змінна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Коефіцієнт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Стандартна помилка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t-</a:t>
                      </a:r>
                      <a:r>
                        <a:rPr lang="uk-UA" sz="2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статистика</a:t>
                      </a:r>
                      <a:endParaRPr lang="ru-RU" sz="20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Ймовірність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-904238,6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315997,8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-2,861534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0,0065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X1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41287,5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11076,26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3,727569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0,0006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X2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0,110402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0,066633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1,656869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0,1050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X3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-0,461107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0,334123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-1,380050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0,1749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X4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0,089339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0,028174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3,170923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0,0028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X5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0,077120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0,031116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2,478459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0,0173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X6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0,097138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0,025721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3,776554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0,0005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X7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0,006737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0,148574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0,045343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0,9640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X8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-0,028248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0,032507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-0,868994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0,3898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395536" y="5733256"/>
            <a:ext cx="83529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Аналогічно здійснено оцінки всіх моделей на панельних даних (звичайної моделі,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моделі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з фіксованими ефектами, моделі з випадковими ефектами) для інших груп банків.</a:t>
            </a:r>
            <a:endParaRPr lang="uk-UA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35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>
            <a:noAutofit/>
          </a:bodyPr>
          <a:lstStyle/>
          <a:p>
            <a:r>
              <a:rPr lang="uk-UA" sz="2800" dirty="0" smtClean="0">
                <a:latin typeface="Georgia" panose="02040502050405020303" pitchFamily="18" charset="0"/>
              </a:rPr>
              <a:t>Значущість оцінок параметрів</a:t>
            </a:r>
            <a:br>
              <a:rPr lang="uk-UA" sz="2800" dirty="0" smtClean="0">
                <a:latin typeface="Georgia" panose="02040502050405020303" pitchFamily="18" charset="0"/>
              </a:rPr>
            </a:br>
            <a:r>
              <a:rPr lang="uk-UA" sz="2800" dirty="0" smtClean="0">
                <a:latin typeface="Georgia" panose="02040502050405020303" pitchFamily="18" charset="0"/>
              </a:rPr>
              <a:t>у моделях регресії на панельних даних</a:t>
            </a:r>
            <a:endParaRPr lang="uk-UA" sz="2800" dirty="0">
              <a:latin typeface="Georgia" panose="02040502050405020303" pitchFamily="18" charset="0"/>
            </a:endParaRPr>
          </a:p>
        </p:txBody>
      </p:sp>
      <p:pic>
        <p:nvPicPr>
          <p:cNvPr id="4" name="Picture 2" descr="http://www.ekhneu.org.ua/sites/default/files/pictures/ek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5751330"/>
              </p:ext>
            </p:extLst>
          </p:nvPr>
        </p:nvGraphicFramePr>
        <p:xfrm>
          <a:off x="683566" y="1584802"/>
          <a:ext cx="7920880" cy="498747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  <a:gridCol w="720080"/>
                <a:gridCol w="720080"/>
                <a:gridCol w="720080"/>
                <a:gridCol w="720080"/>
                <a:gridCol w="720080"/>
                <a:gridCol w="720080"/>
              </a:tblGrid>
              <a:tr h="3481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Група</a:t>
                      </a:r>
                      <a:endParaRPr lang="ru-RU" sz="16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Модель на панельних даних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X1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X2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X3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X4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X5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X6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X7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X8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17407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Звичайна модель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4351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 фіксованими ефектами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4351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 випадковими ефектами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17407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ІІ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Звичайна модель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4351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 фіксованими ефектами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4351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 випадковими ефектами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17407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ІІІ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Звичайна модель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4351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 фіксованими ефектами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4351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 випадковими ефектами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17407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endParaRPr lang="ru-RU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Звичайна модель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4351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 фіксованими ефектами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  <a:tr h="4351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 випадковими ефектами</a:t>
                      </a:r>
                      <a:endParaRPr lang="ru-RU" sz="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30962" marR="30962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09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Georgia" panose="02040502050405020303" pitchFamily="18" charset="0"/>
              </a:rPr>
              <a:t>Висновки</a:t>
            </a: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Таким чином, в результаті побудови просторово-динамічних моделей діагностики впливу факторів на ефективність банківської системи, можна дійти висновку, що фактором, який найбільш сильно впливає на ефективність діяльності банків, є обсяг депозитів юридичних і фізичних осіб. Тобто, згідно з побудованою моделлю, для підвищення ефективності банку керівництву варто в першу чергу звернути увагу на створення сприятливих умов депозитних програм для фізичних і юридичних осіб.</a:t>
            </a:r>
            <a:endParaRPr lang="uk-UA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http://www.ekhneu.org.ua/sites/default/files/pictures/ek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17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3068960"/>
            <a:ext cx="6851104" cy="1143000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Georgia" panose="02040502050405020303" pitchFamily="18" charset="0"/>
              </a:rPr>
              <a:t>Дякую за увагу!</a:t>
            </a:r>
            <a:endParaRPr lang="ru-RU" dirty="0">
              <a:latin typeface="Georgia" panose="02040502050405020303" pitchFamily="18" charset="0"/>
            </a:endParaRPr>
          </a:p>
        </p:txBody>
      </p:sp>
      <p:pic>
        <p:nvPicPr>
          <p:cNvPr id="4" name="Picture 2" descr="http://www.ekhneu.org.ua/sites/default/files/pictures/ek_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5240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190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459</Words>
  <Application>Microsoft Office PowerPoint</Application>
  <PresentationFormat>Экран (4:3)</PresentationFormat>
  <Paragraphs>209</Paragraphs>
  <Slides>10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Equation.DSMT4</vt:lpstr>
      <vt:lpstr>Просторово-динамічні моделі діагностики ефективності діяльності банків</vt:lpstr>
      <vt:lpstr>Презентация PowerPoint</vt:lpstr>
      <vt:lpstr>Презентация PowerPoint</vt:lpstr>
      <vt:lpstr>Капітальна ефективність</vt:lpstr>
      <vt:lpstr>Вихідні дані</vt:lpstr>
      <vt:lpstr>Фактори моделі</vt:lpstr>
      <vt:lpstr>Оцінки звичайної моделі на панельних даних для І групи банків</vt:lpstr>
      <vt:lpstr>Значущість оцінок параметрів у моделях регресії на панельних даних</vt:lpstr>
      <vt:lpstr>Висновки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 оцінки ефективності діяльності банків</dc:title>
  <dc:creator>Pylyp</dc:creator>
  <cp:lastModifiedBy>Pylyp</cp:lastModifiedBy>
  <cp:revision>19</cp:revision>
  <dcterms:created xsi:type="dcterms:W3CDTF">2014-03-23T18:14:49Z</dcterms:created>
  <dcterms:modified xsi:type="dcterms:W3CDTF">2015-03-13T09:46:09Z</dcterms:modified>
</cp:coreProperties>
</file>