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quickStyle3.xml" ContentType="application/vnd.openxmlformats-officedocument.drawingml.diagramStyl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Default Extension="vml" ContentType="application/vnd.openxmlformats-officedocument.vmlDrawing"/>
  <Override PartName="/ppt/diagrams/layout3.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charts/chart1.xml" ContentType="application/vnd.openxmlformats-officedocument.drawingml.chart+xml"/>
  <Override PartName="/ppt/diagrams/colors3.xml" ContentType="application/vnd.openxmlformats-officedocument.drawingml.diagramColors+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Default Extension="png" ContentType="image/png"/>
  <Default Extension="bin" ContentType="application/vnd.openxmlformats-officedocument.oleObject"/>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9" r:id="rId12"/>
    <p:sldId id="267" r:id="rId13"/>
    <p:sldId id="268" r:id="rId14"/>
    <p:sldId id="270"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99"/>
    <a:srgbClr val="66CCFF"/>
    <a:srgbClr val="0099FF"/>
    <a:srgbClr val="99CC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oleObject" Target="file:///C:\Users\user\Desktop\&#1091;&#1082;&#1088;&#1089;&#1090;&#1072;&#1090;.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ru-RU"/>
  <c:style val="26"/>
  <c:chart>
    <c:plotArea>
      <c:layout/>
      <c:barChart>
        <c:barDir val="col"/>
        <c:grouping val="clustered"/>
        <c:ser>
          <c:idx val="0"/>
          <c:order val="0"/>
          <c:tx>
            <c:strRef>
              <c:f>Лист1!$B$3</c:f>
              <c:strCache>
                <c:ptCount val="1"/>
                <c:pt idx="0">
                  <c:v>газет і журналів</c:v>
                </c:pt>
              </c:strCache>
            </c:strRef>
          </c:tx>
          <c:spPr>
            <a:solidFill>
              <a:srgbClr val="00B050"/>
            </a:solidFill>
          </c:spPr>
          <c:cat>
            <c:numRef>
              <c:f>Лист1!$A$4:$A$37</c:f>
              <c:numCache>
                <c:formatCode>General</c:formatCode>
                <c:ptCount val="34"/>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numCache>
            </c:numRef>
          </c:cat>
          <c:val>
            <c:numRef>
              <c:f>Лист1!$B$6:$B$37</c:f>
              <c:numCache>
                <c:formatCode>General</c:formatCode>
                <c:ptCount val="32"/>
                <c:pt idx="0">
                  <c:v>8999.2000000000007</c:v>
                </c:pt>
                <c:pt idx="1">
                  <c:v>9342.1</c:v>
                </c:pt>
                <c:pt idx="2">
                  <c:v>9644</c:v>
                </c:pt>
                <c:pt idx="3">
                  <c:v>9935.7999999999811</c:v>
                </c:pt>
                <c:pt idx="4">
                  <c:v>10387.700000000004</c:v>
                </c:pt>
                <c:pt idx="5">
                  <c:v>11454.9</c:v>
                </c:pt>
                <c:pt idx="6">
                  <c:v>11514.5</c:v>
                </c:pt>
                <c:pt idx="7">
                  <c:v>11693.5</c:v>
                </c:pt>
                <c:pt idx="8">
                  <c:v>11656.8</c:v>
                </c:pt>
                <c:pt idx="9">
                  <c:v>7626.6</c:v>
                </c:pt>
                <c:pt idx="10">
                  <c:v>3576.1</c:v>
                </c:pt>
                <c:pt idx="11">
                  <c:v>2551.1999999999998</c:v>
                </c:pt>
                <c:pt idx="12">
                  <c:v>1624.5</c:v>
                </c:pt>
                <c:pt idx="13">
                  <c:v>1594.9</c:v>
                </c:pt>
                <c:pt idx="14">
                  <c:v>1356</c:v>
                </c:pt>
                <c:pt idx="15">
                  <c:v>1270.4000000000001</c:v>
                </c:pt>
                <c:pt idx="16">
                  <c:v>1383.8</c:v>
                </c:pt>
                <c:pt idx="17">
                  <c:v>1370.3</c:v>
                </c:pt>
                <c:pt idx="18">
                  <c:v>1250.4000000000001</c:v>
                </c:pt>
                <c:pt idx="19">
                  <c:v>1276.7</c:v>
                </c:pt>
                <c:pt idx="20">
                  <c:v>1316.2</c:v>
                </c:pt>
                <c:pt idx="21">
                  <c:v>1278.5</c:v>
                </c:pt>
                <c:pt idx="22">
                  <c:v>1393.2</c:v>
                </c:pt>
                <c:pt idx="23">
                  <c:v>1453.5</c:v>
                </c:pt>
                <c:pt idx="24">
                  <c:v>1409.6</c:v>
                </c:pt>
                <c:pt idx="25">
                  <c:v>1257.5999999999999</c:v>
                </c:pt>
                <c:pt idx="26">
                  <c:v>1273</c:v>
                </c:pt>
                <c:pt idx="27">
                  <c:v>1203.9000000000001</c:v>
                </c:pt>
                <c:pt idx="28">
                  <c:v>1088.5999999999999</c:v>
                </c:pt>
                <c:pt idx="29">
                  <c:v>1005.7</c:v>
                </c:pt>
                <c:pt idx="30">
                  <c:v>1018.7</c:v>
                </c:pt>
                <c:pt idx="31">
                  <c:v>917.9</c:v>
                </c:pt>
              </c:numCache>
            </c:numRef>
          </c:val>
        </c:ser>
        <c:ser>
          <c:idx val="1"/>
          <c:order val="1"/>
          <c:tx>
            <c:strRef>
              <c:f>Лист1!$C$3</c:f>
              <c:strCache>
                <c:ptCount val="1"/>
                <c:pt idx="0">
                  <c:v>листів</c:v>
                </c:pt>
              </c:strCache>
            </c:strRef>
          </c:tx>
          <c:spPr>
            <a:solidFill>
              <a:srgbClr val="FFFF00"/>
            </a:solidFill>
          </c:spPr>
          <c:cat>
            <c:numRef>
              <c:f>Лист1!$A$4:$A$37</c:f>
              <c:numCache>
                <c:formatCode>General</c:formatCode>
                <c:ptCount val="34"/>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numCache>
            </c:numRef>
          </c:cat>
          <c:val>
            <c:numRef>
              <c:f>Лист1!$C$6:$C$37</c:f>
              <c:numCache>
                <c:formatCode>General</c:formatCode>
                <c:ptCount val="32"/>
                <c:pt idx="0">
                  <c:v>1781.4</c:v>
                </c:pt>
                <c:pt idx="1">
                  <c:v>1735.7</c:v>
                </c:pt>
                <c:pt idx="2">
                  <c:v>1698.6</c:v>
                </c:pt>
                <c:pt idx="3">
                  <c:v>1678.2</c:v>
                </c:pt>
                <c:pt idx="4">
                  <c:v>1573.4</c:v>
                </c:pt>
                <c:pt idx="5">
                  <c:v>1537.9</c:v>
                </c:pt>
                <c:pt idx="6">
                  <c:v>1538.6</c:v>
                </c:pt>
                <c:pt idx="7">
                  <c:v>1527.6</c:v>
                </c:pt>
                <c:pt idx="8">
                  <c:v>1472.5</c:v>
                </c:pt>
                <c:pt idx="9">
                  <c:v>1358.3</c:v>
                </c:pt>
                <c:pt idx="10">
                  <c:v>1061.0999999999999</c:v>
                </c:pt>
                <c:pt idx="11">
                  <c:v>856.8</c:v>
                </c:pt>
                <c:pt idx="12">
                  <c:v>702.3</c:v>
                </c:pt>
                <c:pt idx="13">
                  <c:v>608.79999999999995</c:v>
                </c:pt>
                <c:pt idx="14">
                  <c:v>448.7</c:v>
                </c:pt>
                <c:pt idx="15">
                  <c:v>359.2</c:v>
                </c:pt>
                <c:pt idx="16">
                  <c:v>326</c:v>
                </c:pt>
                <c:pt idx="17">
                  <c:v>286.89999999999969</c:v>
                </c:pt>
                <c:pt idx="18">
                  <c:v>299</c:v>
                </c:pt>
                <c:pt idx="19">
                  <c:v>315.3</c:v>
                </c:pt>
                <c:pt idx="20">
                  <c:v>326</c:v>
                </c:pt>
                <c:pt idx="21">
                  <c:v>317.10000000000002</c:v>
                </c:pt>
                <c:pt idx="22">
                  <c:v>346.5</c:v>
                </c:pt>
                <c:pt idx="23">
                  <c:v>380.9</c:v>
                </c:pt>
                <c:pt idx="24">
                  <c:v>389.8</c:v>
                </c:pt>
                <c:pt idx="25">
                  <c:v>380.4</c:v>
                </c:pt>
                <c:pt idx="26">
                  <c:v>390.8</c:v>
                </c:pt>
                <c:pt idx="27">
                  <c:v>301.10000000000002</c:v>
                </c:pt>
                <c:pt idx="28">
                  <c:v>311.10000000000002</c:v>
                </c:pt>
                <c:pt idx="29">
                  <c:v>320</c:v>
                </c:pt>
                <c:pt idx="30">
                  <c:v>387.4</c:v>
                </c:pt>
                <c:pt idx="31">
                  <c:v>309.8</c:v>
                </c:pt>
              </c:numCache>
            </c:numRef>
          </c:val>
        </c:ser>
        <c:ser>
          <c:idx val="2"/>
          <c:order val="2"/>
          <c:tx>
            <c:strRef>
              <c:f>Лист1!$D$3</c:f>
              <c:strCache>
                <c:ptCount val="1"/>
                <c:pt idx="0">
                  <c:v>телеграм</c:v>
                </c:pt>
              </c:strCache>
            </c:strRef>
          </c:tx>
          <c:spPr>
            <a:solidFill>
              <a:srgbClr val="00B0F0"/>
            </a:solidFill>
          </c:spPr>
          <c:cat>
            <c:numRef>
              <c:f>Лист1!$A$4:$A$37</c:f>
              <c:numCache>
                <c:formatCode>General</c:formatCode>
                <c:ptCount val="34"/>
                <c:pt idx="0">
                  <c:v>1980</c:v>
                </c:pt>
                <c:pt idx="1">
                  <c:v>1981</c:v>
                </c:pt>
                <c:pt idx="2">
                  <c:v>1982</c:v>
                </c:pt>
                <c:pt idx="3">
                  <c:v>1983</c:v>
                </c:pt>
                <c:pt idx="4">
                  <c:v>1984</c:v>
                </c:pt>
                <c:pt idx="5">
                  <c:v>1985</c:v>
                </c:pt>
                <c:pt idx="6">
                  <c:v>1986</c:v>
                </c:pt>
                <c:pt idx="7">
                  <c:v>1987</c:v>
                </c:pt>
                <c:pt idx="8">
                  <c:v>1988</c:v>
                </c:pt>
                <c:pt idx="9">
                  <c:v>1989</c:v>
                </c:pt>
                <c:pt idx="10">
                  <c:v>1990</c:v>
                </c:pt>
                <c:pt idx="11">
                  <c:v>1991</c:v>
                </c:pt>
                <c:pt idx="12">
                  <c:v>1992</c:v>
                </c:pt>
                <c:pt idx="13">
                  <c:v>1993</c:v>
                </c:pt>
                <c:pt idx="14">
                  <c:v>1994</c:v>
                </c:pt>
                <c:pt idx="15">
                  <c:v>1995</c:v>
                </c:pt>
                <c:pt idx="16">
                  <c:v>1996</c:v>
                </c:pt>
                <c:pt idx="17">
                  <c:v>1997</c:v>
                </c:pt>
                <c:pt idx="18">
                  <c:v>1998</c:v>
                </c:pt>
                <c:pt idx="19">
                  <c:v>1999</c:v>
                </c:pt>
                <c:pt idx="20">
                  <c:v>2000</c:v>
                </c:pt>
                <c:pt idx="21">
                  <c:v>2001</c:v>
                </c:pt>
                <c:pt idx="22">
                  <c:v>2002</c:v>
                </c:pt>
                <c:pt idx="23">
                  <c:v>2003</c:v>
                </c:pt>
                <c:pt idx="24">
                  <c:v>2004</c:v>
                </c:pt>
                <c:pt idx="25">
                  <c:v>2005</c:v>
                </c:pt>
                <c:pt idx="26">
                  <c:v>2006</c:v>
                </c:pt>
                <c:pt idx="27">
                  <c:v>2007</c:v>
                </c:pt>
                <c:pt idx="28">
                  <c:v>2008</c:v>
                </c:pt>
                <c:pt idx="29">
                  <c:v>2009</c:v>
                </c:pt>
                <c:pt idx="30">
                  <c:v>2010</c:v>
                </c:pt>
                <c:pt idx="31">
                  <c:v>2011</c:v>
                </c:pt>
                <c:pt idx="32">
                  <c:v>2012</c:v>
                </c:pt>
                <c:pt idx="33">
                  <c:v>2013</c:v>
                </c:pt>
              </c:numCache>
            </c:numRef>
          </c:cat>
          <c:val>
            <c:numRef>
              <c:f>Лист1!$D$6:$D$37</c:f>
              <c:numCache>
                <c:formatCode>General</c:formatCode>
                <c:ptCount val="32"/>
                <c:pt idx="0">
                  <c:v>85.3</c:v>
                </c:pt>
                <c:pt idx="1">
                  <c:v>74.5</c:v>
                </c:pt>
                <c:pt idx="2">
                  <c:v>71.099999999999994</c:v>
                </c:pt>
                <c:pt idx="3">
                  <c:v>71.5</c:v>
                </c:pt>
                <c:pt idx="4">
                  <c:v>70.400000000000006</c:v>
                </c:pt>
                <c:pt idx="5">
                  <c:v>70.7</c:v>
                </c:pt>
                <c:pt idx="6">
                  <c:v>70.3</c:v>
                </c:pt>
                <c:pt idx="7">
                  <c:v>70.5</c:v>
                </c:pt>
                <c:pt idx="8">
                  <c:v>72.599999999999994</c:v>
                </c:pt>
                <c:pt idx="9">
                  <c:v>68.7</c:v>
                </c:pt>
                <c:pt idx="10">
                  <c:v>47.4</c:v>
                </c:pt>
                <c:pt idx="11">
                  <c:v>43.8</c:v>
                </c:pt>
                <c:pt idx="12">
                  <c:v>34</c:v>
                </c:pt>
                <c:pt idx="13">
                  <c:v>25</c:v>
                </c:pt>
                <c:pt idx="14">
                  <c:v>20</c:v>
                </c:pt>
                <c:pt idx="15">
                  <c:v>17.399999999999999</c:v>
                </c:pt>
                <c:pt idx="16">
                  <c:v>14.3</c:v>
                </c:pt>
                <c:pt idx="17">
                  <c:v>12.4</c:v>
                </c:pt>
                <c:pt idx="18">
                  <c:v>11.8</c:v>
                </c:pt>
                <c:pt idx="19">
                  <c:v>11.3</c:v>
                </c:pt>
                <c:pt idx="20">
                  <c:v>10.1</c:v>
                </c:pt>
                <c:pt idx="21">
                  <c:v>8.8000000000000007</c:v>
                </c:pt>
                <c:pt idx="22">
                  <c:v>7.5</c:v>
                </c:pt>
                <c:pt idx="23">
                  <c:v>6.4</c:v>
                </c:pt>
                <c:pt idx="24">
                  <c:v>5.7</c:v>
                </c:pt>
                <c:pt idx="25">
                  <c:v>4</c:v>
                </c:pt>
                <c:pt idx="26">
                  <c:v>3.2</c:v>
                </c:pt>
                <c:pt idx="27">
                  <c:v>2</c:v>
                </c:pt>
                <c:pt idx="28">
                  <c:v>1.6</c:v>
                </c:pt>
                <c:pt idx="29">
                  <c:v>1.4</c:v>
                </c:pt>
                <c:pt idx="30">
                  <c:v>1.1000000000000001</c:v>
                </c:pt>
                <c:pt idx="31">
                  <c:v>0.9</c:v>
                </c:pt>
              </c:numCache>
            </c:numRef>
          </c:val>
        </c:ser>
        <c:axId val="102478208"/>
        <c:axId val="102639488"/>
      </c:barChart>
      <c:catAx>
        <c:axId val="102478208"/>
        <c:scaling>
          <c:orientation val="minMax"/>
        </c:scaling>
        <c:axPos val="b"/>
        <c:numFmt formatCode="General" sourceLinked="1"/>
        <c:tickLblPos val="nextTo"/>
        <c:txPr>
          <a:bodyPr/>
          <a:lstStyle/>
          <a:p>
            <a:pPr>
              <a:defRPr lang="uk-UA"/>
            </a:pPr>
            <a:endParaRPr lang="ru-RU"/>
          </a:p>
        </c:txPr>
        <c:crossAx val="102639488"/>
        <c:crosses val="autoZero"/>
        <c:auto val="1"/>
        <c:lblAlgn val="ctr"/>
        <c:lblOffset val="100"/>
        <c:tickLblSkip val="5"/>
      </c:catAx>
      <c:valAx>
        <c:axId val="102639488"/>
        <c:scaling>
          <c:orientation val="minMax"/>
          <c:max val="12000"/>
        </c:scaling>
        <c:axPos val="l"/>
        <c:majorGridlines/>
        <c:numFmt formatCode="General" sourceLinked="1"/>
        <c:tickLblPos val="nextTo"/>
        <c:txPr>
          <a:bodyPr/>
          <a:lstStyle/>
          <a:p>
            <a:pPr>
              <a:defRPr lang="uk-UA"/>
            </a:pPr>
            <a:endParaRPr lang="ru-RU"/>
          </a:p>
        </c:txPr>
        <c:crossAx val="102478208"/>
        <c:crosses val="autoZero"/>
        <c:crossBetween val="between"/>
        <c:majorUnit val="2000"/>
      </c:valAx>
    </c:plotArea>
    <c:legend>
      <c:legendPos val="r"/>
      <c:layout/>
      <c:txPr>
        <a:bodyPr/>
        <a:lstStyle/>
        <a:p>
          <a:pPr>
            <a:defRPr lang="uk-UA"/>
          </a:pPr>
          <a:endParaRPr lang="ru-RU"/>
        </a:p>
      </c:txPr>
    </c:legend>
    <c:plotVisOnly val="1"/>
  </c:chart>
  <c:externalData r:id="rId1"/>
</c:chartSpac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0DA7E1-32DD-4E9C-89CC-C5FB96EEFF5C}" type="doc">
      <dgm:prSet loTypeId="urn:microsoft.com/office/officeart/2005/8/layout/hierarchy1" loCatId="hierarchy" qsTypeId="urn:microsoft.com/office/officeart/2005/8/quickstyle/simple5" qsCatId="simple" csTypeId="urn:microsoft.com/office/officeart/2005/8/colors/colorful2" csCatId="colorful" phldr="1"/>
      <dgm:spPr/>
      <dgm:t>
        <a:bodyPr/>
        <a:lstStyle/>
        <a:p>
          <a:endParaRPr lang="ru-RU"/>
        </a:p>
      </dgm:t>
    </dgm:pt>
    <dgm:pt modelId="{BE119CF9-CE34-4372-B951-D7A67732228B}">
      <dgm:prSet phldrT="[Текст]" custT="1"/>
      <dgm:spPr/>
      <dgm:t>
        <a:bodyPr/>
        <a:lstStyle/>
        <a:p>
          <a:pPr algn="ctr"/>
          <a:r>
            <a:rPr lang="uk-UA" sz="2400" smtClean="0">
              <a:latin typeface="Times New Roman" pitchFamily="18" charset="0"/>
              <a:cs typeface="Times New Roman" pitchFamily="18" charset="0"/>
            </a:rPr>
            <a:t>Види рефлексії</a:t>
          </a:r>
          <a:endParaRPr lang="ru-RU" sz="2400" dirty="0">
            <a:latin typeface="Times New Roman" pitchFamily="18" charset="0"/>
            <a:cs typeface="Times New Roman" pitchFamily="18" charset="0"/>
          </a:endParaRPr>
        </a:p>
      </dgm:t>
    </dgm:pt>
    <dgm:pt modelId="{7ED5ED58-AC06-4A91-A8B1-86F276D95FDD}" type="parTrans" cxnId="{FCFD2197-A5B0-46EC-9DF8-2AEFBF649D90}">
      <dgm:prSet/>
      <dgm:spPr/>
      <dgm:t>
        <a:bodyPr/>
        <a:lstStyle/>
        <a:p>
          <a:endParaRPr lang="ru-RU"/>
        </a:p>
      </dgm:t>
    </dgm:pt>
    <dgm:pt modelId="{AD98C0D6-1A5E-4E93-8CA2-99C7B44E56E8}" type="sibTrans" cxnId="{FCFD2197-A5B0-46EC-9DF8-2AEFBF649D90}">
      <dgm:prSet/>
      <dgm:spPr/>
      <dgm:t>
        <a:bodyPr/>
        <a:lstStyle/>
        <a:p>
          <a:endParaRPr lang="ru-RU"/>
        </a:p>
      </dgm:t>
    </dgm:pt>
    <dgm:pt modelId="{63694D1C-C98B-49D1-B6B2-F9791814CDC9}">
      <dgm:prSet phldrT="[Текст]" custT="1"/>
      <dgm:spPr/>
      <dgm:t>
        <a:bodyPr/>
        <a:lstStyle/>
        <a:p>
          <a:pPr algn="just"/>
          <a:r>
            <a:rPr lang="uk-UA" sz="1800" smtClean="0">
              <a:latin typeface="Times New Roman" pitchFamily="18" charset="0"/>
              <a:cs typeface="Times New Roman" pitchFamily="18" charset="0"/>
            </a:rPr>
            <a:t>Стратегічна рефлексія має місце у випадку повної інформованості, випереджаючи прийняття суб'єктом рішення про обрані дії. </a:t>
          </a:r>
          <a:endParaRPr lang="ru-RU" sz="1800" dirty="0">
            <a:latin typeface="Times New Roman" pitchFamily="18" charset="0"/>
            <a:cs typeface="Times New Roman" pitchFamily="18" charset="0"/>
          </a:endParaRPr>
        </a:p>
      </dgm:t>
    </dgm:pt>
    <dgm:pt modelId="{3AAEE4B9-0143-4537-829F-4868E31548B6}" type="parTrans" cxnId="{1F6E357C-75BB-454E-9667-4C7D90FA729E}">
      <dgm:prSet/>
      <dgm:spPr/>
      <dgm:t>
        <a:bodyPr/>
        <a:lstStyle/>
        <a:p>
          <a:endParaRPr lang="ru-RU"/>
        </a:p>
      </dgm:t>
    </dgm:pt>
    <dgm:pt modelId="{35C1427B-1844-41F6-9500-685F90AF228E}" type="sibTrans" cxnId="{1F6E357C-75BB-454E-9667-4C7D90FA729E}">
      <dgm:prSet/>
      <dgm:spPr/>
      <dgm:t>
        <a:bodyPr/>
        <a:lstStyle/>
        <a:p>
          <a:endParaRPr lang="ru-RU"/>
        </a:p>
      </dgm:t>
    </dgm:pt>
    <dgm:pt modelId="{376372BF-DE07-4086-B1A6-EB5601C7A825}">
      <dgm:prSet phldrT="[Текст]" custT="1"/>
      <dgm:spPr/>
      <dgm:t>
        <a:bodyPr/>
        <a:lstStyle/>
        <a:p>
          <a:pPr algn="just"/>
          <a:r>
            <a:rPr lang="uk-UA" sz="1800" smtClean="0">
              <a:latin typeface="Times New Roman" pitchFamily="18" charset="0"/>
              <a:cs typeface="Times New Roman" pitchFamily="18" charset="0"/>
            </a:rPr>
            <a:t>Інформаційна рефлексія – аналіз суб’єктом своїх уявлень про власну інформованість та інформованість інших економічних агентів. </a:t>
          </a:r>
          <a:endParaRPr lang="ru-RU" sz="1800" dirty="0">
            <a:latin typeface="Times New Roman" pitchFamily="18" charset="0"/>
            <a:cs typeface="Times New Roman" pitchFamily="18" charset="0"/>
          </a:endParaRPr>
        </a:p>
      </dgm:t>
    </dgm:pt>
    <dgm:pt modelId="{F4FE6F02-E5D0-4D68-BDD1-460D26E4396C}" type="parTrans" cxnId="{749F18E6-192F-4218-BFF9-CD4B4BF531A2}">
      <dgm:prSet/>
      <dgm:spPr/>
      <dgm:t>
        <a:bodyPr/>
        <a:lstStyle/>
        <a:p>
          <a:endParaRPr lang="ru-RU"/>
        </a:p>
      </dgm:t>
    </dgm:pt>
    <dgm:pt modelId="{91ED3A5F-8FA2-4734-A29B-12EFCFDF9E31}" type="sibTrans" cxnId="{749F18E6-192F-4218-BFF9-CD4B4BF531A2}">
      <dgm:prSet/>
      <dgm:spPr/>
      <dgm:t>
        <a:bodyPr/>
        <a:lstStyle/>
        <a:p>
          <a:endParaRPr lang="ru-RU"/>
        </a:p>
      </dgm:t>
    </dgm:pt>
    <dgm:pt modelId="{B80918CF-D139-42ED-AA14-DE7CCC8FDD86}" type="pres">
      <dgm:prSet presAssocID="{F60DA7E1-32DD-4E9C-89CC-C5FB96EEFF5C}" presName="hierChild1" presStyleCnt="0">
        <dgm:presLayoutVars>
          <dgm:chPref val="1"/>
          <dgm:dir/>
          <dgm:animOne val="branch"/>
          <dgm:animLvl val="lvl"/>
          <dgm:resizeHandles/>
        </dgm:presLayoutVars>
      </dgm:prSet>
      <dgm:spPr/>
    </dgm:pt>
    <dgm:pt modelId="{9365CA42-8854-4903-9431-06ED4E090F72}" type="pres">
      <dgm:prSet presAssocID="{BE119CF9-CE34-4372-B951-D7A67732228B}" presName="hierRoot1" presStyleCnt="0"/>
      <dgm:spPr/>
    </dgm:pt>
    <dgm:pt modelId="{52030FE4-D1D8-433C-81CC-2FD95943BD85}" type="pres">
      <dgm:prSet presAssocID="{BE119CF9-CE34-4372-B951-D7A67732228B}" presName="composite" presStyleCnt="0"/>
      <dgm:spPr/>
    </dgm:pt>
    <dgm:pt modelId="{6EA6B1EA-9622-4792-8124-152BB44760AF}" type="pres">
      <dgm:prSet presAssocID="{BE119CF9-CE34-4372-B951-D7A67732228B}" presName="background" presStyleLbl="node0" presStyleIdx="0" presStyleCnt="1"/>
      <dgm:spPr/>
    </dgm:pt>
    <dgm:pt modelId="{FFF2571B-60D3-4F99-B9AC-BEF73E68300E}" type="pres">
      <dgm:prSet presAssocID="{BE119CF9-CE34-4372-B951-D7A67732228B}" presName="text" presStyleLbl="fgAcc0" presStyleIdx="0" presStyleCnt="1" custScaleX="101466" custScaleY="82143">
        <dgm:presLayoutVars>
          <dgm:chPref val="3"/>
        </dgm:presLayoutVars>
      </dgm:prSet>
      <dgm:spPr/>
    </dgm:pt>
    <dgm:pt modelId="{1A461D75-8A1E-45ED-B397-F3A60A7AAEE7}" type="pres">
      <dgm:prSet presAssocID="{BE119CF9-CE34-4372-B951-D7A67732228B}" presName="hierChild2" presStyleCnt="0"/>
      <dgm:spPr/>
    </dgm:pt>
    <dgm:pt modelId="{43A0D134-ADF8-4CD6-853C-A700CCE44F36}" type="pres">
      <dgm:prSet presAssocID="{3AAEE4B9-0143-4537-829F-4868E31548B6}" presName="Name10" presStyleLbl="parChTrans1D2" presStyleIdx="0" presStyleCnt="2"/>
      <dgm:spPr/>
    </dgm:pt>
    <dgm:pt modelId="{6BF502D6-F688-481B-8365-4BD49DDF4742}" type="pres">
      <dgm:prSet presAssocID="{63694D1C-C98B-49D1-B6B2-F9791814CDC9}" presName="hierRoot2" presStyleCnt="0"/>
      <dgm:spPr/>
    </dgm:pt>
    <dgm:pt modelId="{2EC4EDFE-1A31-4135-B5B0-0EE1CA6DD1BF}" type="pres">
      <dgm:prSet presAssocID="{63694D1C-C98B-49D1-B6B2-F9791814CDC9}" presName="composite2" presStyleCnt="0"/>
      <dgm:spPr/>
    </dgm:pt>
    <dgm:pt modelId="{3B3E8AA5-56FF-43B9-94C6-760E177A5C65}" type="pres">
      <dgm:prSet presAssocID="{63694D1C-C98B-49D1-B6B2-F9791814CDC9}" presName="background2" presStyleLbl="node2" presStyleIdx="0" presStyleCnt="2"/>
      <dgm:spPr/>
    </dgm:pt>
    <dgm:pt modelId="{04D3C2B7-46CB-4453-9892-B08BCEF343D7}" type="pres">
      <dgm:prSet presAssocID="{63694D1C-C98B-49D1-B6B2-F9791814CDC9}" presName="text2" presStyleLbl="fgAcc2" presStyleIdx="0" presStyleCnt="2" custScaleX="114013" custScaleY="112968">
        <dgm:presLayoutVars>
          <dgm:chPref val="3"/>
        </dgm:presLayoutVars>
      </dgm:prSet>
      <dgm:spPr/>
      <dgm:t>
        <a:bodyPr/>
        <a:lstStyle/>
        <a:p>
          <a:endParaRPr lang="ru-RU"/>
        </a:p>
      </dgm:t>
    </dgm:pt>
    <dgm:pt modelId="{30E93D63-5252-45CE-904E-91D576E0782C}" type="pres">
      <dgm:prSet presAssocID="{63694D1C-C98B-49D1-B6B2-F9791814CDC9}" presName="hierChild3" presStyleCnt="0"/>
      <dgm:spPr/>
    </dgm:pt>
    <dgm:pt modelId="{F489DAF1-0106-4A65-B2A4-5F6703F8BEE6}" type="pres">
      <dgm:prSet presAssocID="{F4FE6F02-E5D0-4D68-BDD1-460D26E4396C}" presName="Name10" presStyleLbl="parChTrans1D2" presStyleIdx="1" presStyleCnt="2"/>
      <dgm:spPr/>
    </dgm:pt>
    <dgm:pt modelId="{F38D70F1-5556-4D3D-97FD-6BCE41A05949}" type="pres">
      <dgm:prSet presAssocID="{376372BF-DE07-4086-B1A6-EB5601C7A825}" presName="hierRoot2" presStyleCnt="0"/>
      <dgm:spPr/>
    </dgm:pt>
    <dgm:pt modelId="{4A5D6F62-2BDA-47E9-82F5-459A6B669986}" type="pres">
      <dgm:prSet presAssocID="{376372BF-DE07-4086-B1A6-EB5601C7A825}" presName="composite2" presStyleCnt="0"/>
      <dgm:spPr/>
    </dgm:pt>
    <dgm:pt modelId="{41E76EEA-FB15-4EE7-9FD6-D0AC1A2EB646}" type="pres">
      <dgm:prSet presAssocID="{376372BF-DE07-4086-B1A6-EB5601C7A825}" presName="background2" presStyleLbl="node2" presStyleIdx="1" presStyleCnt="2"/>
      <dgm:spPr/>
    </dgm:pt>
    <dgm:pt modelId="{A72F1953-F95B-45E2-94EF-7D0CD989FBEF}" type="pres">
      <dgm:prSet presAssocID="{376372BF-DE07-4086-B1A6-EB5601C7A825}" presName="text2" presStyleLbl="fgAcc2" presStyleIdx="1" presStyleCnt="2" custScaleX="114013" custScaleY="112968">
        <dgm:presLayoutVars>
          <dgm:chPref val="3"/>
        </dgm:presLayoutVars>
      </dgm:prSet>
      <dgm:spPr/>
      <dgm:t>
        <a:bodyPr/>
        <a:lstStyle/>
        <a:p>
          <a:endParaRPr lang="ru-RU"/>
        </a:p>
      </dgm:t>
    </dgm:pt>
    <dgm:pt modelId="{9BD1CFA2-91AE-4D65-B27C-BE38CB6C881F}" type="pres">
      <dgm:prSet presAssocID="{376372BF-DE07-4086-B1A6-EB5601C7A825}" presName="hierChild3" presStyleCnt="0"/>
      <dgm:spPr/>
    </dgm:pt>
  </dgm:ptLst>
  <dgm:cxnLst>
    <dgm:cxn modelId="{41422BFE-8979-4A35-AAE0-8D2CEE7AD40A}" type="presOf" srcId="{376372BF-DE07-4086-B1A6-EB5601C7A825}" destId="{A72F1953-F95B-45E2-94EF-7D0CD989FBEF}" srcOrd="0" destOrd="0" presId="urn:microsoft.com/office/officeart/2005/8/layout/hierarchy1"/>
    <dgm:cxn modelId="{E4496C49-6038-4A80-B78C-2BAD9DD9E428}" type="presOf" srcId="{F60DA7E1-32DD-4E9C-89CC-C5FB96EEFF5C}" destId="{B80918CF-D139-42ED-AA14-DE7CCC8FDD86}" srcOrd="0" destOrd="0" presId="urn:microsoft.com/office/officeart/2005/8/layout/hierarchy1"/>
    <dgm:cxn modelId="{A68F06F3-A6C2-4731-99BC-34A6BA29CCD3}" type="presOf" srcId="{F4FE6F02-E5D0-4D68-BDD1-460D26E4396C}" destId="{F489DAF1-0106-4A65-B2A4-5F6703F8BEE6}" srcOrd="0" destOrd="0" presId="urn:microsoft.com/office/officeart/2005/8/layout/hierarchy1"/>
    <dgm:cxn modelId="{8B225BFC-84F2-43A2-8A2E-24BA0F36D29A}" type="presOf" srcId="{3AAEE4B9-0143-4537-829F-4868E31548B6}" destId="{43A0D134-ADF8-4CD6-853C-A700CCE44F36}" srcOrd="0" destOrd="0" presId="urn:microsoft.com/office/officeart/2005/8/layout/hierarchy1"/>
    <dgm:cxn modelId="{1F6E357C-75BB-454E-9667-4C7D90FA729E}" srcId="{BE119CF9-CE34-4372-B951-D7A67732228B}" destId="{63694D1C-C98B-49D1-B6B2-F9791814CDC9}" srcOrd="0" destOrd="0" parTransId="{3AAEE4B9-0143-4537-829F-4868E31548B6}" sibTransId="{35C1427B-1844-41F6-9500-685F90AF228E}"/>
    <dgm:cxn modelId="{FCFD2197-A5B0-46EC-9DF8-2AEFBF649D90}" srcId="{F60DA7E1-32DD-4E9C-89CC-C5FB96EEFF5C}" destId="{BE119CF9-CE34-4372-B951-D7A67732228B}" srcOrd="0" destOrd="0" parTransId="{7ED5ED58-AC06-4A91-A8B1-86F276D95FDD}" sibTransId="{AD98C0D6-1A5E-4E93-8CA2-99C7B44E56E8}"/>
    <dgm:cxn modelId="{AC9CB632-E9CB-4B9E-AA18-6368B86790BD}" type="presOf" srcId="{BE119CF9-CE34-4372-B951-D7A67732228B}" destId="{FFF2571B-60D3-4F99-B9AC-BEF73E68300E}" srcOrd="0" destOrd="0" presId="urn:microsoft.com/office/officeart/2005/8/layout/hierarchy1"/>
    <dgm:cxn modelId="{3CFFEBB3-34B9-47FA-AC21-7EC4BCB8B9AD}" type="presOf" srcId="{63694D1C-C98B-49D1-B6B2-F9791814CDC9}" destId="{04D3C2B7-46CB-4453-9892-B08BCEF343D7}" srcOrd="0" destOrd="0" presId="urn:microsoft.com/office/officeart/2005/8/layout/hierarchy1"/>
    <dgm:cxn modelId="{749F18E6-192F-4218-BFF9-CD4B4BF531A2}" srcId="{BE119CF9-CE34-4372-B951-D7A67732228B}" destId="{376372BF-DE07-4086-B1A6-EB5601C7A825}" srcOrd="1" destOrd="0" parTransId="{F4FE6F02-E5D0-4D68-BDD1-460D26E4396C}" sibTransId="{91ED3A5F-8FA2-4734-A29B-12EFCFDF9E31}"/>
    <dgm:cxn modelId="{A1FA203B-6BCF-42D9-9F95-E55543B8E40E}" type="presParOf" srcId="{B80918CF-D139-42ED-AA14-DE7CCC8FDD86}" destId="{9365CA42-8854-4903-9431-06ED4E090F72}" srcOrd="0" destOrd="0" presId="urn:microsoft.com/office/officeart/2005/8/layout/hierarchy1"/>
    <dgm:cxn modelId="{BA2C7DEC-AE00-472F-BD10-999378C3ACAF}" type="presParOf" srcId="{9365CA42-8854-4903-9431-06ED4E090F72}" destId="{52030FE4-D1D8-433C-81CC-2FD95943BD85}" srcOrd="0" destOrd="0" presId="urn:microsoft.com/office/officeart/2005/8/layout/hierarchy1"/>
    <dgm:cxn modelId="{23B85C09-69F7-43D8-9704-9B8B79625999}" type="presParOf" srcId="{52030FE4-D1D8-433C-81CC-2FD95943BD85}" destId="{6EA6B1EA-9622-4792-8124-152BB44760AF}" srcOrd="0" destOrd="0" presId="urn:microsoft.com/office/officeart/2005/8/layout/hierarchy1"/>
    <dgm:cxn modelId="{9D996112-1B71-46D4-902E-F258C4B39015}" type="presParOf" srcId="{52030FE4-D1D8-433C-81CC-2FD95943BD85}" destId="{FFF2571B-60D3-4F99-B9AC-BEF73E68300E}" srcOrd="1" destOrd="0" presId="urn:microsoft.com/office/officeart/2005/8/layout/hierarchy1"/>
    <dgm:cxn modelId="{B4B865E3-C2D1-498E-9D81-F173065CC6E9}" type="presParOf" srcId="{9365CA42-8854-4903-9431-06ED4E090F72}" destId="{1A461D75-8A1E-45ED-B397-F3A60A7AAEE7}" srcOrd="1" destOrd="0" presId="urn:microsoft.com/office/officeart/2005/8/layout/hierarchy1"/>
    <dgm:cxn modelId="{E55B6438-33D3-47DC-99FB-2C1246DB33FF}" type="presParOf" srcId="{1A461D75-8A1E-45ED-B397-F3A60A7AAEE7}" destId="{43A0D134-ADF8-4CD6-853C-A700CCE44F36}" srcOrd="0" destOrd="0" presId="urn:microsoft.com/office/officeart/2005/8/layout/hierarchy1"/>
    <dgm:cxn modelId="{6C82AB3E-4583-491C-A5FD-E2724FE45067}" type="presParOf" srcId="{1A461D75-8A1E-45ED-B397-F3A60A7AAEE7}" destId="{6BF502D6-F688-481B-8365-4BD49DDF4742}" srcOrd="1" destOrd="0" presId="urn:microsoft.com/office/officeart/2005/8/layout/hierarchy1"/>
    <dgm:cxn modelId="{0F0F86D5-02A3-48BB-843C-AEC8290C7AC7}" type="presParOf" srcId="{6BF502D6-F688-481B-8365-4BD49DDF4742}" destId="{2EC4EDFE-1A31-4135-B5B0-0EE1CA6DD1BF}" srcOrd="0" destOrd="0" presId="urn:microsoft.com/office/officeart/2005/8/layout/hierarchy1"/>
    <dgm:cxn modelId="{F44EC5C3-4309-48CA-BCFA-45365EDEF0FA}" type="presParOf" srcId="{2EC4EDFE-1A31-4135-B5B0-0EE1CA6DD1BF}" destId="{3B3E8AA5-56FF-43B9-94C6-760E177A5C65}" srcOrd="0" destOrd="0" presId="urn:microsoft.com/office/officeart/2005/8/layout/hierarchy1"/>
    <dgm:cxn modelId="{1695CE24-1894-4D7D-BD96-FE20355C5359}" type="presParOf" srcId="{2EC4EDFE-1A31-4135-B5B0-0EE1CA6DD1BF}" destId="{04D3C2B7-46CB-4453-9892-B08BCEF343D7}" srcOrd="1" destOrd="0" presId="urn:microsoft.com/office/officeart/2005/8/layout/hierarchy1"/>
    <dgm:cxn modelId="{62299171-E402-4475-A6D6-259D06C8FA0A}" type="presParOf" srcId="{6BF502D6-F688-481B-8365-4BD49DDF4742}" destId="{30E93D63-5252-45CE-904E-91D576E0782C}" srcOrd="1" destOrd="0" presId="urn:microsoft.com/office/officeart/2005/8/layout/hierarchy1"/>
    <dgm:cxn modelId="{8A7EB255-5D60-4C0B-88E7-41346B5FC46E}" type="presParOf" srcId="{1A461D75-8A1E-45ED-B397-F3A60A7AAEE7}" destId="{F489DAF1-0106-4A65-B2A4-5F6703F8BEE6}" srcOrd="2" destOrd="0" presId="urn:microsoft.com/office/officeart/2005/8/layout/hierarchy1"/>
    <dgm:cxn modelId="{0D5F5864-C5BC-44C2-BAAC-99857F743093}" type="presParOf" srcId="{1A461D75-8A1E-45ED-B397-F3A60A7AAEE7}" destId="{F38D70F1-5556-4D3D-97FD-6BCE41A05949}" srcOrd="3" destOrd="0" presId="urn:microsoft.com/office/officeart/2005/8/layout/hierarchy1"/>
    <dgm:cxn modelId="{F5982E12-9C11-4543-BF6A-A97553757943}" type="presParOf" srcId="{F38D70F1-5556-4D3D-97FD-6BCE41A05949}" destId="{4A5D6F62-2BDA-47E9-82F5-459A6B669986}" srcOrd="0" destOrd="0" presId="urn:microsoft.com/office/officeart/2005/8/layout/hierarchy1"/>
    <dgm:cxn modelId="{03AF641E-DB61-4E50-9450-6024E5D9CFD3}" type="presParOf" srcId="{4A5D6F62-2BDA-47E9-82F5-459A6B669986}" destId="{41E76EEA-FB15-4EE7-9FD6-D0AC1A2EB646}" srcOrd="0" destOrd="0" presId="urn:microsoft.com/office/officeart/2005/8/layout/hierarchy1"/>
    <dgm:cxn modelId="{174CD30B-EAEE-4564-84F9-9B3E891A8867}" type="presParOf" srcId="{4A5D6F62-2BDA-47E9-82F5-459A6B669986}" destId="{A72F1953-F95B-45E2-94EF-7D0CD989FBEF}" srcOrd="1" destOrd="0" presId="urn:microsoft.com/office/officeart/2005/8/layout/hierarchy1"/>
    <dgm:cxn modelId="{44FA39E9-589C-49AB-83A9-B7DDE6A24B76}" type="presParOf" srcId="{F38D70F1-5556-4D3D-97FD-6BCE41A05949}" destId="{9BD1CFA2-91AE-4D65-B27C-BE38CB6C881F}" srcOrd="1" destOrd="0" presId="urn:microsoft.com/office/officeart/2005/8/layout/hierarchy1"/>
  </dgm:cxnLst>
  <dgm:bg>
    <a:noFill/>
  </dgm:bg>
  <dgm:whole/>
</dgm:dataModel>
</file>

<file path=ppt/diagrams/data2.xml><?xml version="1.0" encoding="utf-8"?>
<dgm:dataModel xmlns:dgm="http://schemas.openxmlformats.org/drawingml/2006/diagram" xmlns:a="http://schemas.openxmlformats.org/drawingml/2006/main">
  <dgm:ptLst>
    <dgm:pt modelId="{30662A13-54A5-4E62-A29A-1263AC661C8C}" type="doc">
      <dgm:prSet loTypeId="urn:microsoft.com/office/officeart/2005/8/layout/default" loCatId="list" qsTypeId="urn:microsoft.com/office/officeart/2005/8/quickstyle/3d1" qsCatId="3D" csTypeId="urn:microsoft.com/office/officeart/2005/8/colors/colorful5" csCatId="colorful" phldr="1"/>
      <dgm:spPr/>
      <dgm:t>
        <a:bodyPr/>
        <a:lstStyle/>
        <a:p>
          <a:endParaRPr lang="ru-RU"/>
        </a:p>
      </dgm:t>
    </dgm:pt>
    <dgm:pt modelId="{B14DF4FA-0931-49AA-B9D6-FEE84AE31702}">
      <dgm:prSet phldrT="[Текст]" custT="1"/>
      <dgm:spPr/>
      <dgm:t>
        <a:bodyPr/>
        <a:lstStyle/>
        <a:p>
          <a:pPr algn="ctr"/>
          <a:r>
            <a:rPr lang="uk-UA" sz="1800" dirty="0" smtClean="0">
              <a:solidFill>
                <a:schemeClr val="tx1"/>
              </a:solidFill>
              <a:latin typeface="Times New Roman" pitchFamily="18" charset="0"/>
              <a:cs typeface="Times New Roman" pitchFamily="18" charset="0"/>
            </a:rPr>
            <a:t>недостатність та неповнота інформації</a:t>
          </a:r>
          <a:endParaRPr lang="ru-RU" sz="1800" dirty="0">
            <a:solidFill>
              <a:schemeClr val="tx1"/>
            </a:solidFill>
            <a:latin typeface="Times New Roman" pitchFamily="18" charset="0"/>
            <a:cs typeface="Times New Roman" pitchFamily="18" charset="0"/>
          </a:endParaRPr>
        </a:p>
      </dgm:t>
    </dgm:pt>
    <dgm:pt modelId="{0FCC0AD5-059A-454C-B5B2-07967F68E404}" type="parTrans" cxnId="{65859BE4-CEE2-44B8-A933-A204C03B4EC3}">
      <dgm:prSet/>
      <dgm:spPr/>
      <dgm:t>
        <a:bodyPr/>
        <a:lstStyle/>
        <a:p>
          <a:pPr algn="ctr"/>
          <a:endParaRPr lang="ru-RU" sz="2000">
            <a:solidFill>
              <a:schemeClr val="tx1"/>
            </a:solidFill>
            <a:latin typeface="Times New Roman" pitchFamily="18" charset="0"/>
            <a:cs typeface="Times New Roman" pitchFamily="18" charset="0"/>
          </a:endParaRPr>
        </a:p>
      </dgm:t>
    </dgm:pt>
    <dgm:pt modelId="{54266BB1-03F3-4E00-B726-F23FEA4E9FE5}" type="sibTrans" cxnId="{65859BE4-CEE2-44B8-A933-A204C03B4EC3}">
      <dgm:prSet/>
      <dgm:spPr/>
      <dgm:t>
        <a:bodyPr/>
        <a:lstStyle/>
        <a:p>
          <a:pPr algn="ctr"/>
          <a:endParaRPr lang="ru-RU" sz="2000">
            <a:solidFill>
              <a:schemeClr val="tx1"/>
            </a:solidFill>
            <a:latin typeface="Times New Roman" pitchFamily="18" charset="0"/>
            <a:cs typeface="Times New Roman" pitchFamily="18" charset="0"/>
          </a:endParaRPr>
        </a:p>
      </dgm:t>
    </dgm:pt>
    <dgm:pt modelId="{082A3A1D-DB58-4065-8FCF-C7662FDF75FC}">
      <dgm:prSet phldrT="[Текст]" custT="1"/>
      <dgm:spPr/>
      <dgm:t>
        <a:bodyPr/>
        <a:lstStyle/>
        <a:p>
          <a:pPr algn="ctr"/>
          <a:r>
            <a:rPr lang="uk-UA" sz="1800" dirty="0" smtClean="0">
              <a:solidFill>
                <a:schemeClr val="tx1"/>
              </a:solidFill>
              <a:latin typeface="Times New Roman" pitchFamily="18" charset="0"/>
              <a:cs typeface="Times New Roman" pitchFamily="18" charset="0"/>
            </a:rPr>
            <a:t>спонтанність чи випадковість досліджуваного об’єкта (явища, процесу)</a:t>
          </a:r>
          <a:endParaRPr lang="ru-RU" sz="1800" dirty="0">
            <a:solidFill>
              <a:schemeClr val="tx1"/>
            </a:solidFill>
            <a:latin typeface="Times New Roman" pitchFamily="18" charset="0"/>
            <a:cs typeface="Times New Roman" pitchFamily="18" charset="0"/>
          </a:endParaRPr>
        </a:p>
      </dgm:t>
    </dgm:pt>
    <dgm:pt modelId="{62282BE9-CACB-4C28-8919-C2A0F1B89EF0}" type="parTrans" cxnId="{72FCA39A-C7B0-432C-AA22-CB7E7BE5BB36}">
      <dgm:prSet/>
      <dgm:spPr/>
      <dgm:t>
        <a:bodyPr/>
        <a:lstStyle/>
        <a:p>
          <a:pPr algn="ctr"/>
          <a:endParaRPr lang="ru-RU" sz="2000">
            <a:solidFill>
              <a:schemeClr val="tx1"/>
            </a:solidFill>
            <a:latin typeface="Times New Roman" pitchFamily="18" charset="0"/>
            <a:cs typeface="Times New Roman" pitchFamily="18" charset="0"/>
          </a:endParaRPr>
        </a:p>
      </dgm:t>
    </dgm:pt>
    <dgm:pt modelId="{FAA924A3-F7C3-4893-ABBD-921D6E49A021}" type="sibTrans" cxnId="{72FCA39A-C7B0-432C-AA22-CB7E7BE5BB36}">
      <dgm:prSet/>
      <dgm:spPr/>
      <dgm:t>
        <a:bodyPr/>
        <a:lstStyle/>
        <a:p>
          <a:pPr algn="ctr"/>
          <a:endParaRPr lang="ru-RU" sz="2000">
            <a:solidFill>
              <a:schemeClr val="tx1"/>
            </a:solidFill>
            <a:latin typeface="Times New Roman" pitchFamily="18" charset="0"/>
            <a:cs typeface="Times New Roman" pitchFamily="18" charset="0"/>
          </a:endParaRPr>
        </a:p>
      </dgm:t>
    </dgm:pt>
    <dgm:pt modelId="{548200BF-5CD8-4320-A818-2C4281CB0CD8}">
      <dgm:prSet phldrT="[Текст]" custT="1"/>
      <dgm:spPr/>
      <dgm:t>
        <a:bodyPr/>
        <a:lstStyle/>
        <a:p>
          <a:pPr algn="ctr"/>
          <a:r>
            <a:rPr lang="uk-UA" sz="1800" dirty="0" smtClean="0">
              <a:solidFill>
                <a:schemeClr val="tx1"/>
              </a:solidFill>
              <a:latin typeface="Times New Roman" pitchFamily="18" charset="0"/>
              <a:cs typeface="Times New Roman" pitchFamily="18" charset="0"/>
            </a:rPr>
            <a:t>обмеженість (недостатність) ресурсів при прийнятті і реалізації рішень</a:t>
          </a:r>
          <a:endParaRPr lang="ru-RU" sz="1800" dirty="0">
            <a:solidFill>
              <a:schemeClr val="tx1"/>
            </a:solidFill>
            <a:latin typeface="Times New Roman" pitchFamily="18" charset="0"/>
            <a:cs typeface="Times New Roman" pitchFamily="18" charset="0"/>
          </a:endParaRPr>
        </a:p>
      </dgm:t>
    </dgm:pt>
    <dgm:pt modelId="{C73065FA-0BE9-4087-91CF-1EFD7B3A7C4C}" type="parTrans" cxnId="{A536F599-F20D-4788-8432-27E10B67B3F4}">
      <dgm:prSet/>
      <dgm:spPr/>
      <dgm:t>
        <a:bodyPr/>
        <a:lstStyle/>
        <a:p>
          <a:pPr algn="ctr"/>
          <a:endParaRPr lang="ru-RU" sz="2000">
            <a:solidFill>
              <a:schemeClr val="tx1"/>
            </a:solidFill>
            <a:latin typeface="Times New Roman" pitchFamily="18" charset="0"/>
            <a:cs typeface="Times New Roman" pitchFamily="18" charset="0"/>
          </a:endParaRPr>
        </a:p>
      </dgm:t>
    </dgm:pt>
    <dgm:pt modelId="{0F51050A-FF0D-4F35-B571-F324E7A9E38C}" type="sibTrans" cxnId="{A536F599-F20D-4788-8432-27E10B67B3F4}">
      <dgm:prSet/>
      <dgm:spPr/>
      <dgm:t>
        <a:bodyPr/>
        <a:lstStyle/>
        <a:p>
          <a:pPr algn="ctr"/>
          <a:endParaRPr lang="ru-RU" sz="2000">
            <a:solidFill>
              <a:schemeClr val="tx1"/>
            </a:solidFill>
            <a:latin typeface="Times New Roman" pitchFamily="18" charset="0"/>
            <a:cs typeface="Times New Roman" pitchFamily="18" charset="0"/>
          </a:endParaRPr>
        </a:p>
      </dgm:t>
    </dgm:pt>
    <dgm:pt modelId="{E3FED063-7378-441A-9C22-5FED20EC83A4}">
      <dgm:prSet phldrT="[Текст]" custT="1"/>
      <dgm:spPr/>
      <dgm:t>
        <a:bodyPr/>
        <a:lstStyle/>
        <a:p>
          <a:pPr algn="ctr"/>
          <a:r>
            <a:rPr lang="uk-UA" sz="1800" dirty="0" smtClean="0">
              <a:solidFill>
                <a:schemeClr val="tx1"/>
              </a:solidFill>
              <a:latin typeface="Times New Roman" pitchFamily="18" charset="0"/>
              <a:cs typeface="Times New Roman" pitchFamily="18" charset="0"/>
            </a:rPr>
            <a:t> неможливість однозначної оцінки досліджуваного об’єкта (явища, процесу)</a:t>
          </a:r>
          <a:endParaRPr lang="ru-RU" sz="1800" dirty="0">
            <a:solidFill>
              <a:schemeClr val="tx1"/>
            </a:solidFill>
            <a:latin typeface="Times New Roman" pitchFamily="18" charset="0"/>
            <a:cs typeface="Times New Roman" pitchFamily="18" charset="0"/>
          </a:endParaRPr>
        </a:p>
      </dgm:t>
    </dgm:pt>
    <dgm:pt modelId="{952E2897-714F-4BD5-91BD-FF36ABD1B447}" type="parTrans" cxnId="{D1E0F5AC-E24F-48F3-8758-7627C5AB811A}">
      <dgm:prSet/>
      <dgm:spPr/>
      <dgm:t>
        <a:bodyPr/>
        <a:lstStyle/>
        <a:p>
          <a:pPr algn="ctr"/>
          <a:endParaRPr lang="ru-RU" sz="2000">
            <a:solidFill>
              <a:schemeClr val="tx1"/>
            </a:solidFill>
            <a:latin typeface="Times New Roman" pitchFamily="18" charset="0"/>
            <a:cs typeface="Times New Roman" pitchFamily="18" charset="0"/>
          </a:endParaRPr>
        </a:p>
      </dgm:t>
    </dgm:pt>
    <dgm:pt modelId="{9EC65A2B-D1EA-48E5-9004-342E790E27AF}" type="sibTrans" cxnId="{D1E0F5AC-E24F-48F3-8758-7627C5AB811A}">
      <dgm:prSet/>
      <dgm:spPr/>
      <dgm:t>
        <a:bodyPr/>
        <a:lstStyle/>
        <a:p>
          <a:pPr algn="ctr"/>
          <a:endParaRPr lang="ru-RU" sz="2000">
            <a:solidFill>
              <a:schemeClr val="tx1"/>
            </a:solidFill>
            <a:latin typeface="Times New Roman" pitchFamily="18" charset="0"/>
            <a:cs typeface="Times New Roman" pitchFamily="18" charset="0"/>
          </a:endParaRPr>
        </a:p>
      </dgm:t>
    </dgm:pt>
    <dgm:pt modelId="{D0E6094D-BA5B-4669-8C44-6C02CF7A884C}">
      <dgm:prSet phldrT="[Текст]" custT="1"/>
      <dgm:spPr/>
      <dgm:t>
        <a:bodyPr/>
        <a:lstStyle/>
        <a:p>
          <a:pPr algn="ctr"/>
          <a:r>
            <a:rPr lang="uk-UA" sz="1800" dirty="0" smtClean="0">
              <a:solidFill>
                <a:schemeClr val="tx1"/>
              </a:solidFill>
              <a:latin typeface="Times New Roman" pitchFamily="18" charset="0"/>
              <a:cs typeface="Times New Roman" pitchFamily="18" charset="0"/>
            </a:rPr>
            <a:t>асиметричність інформації (одні суб'єкти мають доступ до інформації, інші – позбавлені такої можливості)</a:t>
          </a:r>
          <a:endParaRPr lang="ru-RU" sz="1800" dirty="0">
            <a:solidFill>
              <a:schemeClr val="tx1"/>
            </a:solidFill>
            <a:latin typeface="Times New Roman" pitchFamily="18" charset="0"/>
            <a:cs typeface="Times New Roman" pitchFamily="18" charset="0"/>
          </a:endParaRPr>
        </a:p>
      </dgm:t>
    </dgm:pt>
    <dgm:pt modelId="{BD62E424-136D-48DE-8E0C-6230099A49A9}" type="parTrans" cxnId="{69C14FD3-965E-4442-B62C-4E5BFC557B47}">
      <dgm:prSet/>
      <dgm:spPr/>
      <dgm:t>
        <a:bodyPr/>
        <a:lstStyle/>
        <a:p>
          <a:pPr algn="ctr"/>
          <a:endParaRPr lang="ru-RU" sz="2000">
            <a:solidFill>
              <a:schemeClr val="tx1"/>
            </a:solidFill>
            <a:latin typeface="Times New Roman" pitchFamily="18" charset="0"/>
            <a:cs typeface="Times New Roman" pitchFamily="18" charset="0"/>
          </a:endParaRPr>
        </a:p>
      </dgm:t>
    </dgm:pt>
    <dgm:pt modelId="{524267FA-2D0E-49DC-B369-2B1017FE2BAF}" type="sibTrans" cxnId="{69C14FD3-965E-4442-B62C-4E5BFC557B47}">
      <dgm:prSet/>
      <dgm:spPr/>
      <dgm:t>
        <a:bodyPr/>
        <a:lstStyle/>
        <a:p>
          <a:pPr algn="ctr"/>
          <a:endParaRPr lang="ru-RU" sz="2000">
            <a:solidFill>
              <a:schemeClr val="tx1"/>
            </a:solidFill>
            <a:latin typeface="Times New Roman" pitchFamily="18" charset="0"/>
            <a:cs typeface="Times New Roman" pitchFamily="18" charset="0"/>
          </a:endParaRPr>
        </a:p>
      </dgm:t>
    </dgm:pt>
    <dgm:pt modelId="{1A7A98F0-3C19-402C-A738-44FAFF41DE5D}">
      <dgm:prSet phldrT="[Текст]" custT="1"/>
      <dgm:spPr>
        <a:solidFill>
          <a:srgbClr val="0099FF"/>
        </a:solidFill>
      </dgm:spPr>
      <dgm:t>
        <a:bodyPr/>
        <a:lstStyle/>
        <a:p>
          <a:pPr algn="ctr"/>
          <a:r>
            <a:rPr lang="uk-UA" sz="1800" dirty="0" smtClean="0">
              <a:solidFill>
                <a:schemeClr val="tx1"/>
              </a:solidFill>
              <a:latin typeface="Times New Roman" pitchFamily="18" charset="0"/>
              <a:cs typeface="Times New Roman" pitchFamily="18" charset="0"/>
            </a:rPr>
            <a:t>наявність суперечливих тенденцій, протиріч</a:t>
          </a:r>
        </a:p>
      </dgm:t>
    </dgm:pt>
    <dgm:pt modelId="{35E20376-381D-452F-9873-E6E680DE8331}" type="parTrans" cxnId="{35CF29AF-BE2B-4A1A-BC7B-8BA4B6E7861D}">
      <dgm:prSet/>
      <dgm:spPr/>
      <dgm:t>
        <a:bodyPr/>
        <a:lstStyle/>
        <a:p>
          <a:pPr algn="ctr"/>
          <a:endParaRPr lang="ru-RU" sz="2000">
            <a:solidFill>
              <a:schemeClr val="tx1"/>
            </a:solidFill>
            <a:latin typeface="Times New Roman" pitchFamily="18" charset="0"/>
            <a:cs typeface="Times New Roman" pitchFamily="18" charset="0"/>
          </a:endParaRPr>
        </a:p>
      </dgm:t>
    </dgm:pt>
    <dgm:pt modelId="{80B622DE-30D2-4824-B92A-ADC4F9A72BBE}" type="sibTrans" cxnId="{35CF29AF-BE2B-4A1A-BC7B-8BA4B6E7861D}">
      <dgm:prSet/>
      <dgm:spPr/>
      <dgm:t>
        <a:bodyPr/>
        <a:lstStyle/>
        <a:p>
          <a:pPr algn="ctr"/>
          <a:endParaRPr lang="ru-RU" sz="2000">
            <a:solidFill>
              <a:schemeClr val="tx1"/>
            </a:solidFill>
            <a:latin typeface="Times New Roman" pitchFamily="18" charset="0"/>
            <a:cs typeface="Times New Roman" pitchFamily="18" charset="0"/>
          </a:endParaRPr>
        </a:p>
      </dgm:t>
    </dgm:pt>
    <dgm:pt modelId="{36F73F9E-8142-47A0-9745-C0C7D2A2988B}" type="pres">
      <dgm:prSet presAssocID="{30662A13-54A5-4E62-A29A-1263AC661C8C}" presName="diagram" presStyleCnt="0">
        <dgm:presLayoutVars>
          <dgm:dir/>
          <dgm:resizeHandles val="exact"/>
        </dgm:presLayoutVars>
      </dgm:prSet>
      <dgm:spPr/>
    </dgm:pt>
    <dgm:pt modelId="{039B999D-5B0F-451B-A252-2676E193B8E2}" type="pres">
      <dgm:prSet presAssocID="{B14DF4FA-0931-49AA-B9D6-FEE84AE31702}" presName="node" presStyleLbl="node1" presStyleIdx="0" presStyleCnt="6">
        <dgm:presLayoutVars>
          <dgm:bulletEnabled val="1"/>
        </dgm:presLayoutVars>
      </dgm:prSet>
      <dgm:spPr/>
      <dgm:t>
        <a:bodyPr/>
        <a:lstStyle/>
        <a:p>
          <a:endParaRPr lang="ru-RU"/>
        </a:p>
      </dgm:t>
    </dgm:pt>
    <dgm:pt modelId="{9ECD7B77-68BA-46C1-93C9-5A253AF3F566}" type="pres">
      <dgm:prSet presAssocID="{54266BB1-03F3-4E00-B726-F23FEA4E9FE5}" presName="sibTrans" presStyleCnt="0"/>
      <dgm:spPr/>
    </dgm:pt>
    <dgm:pt modelId="{86862F5B-9BC1-41CF-947C-28E0F4C0952C}" type="pres">
      <dgm:prSet presAssocID="{082A3A1D-DB58-4065-8FCF-C7662FDF75FC}" presName="node" presStyleLbl="node1" presStyleIdx="1" presStyleCnt="6">
        <dgm:presLayoutVars>
          <dgm:bulletEnabled val="1"/>
        </dgm:presLayoutVars>
      </dgm:prSet>
      <dgm:spPr/>
      <dgm:t>
        <a:bodyPr/>
        <a:lstStyle/>
        <a:p>
          <a:endParaRPr lang="ru-RU"/>
        </a:p>
      </dgm:t>
    </dgm:pt>
    <dgm:pt modelId="{F3EBADD3-82FF-4038-B863-7ADC154E7590}" type="pres">
      <dgm:prSet presAssocID="{FAA924A3-F7C3-4893-ABBD-921D6E49A021}" presName="sibTrans" presStyleCnt="0"/>
      <dgm:spPr/>
    </dgm:pt>
    <dgm:pt modelId="{948B9B67-CBB5-415E-92D5-EE28D44B257E}" type="pres">
      <dgm:prSet presAssocID="{548200BF-5CD8-4320-A818-2C4281CB0CD8}" presName="node" presStyleLbl="node1" presStyleIdx="2" presStyleCnt="6">
        <dgm:presLayoutVars>
          <dgm:bulletEnabled val="1"/>
        </dgm:presLayoutVars>
      </dgm:prSet>
      <dgm:spPr/>
      <dgm:t>
        <a:bodyPr/>
        <a:lstStyle/>
        <a:p>
          <a:endParaRPr lang="ru-RU"/>
        </a:p>
      </dgm:t>
    </dgm:pt>
    <dgm:pt modelId="{5728A569-269F-46BB-984F-F12B64AF3C8E}" type="pres">
      <dgm:prSet presAssocID="{0F51050A-FF0D-4F35-B571-F324E7A9E38C}" presName="sibTrans" presStyleCnt="0"/>
      <dgm:spPr/>
    </dgm:pt>
    <dgm:pt modelId="{0C87EC08-25D7-403C-BC73-9A6FF5687FD2}" type="pres">
      <dgm:prSet presAssocID="{E3FED063-7378-441A-9C22-5FED20EC83A4}" presName="node" presStyleLbl="node1" presStyleIdx="3" presStyleCnt="6">
        <dgm:presLayoutVars>
          <dgm:bulletEnabled val="1"/>
        </dgm:presLayoutVars>
      </dgm:prSet>
      <dgm:spPr/>
      <dgm:t>
        <a:bodyPr/>
        <a:lstStyle/>
        <a:p>
          <a:endParaRPr lang="ru-RU"/>
        </a:p>
      </dgm:t>
    </dgm:pt>
    <dgm:pt modelId="{4905B3EC-08C4-4086-8EF7-12A1617C0C8D}" type="pres">
      <dgm:prSet presAssocID="{9EC65A2B-D1EA-48E5-9004-342E790E27AF}" presName="sibTrans" presStyleCnt="0"/>
      <dgm:spPr/>
    </dgm:pt>
    <dgm:pt modelId="{32DC0C9E-C11D-4E85-A2CB-B8336B041D73}" type="pres">
      <dgm:prSet presAssocID="{D0E6094D-BA5B-4669-8C44-6C02CF7A884C}" presName="node" presStyleLbl="node1" presStyleIdx="4" presStyleCnt="6">
        <dgm:presLayoutVars>
          <dgm:bulletEnabled val="1"/>
        </dgm:presLayoutVars>
      </dgm:prSet>
      <dgm:spPr/>
      <dgm:t>
        <a:bodyPr/>
        <a:lstStyle/>
        <a:p>
          <a:endParaRPr lang="ru-RU"/>
        </a:p>
      </dgm:t>
    </dgm:pt>
    <dgm:pt modelId="{696922EB-AD4D-4C3D-B38A-D171D88E35E8}" type="pres">
      <dgm:prSet presAssocID="{524267FA-2D0E-49DC-B369-2B1017FE2BAF}" presName="sibTrans" presStyleCnt="0"/>
      <dgm:spPr/>
    </dgm:pt>
    <dgm:pt modelId="{71688E4B-CB65-4698-A0CC-70B23856DB74}" type="pres">
      <dgm:prSet presAssocID="{1A7A98F0-3C19-402C-A738-44FAFF41DE5D}" presName="node" presStyleLbl="node1" presStyleIdx="5" presStyleCnt="6">
        <dgm:presLayoutVars>
          <dgm:bulletEnabled val="1"/>
        </dgm:presLayoutVars>
      </dgm:prSet>
      <dgm:spPr/>
      <dgm:t>
        <a:bodyPr/>
        <a:lstStyle/>
        <a:p>
          <a:endParaRPr lang="ru-RU"/>
        </a:p>
      </dgm:t>
    </dgm:pt>
  </dgm:ptLst>
  <dgm:cxnLst>
    <dgm:cxn modelId="{72FCA39A-C7B0-432C-AA22-CB7E7BE5BB36}" srcId="{30662A13-54A5-4E62-A29A-1263AC661C8C}" destId="{082A3A1D-DB58-4065-8FCF-C7662FDF75FC}" srcOrd="1" destOrd="0" parTransId="{62282BE9-CACB-4C28-8919-C2A0F1B89EF0}" sibTransId="{FAA924A3-F7C3-4893-ABBD-921D6E49A021}"/>
    <dgm:cxn modelId="{16EE48EF-BC17-4E02-8E5D-95030A49BBE6}" type="presOf" srcId="{D0E6094D-BA5B-4669-8C44-6C02CF7A884C}" destId="{32DC0C9E-C11D-4E85-A2CB-B8336B041D73}" srcOrd="0" destOrd="0" presId="urn:microsoft.com/office/officeart/2005/8/layout/default"/>
    <dgm:cxn modelId="{1234444E-1A55-4BE8-940F-2E824926C491}" type="presOf" srcId="{B14DF4FA-0931-49AA-B9D6-FEE84AE31702}" destId="{039B999D-5B0F-451B-A252-2676E193B8E2}" srcOrd="0" destOrd="0" presId="urn:microsoft.com/office/officeart/2005/8/layout/default"/>
    <dgm:cxn modelId="{73FDAE8D-ABAA-459A-B4C0-C9812E4E5F25}" type="presOf" srcId="{30662A13-54A5-4E62-A29A-1263AC661C8C}" destId="{36F73F9E-8142-47A0-9745-C0C7D2A2988B}" srcOrd="0" destOrd="0" presId="urn:microsoft.com/office/officeart/2005/8/layout/default"/>
    <dgm:cxn modelId="{A536F599-F20D-4788-8432-27E10B67B3F4}" srcId="{30662A13-54A5-4E62-A29A-1263AC661C8C}" destId="{548200BF-5CD8-4320-A818-2C4281CB0CD8}" srcOrd="2" destOrd="0" parTransId="{C73065FA-0BE9-4087-91CF-1EFD7B3A7C4C}" sibTransId="{0F51050A-FF0D-4F35-B571-F324E7A9E38C}"/>
    <dgm:cxn modelId="{216C76C8-2BB6-4CED-8170-11E28787A141}" type="presOf" srcId="{E3FED063-7378-441A-9C22-5FED20EC83A4}" destId="{0C87EC08-25D7-403C-BC73-9A6FF5687FD2}" srcOrd="0" destOrd="0" presId="urn:microsoft.com/office/officeart/2005/8/layout/default"/>
    <dgm:cxn modelId="{69C14FD3-965E-4442-B62C-4E5BFC557B47}" srcId="{30662A13-54A5-4E62-A29A-1263AC661C8C}" destId="{D0E6094D-BA5B-4669-8C44-6C02CF7A884C}" srcOrd="4" destOrd="0" parTransId="{BD62E424-136D-48DE-8E0C-6230099A49A9}" sibTransId="{524267FA-2D0E-49DC-B369-2B1017FE2BAF}"/>
    <dgm:cxn modelId="{65859BE4-CEE2-44B8-A933-A204C03B4EC3}" srcId="{30662A13-54A5-4E62-A29A-1263AC661C8C}" destId="{B14DF4FA-0931-49AA-B9D6-FEE84AE31702}" srcOrd="0" destOrd="0" parTransId="{0FCC0AD5-059A-454C-B5B2-07967F68E404}" sibTransId="{54266BB1-03F3-4E00-B726-F23FEA4E9FE5}"/>
    <dgm:cxn modelId="{DAFD1927-2017-4529-BD41-3A9C5555EC30}" type="presOf" srcId="{548200BF-5CD8-4320-A818-2C4281CB0CD8}" destId="{948B9B67-CBB5-415E-92D5-EE28D44B257E}" srcOrd="0" destOrd="0" presId="urn:microsoft.com/office/officeart/2005/8/layout/default"/>
    <dgm:cxn modelId="{F3449C96-43B0-4CE8-99C2-0AAF2E829927}" type="presOf" srcId="{1A7A98F0-3C19-402C-A738-44FAFF41DE5D}" destId="{71688E4B-CB65-4698-A0CC-70B23856DB74}" srcOrd="0" destOrd="0" presId="urn:microsoft.com/office/officeart/2005/8/layout/default"/>
    <dgm:cxn modelId="{1DEBB066-8B0B-4951-8859-AB3295CE7E08}" type="presOf" srcId="{082A3A1D-DB58-4065-8FCF-C7662FDF75FC}" destId="{86862F5B-9BC1-41CF-947C-28E0F4C0952C}" srcOrd="0" destOrd="0" presId="urn:microsoft.com/office/officeart/2005/8/layout/default"/>
    <dgm:cxn modelId="{D1E0F5AC-E24F-48F3-8758-7627C5AB811A}" srcId="{30662A13-54A5-4E62-A29A-1263AC661C8C}" destId="{E3FED063-7378-441A-9C22-5FED20EC83A4}" srcOrd="3" destOrd="0" parTransId="{952E2897-714F-4BD5-91BD-FF36ABD1B447}" sibTransId="{9EC65A2B-D1EA-48E5-9004-342E790E27AF}"/>
    <dgm:cxn modelId="{35CF29AF-BE2B-4A1A-BC7B-8BA4B6E7861D}" srcId="{30662A13-54A5-4E62-A29A-1263AC661C8C}" destId="{1A7A98F0-3C19-402C-A738-44FAFF41DE5D}" srcOrd="5" destOrd="0" parTransId="{35E20376-381D-452F-9873-E6E680DE8331}" sibTransId="{80B622DE-30D2-4824-B92A-ADC4F9A72BBE}"/>
    <dgm:cxn modelId="{FF4E05BC-74FA-4D73-A77D-95C2A93BCF2E}" type="presParOf" srcId="{36F73F9E-8142-47A0-9745-C0C7D2A2988B}" destId="{039B999D-5B0F-451B-A252-2676E193B8E2}" srcOrd="0" destOrd="0" presId="urn:microsoft.com/office/officeart/2005/8/layout/default"/>
    <dgm:cxn modelId="{47FBD014-FBB5-4C87-9840-9A58C7BABC7B}" type="presParOf" srcId="{36F73F9E-8142-47A0-9745-C0C7D2A2988B}" destId="{9ECD7B77-68BA-46C1-93C9-5A253AF3F566}" srcOrd="1" destOrd="0" presId="urn:microsoft.com/office/officeart/2005/8/layout/default"/>
    <dgm:cxn modelId="{31E650C4-9D8F-4D2A-8421-CC4E63DEEAE9}" type="presParOf" srcId="{36F73F9E-8142-47A0-9745-C0C7D2A2988B}" destId="{86862F5B-9BC1-41CF-947C-28E0F4C0952C}" srcOrd="2" destOrd="0" presId="urn:microsoft.com/office/officeart/2005/8/layout/default"/>
    <dgm:cxn modelId="{AB4ED35E-CA20-4885-94B9-3A77D3F5561A}" type="presParOf" srcId="{36F73F9E-8142-47A0-9745-C0C7D2A2988B}" destId="{F3EBADD3-82FF-4038-B863-7ADC154E7590}" srcOrd="3" destOrd="0" presId="urn:microsoft.com/office/officeart/2005/8/layout/default"/>
    <dgm:cxn modelId="{AE0FCB41-6626-4C75-8750-24F1E767F238}" type="presParOf" srcId="{36F73F9E-8142-47A0-9745-C0C7D2A2988B}" destId="{948B9B67-CBB5-415E-92D5-EE28D44B257E}" srcOrd="4" destOrd="0" presId="urn:microsoft.com/office/officeart/2005/8/layout/default"/>
    <dgm:cxn modelId="{52851CCF-349D-4B74-B20F-346B4C902686}" type="presParOf" srcId="{36F73F9E-8142-47A0-9745-C0C7D2A2988B}" destId="{5728A569-269F-46BB-984F-F12B64AF3C8E}" srcOrd="5" destOrd="0" presId="urn:microsoft.com/office/officeart/2005/8/layout/default"/>
    <dgm:cxn modelId="{BF0C3DDE-D082-47F8-98B7-E81EFCA71E90}" type="presParOf" srcId="{36F73F9E-8142-47A0-9745-C0C7D2A2988B}" destId="{0C87EC08-25D7-403C-BC73-9A6FF5687FD2}" srcOrd="6" destOrd="0" presId="urn:microsoft.com/office/officeart/2005/8/layout/default"/>
    <dgm:cxn modelId="{4490FFEF-0CDC-41AD-A0B0-340D96960B3C}" type="presParOf" srcId="{36F73F9E-8142-47A0-9745-C0C7D2A2988B}" destId="{4905B3EC-08C4-4086-8EF7-12A1617C0C8D}" srcOrd="7" destOrd="0" presId="urn:microsoft.com/office/officeart/2005/8/layout/default"/>
    <dgm:cxn modelId="{6039B904-1DA5-4F33-AE31-A318303D61E0}" type="presParOf" srcId="{36F73F9E-8142-47A0-9745-C0C7D2A2988B}" destId="{32DC0C9E-C11D-4E85-A2CB-B8336B041D73}" srcOrd="8" destOrd="0" presId="urn:microsoft.com/office/officeart/2005/8/layout/default"/>
    <dgm:cxn modelId="{70CDD92E-E8E1-4580-BEE4-E5A20C6C000B}" type="presParOf" srcId="{36F73F9E-8142-47A0-9745-C0C7D2A2988B}" destId="{696922EB-AD4D-4C3D-B38A-D171D88E35E8}" srcOrd="9" destOrd="0" presId="urn:microsoft.com/office/officeart/2005/8/layout/default"/>
    <dgm:cxn modelId="{53D33010-85D3-4BE3-AF5B-55200ACF4D08}" type="presParOf" srcId="{36F73F9E-8142-47A0-9745-C0C7D2A2988B}" destId="{71688E4B-CB65-4698-A0CC-70B23856DB74}" srcOrd="10" destOrd="0" presId="urn:microsoft.com/office/officeart/2005/8/layout/default"/>
  </dgm:cxnLst>
  <dgm:bg/>
  <dgm:whole/>
</dgm:dataModel>
</file>

<file path=ppt/diagrams/data3.xml><?xml version="1.0" encoding="utf-8"?>
<dgm:dataModel xmlns:dgm="http://schemas.openxmlformats.org/drawingml/2006/diagram" xmlns:a="http://schemas.openxmlformats.org/drawingml/2006/main">
  <dgm:ptLst>
    <dgm:pt modelId="{8988CB3E-A67A-4A4B-B00A-3D4B46BBB098}" type="doc">
      <dgm:prSet loTypeId="urn:microsoft.com/office/officeart/2005/8/layout/process5" loCatId="process" qsTypeId="urn:microsoft.com/office/officeart/2005/8/quickstyle/simple5" qsCatId="simple" csTypeId="urn:microsoft.com/office/officeart/2005/8/colors/colorful5" csCatId="colorful" phldr="1"/>
      <dgm:spPr/>
      <dgm:t>
        <a:bodyPr/>
        <a:lstStyle/>
        <a:p>
          <a:endParaRPr lang="ru-RU"/>
        </a:p>
      </dgm:t>
    </dgm:pt>
    <dgm:pt modelId="{7A8EFFFE-F895-4DB5-9E3F-A3640EA4AF65}">
      <dgm:prSet phldrT="[Текст]" custT="1"/>
      <dgm:spPr/>
      <dgm:t>
        <a:bodyPr/>
        <a:lstStyle/>
        <a:p>
          <a:r>
            <a:rPr lang="ru-RU" sz="2400" smtClean="0">
              <a:solidFill>
                <a:schemeClr val="tx1"/>
              </a:solidFill>
              <a:latin typeface="Times New Roman" pitchFamily="18" charset="0"/>
              <a:cs typeface="Times New Roman" pitchFamily="18" charset="0"/>
            </a:rPr>
            <a:t>1.</a:t>
          </a:r>
          <a:r>
            <a:rPr lang="uk-UA" sz="2400" smtClean="0">
              <a:solidFill>
                <a:schemeClr val="tx1"/>
              </a:solidFill>
              <a:latin typeface="Times New Roman" pitchFamily="18" charset="0"/>
              <a:cs typeface="Times New Roman" pitchFamily="18" charset="0"/>
            </a:rPr>
            <a:t>економічний агент будує свій образ</a:t>
          </a:r>
          <a:endParaRPr lang="ru-RU" sz="2400" dirty="0">
            <a:solidFill>
              <a:schemeClr val="tx1"/>
            </a:solidFill>
            <a:latin typeface="Times New Roman" pitchFamily="18" charset="0"/>
            <a:cs typeface="Times New Roman" pitchFamily="18" charset="0"/>
          </a:endParaRPr>
        </a:p>
      </dgm:t>
    </dgm:pt>
    <dgm:pt modelId="{92BBB815-9F4C-408A-B9D6-0A60C3F780C8}" type="parTrans" cxnId="{970D0110-2FDC-402E-8CC9-F619F234FE59}">
      <dgm:prSet/>
      <dgm:spPr/>
      <dgm:t>
        <a:bodyPr/>
        <a:lstStyle/>
        <a:p>
          <a:endParaRPr lang="ru-RU" sz="2400">
            <a:solidFill>
              <a:schemeClr val="tx1"/>
            </a:solidFill>
            <a:latin typeface="Times New Roman" pitchFamily="18" charset="0"/>
            <a:cs typeface="Times New Roman" pitchFamily="18" charset="0"/>
          </a:endParaRPr>
        </a:p>
      </dgm:t>
    </dgm:pt>
    <dgm:pt modelId="{AE59A7A9-C142-4BF9-BEED-E99DD949A249}" type="sibTrans" cxnId="{970D0110-2FDC-402E-8CC9-F619F234FE59}">
      <dgm:prSet custT="1"/>
      <dgm:spPr/>
      <dgm:t>
        <a:bodyPr/>
        <a:lstStyle/>
        <a:p>
          <a:endParaRPr lang="ru-RU" sz="2400">
            <a:solidFill>
              <a:schemeClr val="tx1"/>
            </a:solidFill>
            <a:latin typeface="Times New Roman" pitchFamily="18" charset="0"/>
            <a:cs typeface="Times New Roman" pitchFamily="18" charset="0"/>
          </a:endParaRPr>
        </a:p>
      </dgm:t>
    </dgm:pt>
    <dgm:pt modelId="{27B4AC1B-A6C3-4CDF-A268-65B82285B64F}">
      <dgm:prSet phldrT="[Текст]" custT="1"/>
      <dgm:spPr/>
      <dgm:t>
        <a:bodyPr/>
        <a:lstStyle/>
        <a:p>
          <a:r>
            <a:rPr lang="ru-RU" sz="2400" smtClean="0">
              <a:solidFill>
                <a:schemeClr val="tx1"/>
              </a:solidFill>
              <a:latin typeface="Times New Roman" pitchFamily="18" charset="0"/>
              <a:cs typeface="Times New Roman" pitchFamily="18" charset="0"/>
            </a:rPr>
            <a:t>2.</a:t>
          </a:r>
          <a:r>
            <a:rPr lang="uk-UA" sz="2400" smtClean="0">
              <a:solidFill>
                <a:schemeClr val="tx1"/>
              </a:solidFill>
              <a:latin typeface="Times New Roman" pitchFamily="18" charset="0"/>
              <a:cs typeface="Times New Roman" pitchFamily="18" charset="0"/>
            </a:rPr>
            <a:t>побудова образів інших агентів у своїй свідомості</a:t>
          </a:r>
          <a:endParaRPr lang="ru-RU" sz="2400" dirty="0">
            <a:solidFill>
              <a:schemeClr val="tx1"/>
            </a:solidFill>
            <a:latin typeface="Times New Roman" pitchFamily="18" charset="0"/>
            <a:cs typeface="Times New Roman" pitchFamily="18" charset="0"/>
          </a:endParaRPr>
        </a:p>
      </dgm:t>
    </dgm:pt>
    <dgm:pt modelId="{DF3996EC-9992-4638-A425-A27555F50622}" type="parTrans" cxnId="{1542EF85-7C10-443F-A9F1-C6E56E66620B}">
      <dgm:prSet/>
      <dgm:spPr/>
      <dgm:t>
        <a:bodyPr/>
        <a:lstStyle/>
        <a:p>
          <a:endParaRPr lang="ru-RU" sz="2400">
            <a:solidFill>
              <a:schemeClr val="tx1"/>
            </a:solidFill>
            <a:latin typeface="Times New Roman" pitchFamily="18" charset="0"/>
            <a:cs typeface="Times New Roman" pitchFamily="18" charset="0"/>
          </a:endParaRPr>
        </a:p>
      </dgm:t>
    </dgm:pt>
    <dgm:pt modelId="{13A9FB98-477E-4418-92B3-C987BD002E2D}" type="sibTrans" cxnId="{1542EF85-7C10-443F-A9F1-C6E56E66620B}">
      <dgm:prSet custT="1"/>
      <dgm:spPr/>
      <dgm:t>
        <a:bodyPr/>
        <a:lstStyle/>
        <a:p>
          <a:endParaRPr lang="ru-RU" sz="2400">
            <a:solidFill>
              <a:schemeClr val="tx1"/>
            </a:solidFill>
            <a:latin typeface="Times New Roman" pitchFamily="18" charset="0"/>
            <a:cs typeface="Times New Roman" pitchFamily="18" charset="0"/>
          </a:endParaRPr>
        </a:p>
      </dgm:t>
    </dgm:pt>
    <dgm:pt modelId="{EC86DDD5-5786-47AC-AA64-8B84B4147468}">
      <dgm:prSet phldrT="[Текст]" custT="1"/>
      <dgm:spPr/>
      <dgm:t>
        <a:bodyPr/>
        <a:lstStyle/>
        <a:p>
          <a:r>
            <a:rPr lang="ru-RU" sz="2400" smtClean="0">
              <a:solidFill>
                <a:schemeClr val="tx1"/>
              </a:solidFill>
              <a:latin typeface="Times New Roman" pitchFamily="18" charset="0"/>
              <a:cs typeface="Times New Roman" pitchFamily="18" charset="0"/>
            </a:rPr>
            <a:t>3.</a:t>
          </a:r>
          <a:r>
            <a:rPr lang="uk-UA" sz="2400" smtClean="0">
              <a:solidFill>
                <a:schemeClr val="tx1"/>
              </a:solidFill>
              <a:latin typeface="Times New Roman" pitchFamily="18" charset="0"/>
              <a:cs typeface="Times New Roman" pitchFamily="18" charset="0"/>
            </a:rPr>
            <a:t>зіставлення образу себе і образу іншого через побудову образу «ідеального іншого»</a:t>
          </a:r>
          <a:endParaRPr lang="ru-RU" sz="2400" dirty="0">
            <a:solidFill>
              <a:schemeClr val="tx1"/>
            </a:solidFill>
            <a:latin typeface="Times New Roman" pitchFamily="18" charset="0"/>
            <a:cs typeface="Times New Roman" pitchFamily="18" charset="0"/>
          </a:endParaRPr>
        </a:p>
      </dgm:t>
    </dgm:pt>
    <dgm:pt modelId="{340F4B47-C406-4E0E-8FAB-F763D346CF2E}" type="parTrans" cxnId="{7ADD9F03-AAFC-46E0-9846-C8B005AE69D6}">
      <dgm:prSet/>
      <dgm:spPr/>
      <dgm:t>
        <a:bodyPr/>
        <a:lstStyle/>
        <a:p>
          <a:endParaRPr lang="ru-RU" sz="2400">
            <a:solidFill>
              <a:schemeClr val="tx1"/>
            </a:solidFill>
            <a:latin typeface="Times New Roman" pitchFamily="18" charset="0"/>
            <a:cs typeface="Times New Roman" pitchFamily="18" charset="0"/>
          </a:endParaRPr>
        </a:p>
      </dgm:t>
    </dgm:pt>
    <dgm:pt modelId="{B791E786-F80A-416A-B541-E965CAA6947A}" type="sibTrans" cxnId="{7ADD9F03-AAFC-46E0-9846-C8B005AE69D6}">
      <dgm:prSet custT="1"/>
      <dgm:spPr/>
      <dgm:t>
        <a:bodyPr/>
        <a:lstStyle/>
        <a:p>
          <a:endParaRPr lang="ru-RU" sz="2400">
            <a:solidFill>
              <a:schemeClr val="tx1"/>
            </a:solidFill>
            <a:latin typeface="Times New Roman" pitchFamily="18" charset="0"/>
            <a:cs typeface="Times New Roman" pitchFamily="18" charset="0"/>
          </a:endParaRPr>
        </a:p>
      </dgm:t>
    </dgm:pt>
    <dgm:pt modelId="{0C5E0585-29A6-48BE-B5C9-FE43B67298F4}">
      <dgm:prSet phldrT="[Текст]" custT="1"/>
      <dgm:spPr/>
      <dgm:t>
        <a:bodyPr/>
        <a:lstStyle/>
        <a:p>
          <a:r>
            <a:rPr lang="ru-RU" sz="2400" dirty="0" smtClean="0">
              <a:solidFill>
                <a:schemeClr val="tx1"/>
              </a:solidFill>
              <a:latin typeface="Times New Roman" pitchFamily="18" charset="0"/>
              <a:cs typeface="Times New Roman" pitchFamily="18" charset="0"/>
            </a:rPr>
            <a:t>4.</a:t>
          </a:r>
          <a:r>
            <a:rPr lang="uk-UA" sz="2400" dirty="0" smtClean="0">
              <a:solidFill>
                <a:schemeClr val="tx1"/>
              </a:solidFill>
              <a:latin typeface="Times New Roman" pitchFamily="18" charset="0"/>
              <a:cs typeface="Times New Roman" pitchFamily="18" charset="0"/>
            </a:rPr>
            <a:t>побудова образу «ідеального себе» та побудова дуг, що зв’язують агентів з образами іншого</a:t>
          </a:r>
          <a:endParaRPr lang="ru-RU" sz="2400" dirty="0">
            <a:solidFill>
              <a:schemeClr val="tx1"/>
            </a:solidFill>
            <a:latin typeface="Times New Roman" pitchFamily="18" charset="0"/>
            <a:cs typeface="Times New Roman" pitchFamily="18" charset="0"/>
          </a:endParaRPr>
        </a:p>
      </dgm:t>
    </dgm:pt>
    <dgm:pt modelId="{9E74EB85-4F65-4EEF-B1E0-E644347E8885}" type="parTrans" cxnId="{A2C2B1C2-ABEE-432E-87F5-05BC48ED0D61}">
      <dgm:prSet/>
      <dgm:spPr/>
      <dgm:t>
        <a:bodyPr/>
        <a:lstStyle/>
        <a:p>
          <a:endParaRPr lang="ru-RU" sz="2400">
            <a:solidFill>
              <a:schemeClr val="tx1"/>
            </a:solidFill>
            <a:latin typeface="Times New Roman" pitchFamily="18" charset="0"/>
            <a:cs typeface="Times New Roman" pitchFamily="18" charset="0"/>
          </a:endParaRPr>
        </a:p>
      </dgm:t>
    </dgm:pt>
    <dgm:pt modelId="{CB71ABC1-F444-43AD-B72B-96D7F3C2E331}" type="sibTrans" cxnId="{A2C2B1C2-ABEE-432E-87F5-05BC48ED0D61}">
      <dgm:prSet/>
      <dgm:spPr/>
      <dgm:t>
        <a:bodyPr/>
        <a:lstStyle/>
        <a:p>
          <a:endParaRPr lang="ru-RU" sz="2400">
            <a:solidFill>
              <a:schemeClr val="tx1"/>
            </a:solidFill>
            <a:latin typeface="Times New Roman" pitchFamily="18" charset="0"/>
            <a:cs typeface="Times New Roman" pitchFamily="18" charset="0"/>
          </a:endParaRPr>
        </a:p>
      </dgm:t>
    </dgm:pt>
    <dgm:pt modelId="{7B0F459D-BA48-40B1-A485-B1F17C93D2C9}" type="pres">
      <dgm:prSet presAssocID="{8988CB3E-A67A-4A4B-B00A-3D4B46BBB098}" presName="diagram" presStyleCnt="0">
        <dgm:presLayoutVars>
          <dgm:dir/>
          <dgm:resizeHandles val="exact"/>
        </dgm:presLayoutVars>
      </dgm:prSet>
      <dgm:spPr/>
    </dgm:pt>
    <dgm:pt modelId="{28703440-8EE7-4383-A8F0-857974A65A83}" type="pres">
      <dgm:prSet presAssocID="{7A8EFFFE-F895-4DB5-9E3F-A3640EA4AF65}" presName="node" presStyleLbl="node1" presStyleIdx="0" presStyleCnt="4" custScaleX="125185">
        <dgm:presLayoutVars>
          <dgm:bulletEnabled val="1"/>
        </dgm:presLayoutVars>
      </dgm:prSet>
      <dgm:spPr/>
      <dgm:t>
        <a:bodyPr/>
        <a:lstStyle/>
        <a:p>
          <a:endParaRPr lang="ru-RU"/>
        </a:p>
      </dgm:t>
    </dgm:pt>
    <dgm:pt modelId="{FE866ABA-8602-4976-8553-CEE409D26CE1}" type="pres">
      <dgm:prSet presAssocID="{AE59A7A9-C142-4BF9-BEED-E99DD949A249}" presName="sibTrans" presStyleLbl="sibTrans2D1" presStyleIdx="0" presStyleCnt="3"/>
      <dgm:spPr/>
    </dgm:pt>
    <dgm:pt modelId="{FA5C770B-F4FB-44B7-8BFE-0E8308C3CF5C}" type="pres">
      <dgm:prSet presAssocID="{AE59A7A9-C142-4BF9-BEED-E99DD949A249}" presName="connectorText" presStyleLbl="sibTrans2D1" presStyleIdx="0" presStyleCnt="3"/>
      <dgm:spPr/>
    </dgm:pt>
    <dgm:pt modelId="{556E81AB-08E3-4D5D-BC91-9A19A8DA432E}" type="pres">
      <dgm:prSet presAssocID="{27B4AC1B-A6C3-4CDF-A268-65B82285B64F}" presName="node" presStyleLbl="node1" presStyleIdx="1" presStyleCnt="4" custScaleX="125185">
        <dgm:presLayoutVars>
          <dgm:bulletEnabled val="1"/>
        </dgm:presLayoutVars>
      </dgm:prSet>
      <dgm:spPr/>
      <dgm:t>
        <a:bodyPr/>
        <a:lstStyle/>
        <a:p>
          <a:endParaRPr lang="ru-RU"/>
        </a:p>
      </dgm:t>
    </dgm:pt>
    <dgm:pt modelId="{B14B7A7D-1210-4668-9431-061053A2AF3C}" type="pres">
      <dgm:prSet presAssocID="{13A9FB98-477E-4418-92B3-C987BD002E2D}" presName="sibTrans" presStyleLbl="sibTrans2D1" presStyleIdx="1" presStyleCnt="3"/>
      <dgm:spPr/>
    </dgm:pt>
    <dgm:pt modelId="{C1A18112-23E5-425B-BF2A-FBF24A7D9122}" type="pres">
      <dgm:prSet presAssocID="{13A9FB98-477E-4418-92B3-C987BD002E2D}" presName="connectorText" presStyleLbl="sibTrans2D1" presStyleIdx="1" presStyleCnt="3"/>
      <dgm:spPr/>
    </dgm:pt>
    <dgm:pt modelId="{F106FA1E-9802-4D96-94EE-79C5D8933E63}" type="pres">
      <dgm:prSet presAssocID="{EC86DDD5-5786-47AC-AA64-8B84B4147468}" presName="node" presStyleLbl="node1" presStyleIdx="2" presStyleCnt="4" custScaleX="125185">
        <dgm:presLayoutVars>
          <dgm:bulletEnabled val="1"/>
        </dgm:presLayoutVars>
      </dgm:prSet>
      <dgm:spPr/>
      <dgm:t>
        <a:bodyPr/>
        <a:lstStyle/>
        <a:p>
          <a:endParaRPr lang="ru-RU"/>
        </a:p>
      </dgm:t>
    </dgm:pt>
    <dgm:pt modelId="{310FD338-7099-4F85-B6D0-5A1474BDE8D6}" type="pres">
      <dgm:prSet presAssocID="{B791E786-F80A-416A-B541-E965CAA6947A}" presName="sibTrans" presStyleLbl="sibTrans2D1" presStyleIdx="2" presStyleCnt="3"/>
      <dgm:spPr/>
    </dgm:pt>
    <dgm:pt modelId="{37A13EC1-86A7-4F3C-986A-6599FF956F1A}" type="pres">
      <dgm:prSet presAssocID="{B791E786-F80A-416A-B541-E965CAA6947A}" presName="connectorText" presStyleLbl="sibTrans2D1" presStyleIdx="2" presStyleCnt="3"/>
      <dgm:spPr/>
    </dgm:pt>
    <dgm:pt modelId="{4C261BE7-1305-4C8B-A71C-64BFF76EAC9E}" type="pres">
      <dgm:prSet presAssocID="{0C5E0585-29A6-48BE-B5C9-FE43B67298F4}" presName="node" presStyleLbl="node1" presStyleIdx="3" presStyleCnt="4" custScaleX="125185">
        <dgm:presLayoutVars>
          <dgm:bulletEnabled val="1"/>
        </dgm:presLayoutVars>
      </dgm:prSet>
      <dgm:spPr/>
    </dgm:pt>
  </dgm:ptLst>
  <dgm:cxnLst>
    <dgm:cxn modelId="{83881AC8-A3B0-4EF1-BA3C-86DE20C4A411}" type="presOf" srcId="{7A8EFFFE-F895-4DB5-9E3F-A3640EA4AF65}" destId="{28703440-8EE7-4383-A8F0-857974A65A83}" srcOrd="0" destOrd="0" presId="urn:microsoft.com/office/officeart/2005/8/layout/process5"/>
    <dgm:cxn modelId="{06E56D0A-FC3E-4072-B6D0-E02F5F73FDDE}" type="presOf" srcId="{B791E786-F80A-416A-B541-E965CAA6947A}" destId="{37A13EC1-86A7-4F3C-986A-6599FF956F1A}" srcOrd="1" destOrd="0" presId="urn:microsoft.com/office/officeart/2005/8/layout/process5"/>
    <dgm:cxn modelId="{A2C2B1C2-ABEE-432E-87F5-05BC48ED0D61}" srcId="{8988CB3E-A67A-4A4B-B00A-3D4B46BBB098}" destId="{0C5E0585-29A6-48BE-B5C9-FE43B67298F4}" srcOrd="3" destOrd="0" parTransId="{9E74EB85-4F65-4EEF-B1E0-E644347E8885}" sibTransId="{CB71ABC1-F444-43AD-B72B-96D7F3C2E331}"/>
    <dgm:cxn modelId="{CB9E2116-383D-4219-9663-0B496FB3F3A7}" type="presOf" srcId="{B791E786-F80A-416A-B541-E965CAA6947A}" destId="{310FD338-7099-4F85-B6D0-5A1474BDE8D6}" srcOrd="0" destOrd="0" presId="urn:microsoft.com/office/officeart/2005/8/layout/process5"/>
    <dgm:cxn modelId="{AAAD4430-ED23-4F09-A657-29F1D0A5D0A0}" type="presOf" srcId="{8988CB3E-A67A-4A4B-B00A-3D4B46BBB098}" destId="{7B0F459D-BA48-40B1-A485-B1F17C93D2C9}" srcOrd="0" destOrd="0" presId="urn:microsoft.com/office/officeart/2005/8/layout/process5"/>
    <dgm:cxn modelId="{D7F8946D-2765-4808-A8A2-F333D084E2EA}" type="presOf" srcId="{13A9FB98-477E-4418-92B3-C987BD002E2D}" destId="{B14B7A7D-1210-4668-9431-061053A2AF3C}" srcOrd="0" destOrd="0" presId="urn:microsoft.com/office/officeart/2005/8/layout/process5"/>
    <dgm:cxn modelId="{94DEC80A-B733-430D-9913-169478BC0706}" type="presOf" srcId="{13A9FB98-477E-4418-92B3-C987BD002E2D}" destId="{C1A18112-23E5-425B-BF2A-FBF24A7D9122}" srcOrd="1" destOrd="0" presId="urn:microsoft.com/office/officeart/2005/8/layout/process5"/>
    <dgm:cxn modelId="{7ADD9F03-AAFC-46E0-9846-C8B005AE69D6}" srcId="{8988CB3E-A67A-4A4B-B00A-3D4B46BBB098}" destId="{EC86DDD5-5786-47AC-AA64-8B84B4147468}" srcOrd="2" destOrd="0" parTransId="{340F4B47-C406-4E0E-8FAB-F763D346CF2E}" sibTransId="{B791E786-F80A-416A-B541-E965CAA6947A}"/>
    <dgm:cxn modelId="{34FFA212-12F8-46AD-8543-714BD62ACD68}" type="presOf" srcId="{AE59A7A9-C142-4BF9-BEED-E99DD949A249}" destId="{FA5C770B-F4FB-44B7-8BFE-0E8308C3CF5C}" srcOrd="1" destOrd="0" presId="urn:microsoft.com/office/officeart/2005/8/layout/process5"/>
    <dgm:cxn modelId="{571ED1FB-F618-4984-B9E4-F0AC5A2ED959}" type="presOf" srcId="{27B4AC1B-A6C3-4CDF-A268-65B82285B64F}" destId="{556E81AB-08E3-4D5D-BC91-9A19A8DA432E}" srcOrd="0" destOrd="0" presId="urn:microsoft.com/office/officeart/2005/8/layout/process5"/>
    <dgm:cxn modelId="{970D0110-2FDC-402E-8CC9-F619F234FE59}" srcId="{8988CB3E-A67A-4A4B-B00A-3D4B46BBB098}" destId="{7A8EFFFE-F895-4DB5-9E3F-A3640EA4AF65}" srcOrd="0" destOrd="0" parTransId="{92BBB815-9F4C-408A-B9D6-0A60C3F780C8}" sibTransId="{AE59A7A9-C142-4BF9-BEED-E99DD949A249}"/>
    <dgm:cxn modelId="{39D3756B-2729-48B8-87C5-79229FA68AC5}" type="presOf" srcId="{0C5E0585-29A6-48BE-B5C9-FE43B67298F4}" destId="{4C261BE7-1305-4C8B-A71C-64BFF76EAC9E}" srcOrd="0" destOrd="0" presId="urn:microsoft.com/office/officeart/2005/8/layout/process5"/>
    <dgm:cxn modelId="{07182308-8BAE-42F1-94E3-9FFCFAD856DA}" type="presOf" srcId="{EC86DDD5-5786-47AC-AA64-8B84B4147468}" destId="{F106FA1E-9802-4D96-94EE-79C5D8933E63}" srcOrd="0" destOrd="0" presId="urn:microsoft.com/office/officeart/2005/8/layout/process5"/>
    <dgm:cxn modelId="{1542EF85-7C10-443F-A9F1-C6E56E66620B}" srcId="{8988CB3E-A67A-4A4B-B00A-3D4B46BBB098}" destId="{27B4AC1B-A6C3-4CDF-A268-65B82285B64F}" srcOrd="1" destOrd="0" parTransId="{DF3996EC-9992-4638-A425-A27555F50622}" sibTransId="{13A9FB98-477E-4418-92B3-C987BD002E2D}"/>
    <dgm:cxn modelId="{964C8D06-257A-486D-B6FC-6C8763F91DB8}" type="presOf" srcId="{AE59A7A9-C142-4BF9-BEED-E99DD949A249}" destId="{FE866ABA-8602-4976-8553-CEE409D26CE1}" srcOrd="0" destOrd="0" presId="urn:microsoft.com/office/officeart/2005/8/layout/process5"/>
    <dgm:cxn modelId="{DD3F0693-2188-4229-BF49-8CA21EF42A52}" type="presParOf" srcId="{7B0F459D-BA48-40B1-A485-B1F17C93D2C9}" destId="{28703440-8EE7-4383-A8F0-857974A65A83}" srcOrd="0" destOrd="0" presId="urn:microsoft.com/office/officeart/2005/8/layout/process5"/>
    <dgm:cxn modelId="{0B665E75-AD0A-4344-BF10-8695F216151C}" type="presParOf" srcId="{7B0F459D-BA48-40B1-A485-B1F17C93D2C9}" destId="{FE866ABA-8602-4976-8553-CEE409D26CE1}" srcOrd="1" destOrd="0" presId="urn:microsoft.com/office/officeart/2005/8/layout/process5"/>
    <dgm:cxn modelId="{CB75055D-4C24-4E06-8FC0-F85F73E62ED4}" type="presParOf" srcId="{FE866ABA-8602-4976-8553-CEE409D26CE1}" destId="{FA5C770B-F4FB-44B7-8BFE-0E8308C3CF5C}" srcOrd="0" destOrd="0" presId="urn:microsoft.com/office/officeart/2005/8/layout/process5"/>
    <dgm:cxn modelId="{5B24C6D8-1B58-4F95-8583-D5B916C7684D}" type="presParOf" srcId="{7B0F459D-BA48-40B1-A485-B1F17C93D2C9}" destId="{556E81AB-08E3-4D5D-BC91-9A19A8DA432E}" srcOrd="2" destOrd="0" presId="urn:microsoft.com/office/officeart/2005/8/layout/process5"/>
    <dgm:cxn modelId="{1929EC9E-DEC4-4159-93FA-678F7312AFD9}" type="presParOf" srcId="{7B0F459D-BA48-40B1-A485-B1F17C93D2C9}" destId="{B14B7A7D-1210-4668-9431-061053A2AF3C}" srcOrd="3" destOrd="0" presId="urn:microsoft.com/office/officeart/2005/8/layout/process5"/>
    <dgm:cxn modelId="{1A2CD6AA-277B-455C-AEC9-99C7EB989E25}" type="presParOf" srcId="{B14B7A7D-1210-4668-9431-061053A2AF3C}" destId="{C1A18112-23E5-425B-BF2A-FBF24A7D9122}" srcOrd="0" destOrd="0" presId="urn:microsoft.com/office/officeart/2005/8/layout/process5"/>
    <dgm:cxn modelId="{6890C9A4-0B7E-4649-B72D-9C8516F4C442}" type="presParOf" srcId="{7B0F459D-BA48-40B1-A485-B1F17C93D2C9}" destId="{F106FA1E-9802-4D96-94EE-79C5D8933E63}" srcOrd="4" destOrd="0" presId="urn:microsoft.com/office/officeart/2005/8/layout/process5"/>
    <dgm:cxn modelId="{6F252333-AE78-4442-9DB1-CC355A0E1536}" type="presParOf" srcId="{7B0F459D-BA48-40B1-A485-B1F17C93D2C9}" destId="{310FD338-7099-4F85-B6D0-5A1474BDE8D6}" srcOrd="5" destOrd="0" presId="urn:microsoft.com/office/officeart/2005/8/layout/process5"/>
    <dgm:cxn modelId="{16A5A25E-16FA-4473-8639-971E5EEA86B9}" type="presParOf" srcId="{310FD338-7099-4F85-B6D0-5A1474BDE8D6}" destId="{37A13EC1-86A7-4F3C-986A-6599FF956F1A}" srcOrd="0" destOrd="0" presId="urn:microsoft.com/office/officeart/2005/8/layout/process5"/>
    <dgm:cxn modelId="{31C3D5DB-0A30-4220-AAB6-A4CF1FD7C429}" type="presParOf" srcId="{7B0F459D-BA48-40B1-A485-B1F17C93D2C9}" destId="{4C261BE7-1305-4C8B-A71C-64BFF76EAC9E}" srcOrd="6" destOrd="0" presId="urn:microsoft.com/office/officeart/2005/8/layout/process5"/>
  </dgm:cxnLst>
  <dgm:bg/>
  <dgm:whole/>
</dgm:dataModel>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pPr/>
              <a:t>12.03.2015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pPr/>
              <a:t>12.03.2015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txBox="1">
            <a:spLocks/>
          </p:cNvSpPr>
          <p:nvPr/>
        </p:nvSpPr>
        <p:spPr>
          <a:xfrm>
            <a:off x="357158" y="1571612"/>
            <a:ext cx="8429684" cy="1656184"/>
          </a:xfrm>
          <a:prstGeom prst="rect">
            <a:avLst/>
          </a:prstGeom>
          <a:solidFill>
            <a:srgbClr val="66CCFF"/>
          </a:solidFill>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a:bodyPr>
          <a:lstStyle/>
          <a:p>
            <a:pPr lvl="0" algn="ctr">
              <a:spcBef>
                <a:spcPct val="0"/>
              </a:spcBef>
            </a:pPr>
            <a:r>
              <a:rPr lang="ru-RU" sz="2400" dirty="0" smtClean="0">
                <a:latin typeface="Times New Roman" pitchFamily="18" charset="0"/>
                <a:cs typeface="Times New Roman" pitchFamily="18" charset="0"/>
              </a:rPr>
              <a:t>МОДЕЛЬ ПРОЦЕСУ ПРИЙНЯТТЯ РІШЕННЯ ЕКОНОМІЧНИМ       АГЕНТОМ З УРАХУВАННЯМ ІНФОРМАЦІЙНОГО </a:t>
            </a:r>
            <a:r>
              <a:rPr lang="ru-RU" sz="2400" dirty="0" smtClean="0">
                <a:latin typeface="Times New Roman" pitchFamily="18" charset="0"/>
                <a:cs typeface="Times New Roman" pitchFamily="18" charset="0"/>
              </a:rPr>
              <a:t>ВПЛИВУ</a:t>
            </a:r>
            <a:endParaRPr kumimoji="0" lang="uk-UA" sz="2400" b="0" i="0" u="none" strike="noStrike" kern="1200" cap="none" spc="0" normalizeH="0" baseline="0" noProof="0" dirty="0">
              <a:ln>
                <a:noFill/>
              </a:ln>
              <a:solidFill>
                <a:schemeClr val="tx1"/>
              </a:solidFill>
              <a:effectLst/>
              <a:uLnTx/>
              <a:uFillTx/>
              <a:latin typeface="Times New Roman" pitchFamily="18" charset="0"/>
              <a:ea typeface="+mn-ea"/>
              <a:cs typeface="Times New Roman" pitchFamily="18" charset="0"/>
            </a:endParaRPr>
          </a:p>
        </p:txBody>
      </p:sp>
      <p:sp>
        <p:nvSpPr>
          <p:cNvPr id="9" name="Заголовок 1"/>
          <p:cNvSpPr txBox="1">
            <a:spLocks/>
          </p:cNvSpPr>
          <p:nvPr/>
        </p:nvSpPr>
        <p:spPr>
          <a:xfrm>
            <a:off x="357158" y="3571876"/>
            <a:ext cx="8429684" cy="2286016"/>
          </a:xfrm>
          <a:prstGeom prst="rect">
            <a:avLst/>
          </a:prstGeom>
          <a:solidFill>
            <a:srgbClr val="66CCFF"/>
          </a:solidFill>
          <a:scene3d>
            <a:camera prst="orthographicFront"/>
            <a:lightRig rig="threePt" dir="t"/>
          </a:scene3d>
          <a:sp3d>
            <a:bevelT/>
          </a:sp3d>
        </p:spPr>
        <p:style>
          <a:lnRef idx="1">
            <a:schemeClr val="accent1"/>
          </a:lnRef>
          <a:fillRef idx="2">
            <a:schemeClr val="accent1"/>
          </a:fillRef>
          <a:effectRef idx="1">
            <a:schemeClr val="accent1"/>
          </a:effectRef>
          <a:fontRef idx="minor">
            <a:schemeClr val="dk1"/>
          </a:fontRef>
        </p:style>
        <p:txBody>
          <a:bodyPr vert="horz" lIns="91440" tIns="45720" rIns="91440" bIns="45720" rtlCol="0" anchor="ctr">
            <a:normAutofit/>
          </a:bodyPr>
          <a:lstStyle/>
          <a:p>
            <a:pPr algn="r"/>
            <a:r>
              <a:rPr lang="uk-UA" sz="2400" dirty="0" smtClean="0">
                <a:solidFill>
                  <a:schemeClr val="tx1"/>
                </a:solidFill>
                <a:latin typeface="Times New Roman" pitchFamily="18" charset="0"/>
                <a:cs typeface="Times New Roman" pitchFamily="18" charset="0"/>
              </a:rPr>
              <a:t>Підготувала:</a:t>
            </a:r>
          </a:p>
          <a:p>
            <a:pPr algn="r"/>
            <a:r>
              <a:rPr lang="uk-UA" sz="2400" dirty="0" smtClean="0">
                <a:solidFill>
                  <a:schemeClr val="tx1"/>
                </a:solidFill>
                <a:latin typeface="Times New Roman" pitchFamily="18" charset="0"/>
                <a:cs typeface="Times New Roman" pitchFamily="18" charset="0"/>
              </a:rPr>
              <a:t>Ложкова Л.С.</a:t>
            </a:r>
          </a:p>
          <a:p>
            <a:pPr algn="r"/>
            <a:r>
              <a:rPr lang="uk-UA" sz="2400" dirty="0" smtClean="0">
                <a:solidFill>
                  <a:schemeClr val="tx1"/>
                </a:solidFill>
                <a:latin typeface="Times New Roman" pitchFamily="18" charset="0"/>
                <a:cs typeface="Times New Roman" pitchFamily="18" charset="0"/>
              </a:rPr>
              <a:t> студентка 3 курсу</a:t>
            </a:r>
          </a:p>
          <a:p>
            <a:pPr algn="r"/>
            <a:r>
              <a:rPr lang="uk-UA" sz="2400" dirty="0" smtClean="0">
                <a:solidFill>
                  <a:schemeClr val="tx1"/>
                </a:solidFill>
                <a:latin typeface="Times New Roman" pitchFamily="18" charset="0"/>
                <a:cs typeface="Times New Roman" pitchFamily="18" charset="0"/>
              </a:rPr>
              <a:t>спеціальності </a:t>
            </a:r>
            <a:r>
              <a:rPr lang="ru-RU" sz="2400" dirty="0" smtClean="0">
                <a:solidFill>
                  <a:schemeClr val="tx1"/>
                </a:solidFill>
                <a:latin typeface="Times New Roman" pitchFamily="18" charset="0"/>
                <a:cs typeface="Times New Roman" pitchFamily="18" charset="0"/>
              </a:rPr>
              <a:t>«Е</a:t>
            </a:r>
            <a:r>
              <a:rPr lang="uk-UA" sz="2400" dirty="0" smtClean="0">
                <a:solidFill>
                  <a:schemeClr val="tx1"/>
                </a:solidFill>
                <a:latin typeface="Times New Roman" pitchFamily="18" charset="0"/>
                <a:cs typeface="Times New Roman" pitchFamily="18" charset="0"/>
              </a:rPr>
              <a:t>кономічна кібернетика</a:t>
            </a:r>
            <a:r>
              <a:rPr lang="ru-RU" sz="2400" dirty="0" smtClean="0">
                <a:solidFill>
                  <a:schemeClr val="tx1"/>
                </a:solidFill>
                <a:latin typeface="Times New Roman" pitchFamily="18" charset="0"/>
                <a:cs typeface="Times New Roman" pitchFamily="18" charset="0"/>
              </a:rPr>
              <a:t>»</a:t>
            </a:r>
          </a:p>
          <a:p>
            <a:pPr algn="r"/>
            <a:r>
              <a:rPr lang="uk-UA" sz="2400" dirty="0" smtClean="0">
                <a:solidFill>
                  <a:schemeClr val="tx1"/>
                </a:solidFill>
                <a:latin typeface="Times New Roman" pitchFamily="18" charset="0"/>
                <a:cs typeface="Times New Roman" pitchFamily="18" charset="0"/>
              </a:rPr>
              <a:t>економічного факультету</a:t>
            </a:r>
            <a:endParaRPr lang="ru-RU" sz="2400" dirty="0" smtClean="0">
              <a:solidFill>
                <a:schemeClr val="tx1"/>
              </a:solidFill>
              <a:latin typeface="Times New Roman" pitchFamily="18" charset="0"/>
              <a:cs typeface="Times New Roman" pitchFamily="18" charset="0"/>
            </a:endParaRPr>
          </a:p>
          <a:p>
            <a:endParaRPr lang="ru-RU" sz="2400" dirty="0"/>
          </a:p>
        </p:txBody>
      </p:sp>
      <p:pic>
        <p:nvPicPr>
          <p:cNvPr id="10" name="Рисунок 9" descr="little-3d-character-write-card-big-pen-16748319.jpg"/>
          <p:cNvPicPr>
            <a:picLocks noChangeAspect="1"/>
          </p:cNvPicPr>
          <p:nvPr/>
        </p:nvPicPr>
        <p:blipFill>
          <a:blip r:embed="rId2" cstate="print">
            <a:lum bright="-20000" contrast="30000"/>
          </a:blip>
          <a:stretch>
            <a:fillRect/>
          </a:stretch>
        </p:blipFill>
        <p:spPr>
          <a:xfrm>
            <a:off x="188632" y="3429000"/>
            <a:ext cx="3240360" cy="2781725"/>
          </a:xfrm>
          <a:prstGeom prst="rect">
            <a:avLst/>
          </a:prstGeom>
          <a:effectLst>
            <a:softEdge rad="635000"/>
          </a:effectLst>
        </p:spPr>
      </p:pic>
    </p:spTree>
    <p:extLst>
      <p:ext uri="{BB962C8B-B14F-4D97-AF65-F5344CB8AC3E}">
        <p14:creationId xmlns:p14="http://schemas.microsoft.com/office/powerpoint/2010/main" xmlns="" val="41788704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likar.info/pictures_ckfinder/images/Depositphotos_4423634_s.jpg"/>
          <p:cNvPicPr>
            <a:picLocks noChangeAspect="1" noChangeArrowheads="1"/>
          </p:cNvPicPr>
          <p:nvPr/>
        </p:nvPicPr>
        <p:blipFill>
          <a:blip r:embed="rId2"/>
          <a:srcRect/>
          <a:stretch>
            <a:fillRect/>
          </a:stretch>
        </p:blipFill>
        <p:spPr bwMode="auto">
          <a:xfrm>
            <a:off x="4148505" y="3643338"/>
            <a:ext cx="3209577" cy="2643182"/>
          </a:xfrm>
          <a:prstGeom prst="rect">
            <a:avLst/>
          </a:prstGeom>
          <a:ln>
            <a:noFill/>
          </a:ln>
          <a:effectLst>
            <a:softEdge rad="317500"/>
          </a:effectLst>
        </p:spPr>
      </p:pic>
      <p:sp>
        <p:nvSpPr>
          <p:cNvPr id="3" name="Содержимое 2"/>
          <p:cNvSpPr>
            <a:spLocks noGrp="1"/>
          </p:cNvSpPr>
          <p:nvPr>
            <p:ph idx="1"/>
          </p:nvPr>
        </p:nvSpPr>
        <p:spPr>
          <a:xfrm>
            <a:off x="428596" y="1357298"/>
            <a:ext cx="8258204" cy="2643205"/>
          </a:xfrm>
        </p:spPr>
        <p:txBody>
          <a:bodyPr>
            <a:normAutofit fontScale="92500" lnSpcReduction="10000"/>
          </a:bodyPr>
          <a:lstStyle/>
          <a:p>
            <a:pPr algn="just"/>
            <a:r>
              <a:rPr lang="uk-UA" b="1" u="sng" dirty="0" smtClean="0"/>
              <a:t>Рефлексія</a:t>
            </a:r>
            <a:r>
              <a:rPr lang="uk-UA" dirty="0" smtClean="0"/>
              <a:t> </a:t>
            </a:r>
            <a:r>
              <a:rPr lang="uk-UA" dirty="0" smtClean="0"/>
              <a:t>– це комплексний свідомий психологічний процес, в основі якого лежить розуміння та аналіз індивідом своїх дій, а також формування власних уявлень, цінностей та стереотипів під впливом зовнішніх і </a:t>
            </a:r>
            <a:r>
              <a:rPr lang="uk-UA" dirty="0" smtClean="0"/>
              <a:t>внутрішніх </a:t>
            </a:r>
            <a:r>
              <a:rPr lang="uk-UA" dirty="0" smtClean="0"/>
              <a:t>факторів</a:t>
            </a:r>
            <a:r>
              <a:rPr lang="uk-UA" dirty="0" smtClean="0"/>
              <a:t>.</a:t>
            </a:r>
          </a:p>
          <a:p>
            <a:pPr algn="just"/>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500034" y="1760557"/>
            <a:ext cx="8229600" cy="4525963"/>
          </a:xfrm>
        </p:spPr>
        <p:txBody>
          <a:bodyPr/>
          <a:lstStyle/>
          <a:p>
            <a:pPr algn="just"/>
            <a:r>
              <a:rPr lang="uk-UA" sz="2800" dirty="0" smtClean="0"/>
              <a:t>Питанням дослідження та моделювання </a:t>
            </a:r>
            <a:r>
              <a:rPr lang="uk-UA" sz="2800" dirty="0" smtClean="0"/>
              <a:t>рефлексії, зокрема інформаційної</a:t>
            </a:r>
            <a:r>
              <a:rPr lang="uk-UA" sz="2800" dirty="0" smtClean="0"/>
              <a:t>, </a:t>
            </a:r>
            <a:r>
              <a:rPr lang="uk-UA" sz="2800" dirty="0" smtClean="0"/>
              <a:t> присвячені </a:t>
            </a:r>
            <a:r>
              <a:rPr lang="uk-UA" sz="2800" dirty="0" smtClean="0"/>
              <a:t>праці відомих вітчизняних та зарубіжних вчених: Лефевра В.А, Новикова Д.А., Чхартишвілі А.Г., Лепи Р.Н., Бакурової А.В., Сергєєвої Л.Н., Таран Т.А., Петрачкової О.Л. та інших.</a:t>
            </a:r>
            <a:endParaRPr lang="ru-RU" sz="2800" dirty="0" smtClean="0"/>
          </a:p>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28596" y="714356"/>
          <a:ext cx="8229600" cy="53578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642918"/>
            <a:ext cx="8229600" cy="1143000"/>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uk-UA" dirty="0" smtClean="0"/>
              <a:t>Причини </a:t>
            </a:r>
            <a:r>
              <a:rPr lang="uk-UA" dirty="0" smtClean="0"/>
              <a:t>виникнення інформаційної рефлексії</a:t>
            </a:r>
            <a:endParaRPr lang="ru-RU" dirty="0"/>
          </a:p>
        </p:txBody>
      </p:sp>
      <p:graphicFrame>
        <p:nvGraphicFramePr>
          <p:cNvPr id="4" name="Содержимое 3"/>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14290"/>
            <a:ext cx="8572560" cy="1571636"/>
          </a:xfrm>
        </p:spPr>
        <p:style>
          <a:lnRef idx="1">
            <a:schemeClr val="accent5"/>
          </a:lnRef>
          <a:fillRef idx="2">
            <a:schemeClr val="accent5"/>
          </a:fillRef>
          <a:effectRef idx="1">
            <a:schemeClr val="accent5"/>
          </a:effectRef>
          <a:fontRef idx="minor">
            <a:schemeClr val="dk1"/>
          </a:fontRef>
        </p:style>
        <p:txBody>
          <a:bodyPr>
            <a:normAutofit lnSpcReduction="10000"/>
          </a:bodyPr>
          <a:lstStyle/>
          <a:p>
            <a:pPr algn="just"/>
            <a:r>
              <a:rPr lang="uk-UA" sz="2000" dirty="0" smtClean="0">
                <a:latin typeface="Times New Roman" pitchFamily="18" charset="0"/>
                <a:cs typeface="Times New Roman" pitchFamily="18" charset="0"/>
              </a:rPr>
              <a:t>Із впровадженням інформаційних технологій змінюються засоби передачі інформації. Так, наприклад, у минулому столітті  основними засобами передачі інформації були газети і журнали, листи, телеграми  тощо. Однак, з 1990 року використання подібних засобів передачі інформації поступово </a:t>
            </a:r>
            <a:r>
              <a:rPr lang="uk-UA" sz="2000" dirty="0" smtClean="0">
                <a:latin typeface="Times New Roman" pitchFamily="18" charset="0"/>
                <a:cs typeface="Times New Roman" pitchFamily="18" charset="0"/>
              </a:rPr>
              <a:t>скорочується (Рис.1).</a:t>
            </a:r>
            <a:endParaRPr lang="ru-RU" sz="2000" dirty="0">
              <a:latin typeface="Times New Roman" pitchFamily="18" charset="0"/>
              <a:cs typeface="Times New Roman" pitchFamily="18" charset="0"/>
            </a:endParaRPr>
          </a:p>
        </p:txBody>
      </p:sp>
      <p:graphicFrame>
        <p:nvGraphicFramePr>
          <p:cNvPr id="4" name="Диаграмма 3"/>
          <p:cNvGraphicFramePr/>
          <p:nvPr/>
        </p:nvGraphicFramePr>
        <p:xfrm>
          <a:off x="214282" y="2357430"/>
          <a:ext cx="8501122" cy="3714776"/>
        </p:xfrm>
        <a:graphic>
          <a:graphicData uri="http://schemas.openxmlformats.org/drawingml/2006/chart">
            <c:chart xmlns:c="http://schemas.openxmlformats.org/drawingml/2006/chart" xmlns:r="http://schemas.openxmlformats.org/officeDocument/2006/relationships" r:id="rId2"/>
          </a:graphicData>
        </a:graphic>
      </p:graphicFrame>
      <p:sp>
        <p:nvSpPr>
          <p:cNvPr id="1025" name="Rectangle 1"/>
          <p:cNvSpPr>
            <a:spLocks noChangeArrowheads="1"/>
          </p:cNvSpPr>
          <p:nvPr/>
        </p:nvSpPr>
        <p:spPr bwMode="auto">
          <a:xfrm>
            <a:off x="214282" y="1857364"/>
            <a:ext cx="8572560" cy="307777"/>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uk-UA"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Рис. 1 </a:t>
            </a:r>
            <a:r>
              <a:rPr kumimoji="0" lang="uk-UA"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uk-UA"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Динаміка випуску газет та журналів, а також передачі листів і телеграм</a:t>
            </a:r>
            <a:endParaRPr kumimoji="0" lang="uk-UA"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1472" y="60324"/>
            <a:ext cx="7858180" cy="939784"/>
          </a:xfrm>
        </p:spPr>
        <p:style>
          <a:lnRef idx="1">
            <a:schemeClr val="accent5"/>
          </a:lnRef>
          <a:fillRef idx="2">
            <a:schemeClr val="accent5"/>
          </a:fillRef>
          <a:effectRef idx="1">
            <a:schemeClr val="accent5"/>
          </a:effectRef>
          <a:fontRef idx="minor">
            <a:schemeClr val="dk1"/>
          </a:fontRef>
        </p:style>
        <p:txBody>
          <a:bodyPr>
            <a:normAutofit/>
          </a:bodyPr>
          <a:lstStyle/>
          <a:p>
            <a:r>
              <a:rPr lang="uk-UA" sz="2400" dirty="0" smtClean="0">
                <a:latin typeface="Times New Roman" pitchFamily="18" charset="0"/>
                <a:cs typeface="Times New Roman" pitchFamily="18" charset="0"/>
              </a:rPr>
              <a:t>Когнітивна модель інформаційної рефлексії в економіці</a:t>
            </a:r>
            <a:r>
              <a:rPr lang="ru-RU" sz="2400" dirty="0" smtClean="0"/>
              <a:t/>
            </a:r>
            <a:br>
              <a:rPr lang="ru-RU" sz="2400" dirty="0" smtClean="0"/>
            </a:br>
            <a:endParaRPr lang="ru-RU" sz="2400" dirty="0"/>
          </a:p>
        </p:txBody>
      </p:sp>
      <p:pic>
        <p:nvPicPr>
          <p:cNvPr id="4" name="Содержимое 3" descr="1.png"/>
          <p:cNvPicPr>
            <a:picLocks noGrp="1" noChangeAspect="1"/>
          </p:cNvPicPr>
          <p:nvPr>
            <p:ph idx="1"/>
          </p:nvPr>
        </p:nvPicPr>
        <p:blipFill>
          <a:blip r:embed="rId2"/>
          <a:stretch>
            <a:fillRect/>
          </a:stretch>
        </p:blipFill>
        <p:spPr>
          <a:xfrm>
            <a:off x="571472" y="857232"/>
            <a:ext cx="7929618" cy="5985832"/>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229600" cy="1143000"/>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uk-UA" dirty="0" smtClean="0"/>
              <a:t>Правило оцінки дуг когнітивної моделі</a:t>
            </a:r>
            <a:endParaRPr lang="ru-RU" dirty="0"/>
          </a:p>
        </p:txBody>
      </p:sp>
      <p:sp>
        <p:nvSpPr>
          <p:cNvPr id="3" name="Содержимое 2"/>
          <p:cNvSpPr>
            <a:spLocks noGrp="1"/>
          </p:cNvSpPr>
          <p:nvPr>
            <p:ph idx="1"/>
          </p:nvPr>
        </p:nvSpPr>
        <p:spPr>
          <a:xfrm>
            <a:off x="457200" y="1714487"/>
            <a:ext cx="8258204" cy="2571769"/>
          </a:xfrm>
          <a:prstGeom prst="wedgeRoundRectCallout">
            <a:avLst/>
          </a:prstGeom>
        </p:spPr>
        <p:style>
          <a:lnRef idx="1">
            <a:schemeClr val="accent5"/>
          </a:lnRef>
          <a:fillRef idx="2">
            <a:schemeClr val="accent5"/>
          </a:fillRef>
          <a:effectRef idx="1">
            <a:schemeClr val="accent5"/>
          </a:effectRef>
          <a:fontRef idx="minor">
            <a:schemeClr val="dk1"/>
          </a:fontRef>
        </p:style>
        <p:txBody>
          <a:bodyPr>
            <a:normAutofit fontScale="92500" lnSpcReduction="20000"/>
          </a:bodyPr>
          <a:lstStyle/>
          <a:p>
            <a:pPr algn="just"/>
            <a:r>
              <a:rPr lang="uk-UA" sz="2600" dirty="0" smtClean="0">
                <a:latin typeface="Times New Roman" pitchFamily="18" charset="0"/>
                <a:cs typeface="Times New Roman" pitchFamily="18" charset="0"/>
              </a:rPr>
              <a:t>В моделі дуги зважуються лише за допомогою знаків за наступним правилом: якщо збільшення фактора, з якого виходить дуга, призводить до збільшення значення фактора, в який вона входить, то дуга має знак «+», а якщо до зменшення, то «-». Оцінити вплив факторів можна за допомогою кількісних методів або із застосуванням методу експертних оцінок.</a:t>
            </a:r>
            <a:endParaRPr lang="ru-RU" sz="2600" dirty="0" smtClean="0">
              <a:latin typeface="Times New Roman" pitchFamily="18" charset="0"/>
              <a:cs typeface="Times New Roman" pitchFamily="18" charset="0"/>
            </a:endParaRPr>
          </a:p>
          <a:p>
            <a:endParaRPr lang="ru-RU" dirty="0"/>
          </a:p>
        </p:txBody>
      </p:sp>
      <p:graphicFrame>
        <p:nvGraphicFramePr>
          <p:cNvPr id="22529" name="Object 1"/>
          <p:cNvGraphicFramePr>
            <a:graphicFrameLocks/>
          </p:cNvGraphicFramePr>
          <p:nvPr/>
        </p:nvGraphicFramePr>
        <p:xfrm>
          <a:off x="2063739" y="4572008"/>
          <a:ext cx="936625" cy="1798638"/>
        </p:xfrm>
        <a:graphic>
          <a:graphicData uri="http://schemas.openxmlformats.org/presentationml/2006/ole">
            <p:oleObj spid="_x0000_s22529" name="ClipArt" r:id="rId3" imgW="753840" imgH="228744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2529"/>
                                        </p:tgtEl>
                                        <p:attrNameLst>
                                          <p:attrName>style.visibility</p:attrName>
                                        </p:attrNameLst>
                                      </p:cBhvr>
                                      <p:to>
                                        <p:strVal val="visible"/>
                                      </p:to>
                                    </p:set>
                                    <p:anim calcmode="lin" valueType="num">
                                      <p:cBhvr>
                                        <p:cTn id="7" dur="500" fill="hold"/>
                                        <p:tgtEl>
                                          <p:spTgt spid="22529"/>
                                        </p:tgtEl>
                                        <p:attrNameLst>
                                          <p:attrName>ppt_w</p:attrName>
                                        </p:attrNameLst>
                                      </p:cBhvr>
                                      <p:tavLst>
                                        <p:tav tm="0">
                                          <p:val>
                                            <p:fltVal val="0"/>
                                          </p:val>
                                        </p:tav>
                                        <p:tav tm="100000">
                                          <p:val>
                                            <p:strVal val="#ppt_w"/>
                                          </p:val>
                                        </p:tav>
                                      </p:tavLst>
                                    </p:anim>
                                    <p:anim calcmode="lin" valueType="num">
                                      <p:cBhvr>
                                        <p:cTn id="8" dur="500" fill="hold"/>
                                        <p:tgtEl>
                                          <p:spTgt spid="2252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642918"/>
            <a:ext cx="8572560" cy="3714775"/>
          </a:xfrm>
          <a:prstGeom prst="wedgeRoundRectCallout">
            <a:avLst/>
          </a:prstGeom>
        </p:spPr>
        <p:style>
          <a:lnRef idx="1">
            <a:schemeClr val="accent5"/>
          </a:lnRef>
          <a:fillRef idx="2">
            <a:schemeClr val="accent5"/>
          </a:fillRef>
          <a:effectRef idx="1">
            <a:schemeClr val="accent5"/>
          </a:effectRef>
          <a:fontRef idx="minor">
            <a:schemeClr val="dk1"/>
          </a:fontRef>
        </p:style>
        <p:txBody>
          <a:bodyPr>
            <a:noAutofit/>
          </a:bodyPr>
          <a:lstStyle/>
          <a:p>
            <a:pPr algn="just"/>
            <a:r>
              <a:rPr lang="uk-UA" sz="2400" dirty="0" smtClean="0">
                <a:latin typeface="Times New Roman" pitchFamily="18" charset="0"/>
                <a:cs typeface="Times New Roman" pitchFamily="18" charset="0"/>
              </a:rPr>
              <a:t>Фактором впливу в моделі є рівень інформованості, а важелем впливу – фактор інформація. Ініціатором надання інформації може бути будь-який економічний агент, який переслідує певні цілі. При цьому він бажає, щоб економічний агент прийняв потрібне йому рішення. Тобто визначаються цілі та відповідні їм базові альтернативи поведінки економічного агента. Вплинути на дії економічного агента ініціатор може шляхом формування інформаційних умов. </a:t>
            </a:r>
            <a:endParaRPr lang="ru-RU" sz="2400" dirty="0">
              <a:latin typeface="Times New Roman" pitchFamily="18" charset="0"/>
              <a:cs typeface="Times New Roman" pitchFamily="18" charset="0"/>
            </a:endParaRPr>
          </a:p>
        </p:txBody>
      </p:sp>
      <p:graphicFrame>
        <p:nvGraphicFramePr>
          <p:cNvPr id="21505" name="Object 1"/>
          <p:cNvGraphicFramePr>
            <a:graphicFrameLocks/>
          </p:cNvGraphicFramePr>
          <p:nvPr/>
        </p:nvGraphicFramePr>
        <p:xfrm>
          <a:off x="2071670" y="4857760"/>
          <a:ext cx="1079500" cy="1584325"/>
        </p:xfrm>
        <a:graphic>
          <a:graphicData uri="http://schemas.openxmlformats.org/presentationml/2006/ole">
            <p:oleObj spid="_x0000_s21505" name="ClipArt" r:id="rId3" imgW="1063440" imgH="2287440" progId="">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21505"/>
                                        </p:tgtEl>
                                        <p:attrNameLst>
                                          <p:attrName>style.visibility</p:attrName>
                                        </p:attrNameLst>
                                      </p:cBhvr>
                                      <p:to>
                                        <p:strVal val="visible"/>
                                      </p:to>
                                    </p:set>
                                    <p:anim calcmode="lin" valueType="num">
                                      <p:cBhvr>
                                        <p:cTn id="7" dur="500" fill="hold"/>
                                        <p:tgtEl>
                                          <p:spTgt spid="21505"/>
                                        </p:tgtEl>
                                        <p:attrNameLst>
                                          <p:attrName>ppt_x</p:attrName>
                                        </p:attrNameLst>
                                      </p:cBhvr>
                                      <p:tavLst>
                                        <p:tav tm="0">
                                          <p:val>
                                            <p:strVal val="#ppt_x"/>
                                          </p:val>
                                        </p:tav>
                                        <p:tav tm="100000">
                                          <p:val>
                                            <p:strVal val="#ppt_x"/>
                                          </p:val>
                                        </p:tav>
                                      </p:tavLst>
                                    </p:anim>
                                    <p:anim calcmode="lin" valueType="num">
                                      <p:cBhvr>
                                        <p:cTn id="8" dur="500" fill="hold"/>
                                        <p:tgtEl>
                                          <p:spTgt spid="21505"/>
                                        </p:tgtEl>
                                        <p:attrNameLst>
                                          <p:attrName>ppt_y</p:attrName>
                                        </p:attrNameLst>
                                      </p:cBhvr>
                                      <p:tavLst>
                                        <p:tav tm="0">
                                          <p:val>
                                            <p:strVal val="#ppt_y-#ppt_h/2"/>
                                          </p:val>
                                        </p:tav>
                                        <p:tav tm="100000">
                                          <p:val>
                                            <p:strVal val="#ppt_y"/>
                                          </p:val>
                                        </p:tav>
                                      </p:tavLst>
                                    </p:anim>
                                    <p:anim calcmode="lin" valueType="num">
                                      <p:cBhvr>
                                        <p:cTn id="9" dur="500" fill="hold"/>
                                        <p:tgtEl>
                                          <p:spTgt spid="21505"/>
                                        </p:tgtEl>
                                        <p:attrNameLst>
                                          <p:attrName>ppt_w</p:attrName>
                                        </p:attrNameLst>
                                      </p:cBhvr>
                                      <p:tavLst>
                                        <p:tav tm="0">
                                          <p:val>
                                            <p:strVal val="#ppt_w"/>
                                          </p:val>
                                        </p:tav>
                                        <p:tav tm="100000">
                                          <p:val>
                                            <p:strVal val="#ppt_w"/>
                                          </p:val>
                                        </p:tav>
                                      </p:tavLst>
                                    </p:anim>
                                    <p:anim calcmode="lin" valueType="num">
                                      <p:cBhvr>
                                        <p:cTn id="10" dur="500" fill="hold"/>
                                        <p:tgtEl>
                                          <p:spTgt spid="2150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71406" y="1000108"/>
            <a:ext cx="6715172" cy="4357718"/>
          </a:xfrm>
          <a:prstGeom prst="wedgeRoundRectCallout">
            <a:avLst>
              <a:gd name="adj1" fmla="val 31133"/>
              <a:gd name="adj2" fmla="val 50438"/>
              <a:gd name="adj3" fmla="val 16667"/>
            </a:avLst>
          </a:prstGeom>
        </p:spPr>
        <p:style>
          <a:lnRef idx="1">
            <a:schemeClr val="accent5"/>
          </a:lnRef>
          <a:fillRef idx="2">
            <a:schemeClr val="accent5"/>
          </a:fillRef>
          <a:effectRef idx="1">
            <a:schemeClr val="accent5"/>
          </a:effectRef>
          <a:fontRef idx="minor">
            <a:schemeClr val="dk1"/>
          </a:fontRef>
        </p:style>
        <p:txBody>
          <a:bodyPr>
            <a:normAutofit fontScale="92500"/>
          </a:bodyPr>
          <a:lstStyle/>
          <a:p>
            <a:pPr algn="just"/>
            <a:r>
              <a:rPr lang="uk-UA" sz="2200" dirty="0" smtClean="0">
                <a:latin typeface="Times New Roman" pitchFamily="18" charset="0"/>
                <a:cs typeface="Times New Roman" pitchFamily="18" charset="0"/>
              </a:rPr>
              <a:t>Економічний агент, отримуючи інформацію від ініціатора або з інших джерел, «включає» так званий рефлексивний аналізатор – складний процес аналізу та сприйняття інформації з зовнішнього та внутрішнього середовища та змін суб’єктивних уявлень про цінність рішення та власних інтенцій економічного агента. Оскільки процес інформаційної рефлексії тісно пов’язаний з психологією та схожий з розумовими процесами людського мозку, для його аналізу та дослідження доцільно застосовувати метод когнітивного моделювання. </a:t>
            </a:r>
            <a:endParaRPr lang="ru-RU" sz="2200" dirty="0" smtClean="0">
              <a:latin typeface="Times New Roman" pitchFamily="18" charset="0"/>
              <a:cs typeface="Times New Roman" pitchFamily="18" charset="0"/>
            </a:endParaRPr>
          </a:p>
          <a:p>
            <a:pPr algn="just"/>
            <a:endParaRPr lang="ru-RU" sz="2400" dirty="0">
              <a:latin typeface="Times New Roman" pitchFamily="18" charset="0"/>
              <a:cs typeface="Times New Roman" pitchFamily="18" charset="0"/>
            </a:endParaRPr>
          </a:p>
        </p:txBody>
      </p:sp>
      <p:pic>
        <p:nvPicPr>
          <p:cNvPr id="20482" name="Picture 2" descr="http://ic.pics.livejournal.com/taki_da_mylife/18734948/49283/49283_900.png"/>
          <p:cNvPicPr>
            <a:picLocks noChangeAspect="1" noChangeArrowheads="1"/>
          </p:cNvPicPr>
          <p:nvPr/>
        </p:nvPicPr>
        <p:blipFill>
          <a:blip r:embed="rId2"/>
          <a:srcRect/>
          <a:stretch>
            <a:fillRect/>
          </a:stretch>
        </p:blipFill>
        <p:spPr bwMode="auto">
          <a:xfrm>
            <a:off x="6858016" y="1785926"/>
            <a:ext cx="2121709" cy="3143272"/>
          </a:xfrm>
          <a:prstGeom prst="rect">
            <a:avLst/>
          </a:prstGeom>
          <a:noFill/>
          <a:effectLst>
            <a:softEdge rad="317500"/>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nvGraphicFramePr>
        <p:xfrm>
          <a:off x="500034" y="1500174"/>
          <a:ext cx="7858180" cy="45005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Прямоугольник 2"/>
          <p:cNvSpPr/>
          <p:nvPr/>
        </p:nvSpPr>
        <p:spPr>
          <a:xfrm>
            <a:off x="500034" y="500042"/>
            <a:ext cx="8215370" cy="52322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uk-UA" sz="2800" dirty="0" smtClean="0">
                <a:latin typeface="Times New Roman" pitchFamily="18" charset="0"/>
                <a:cs typeface="Times New Roman" pitchFamily="18" charset="0"/>
              </a:rPr>
              <a:t>Етапи моделювання </a:t>
            </a:r>
            <a:r>
              <a:rPr lang="uk-UA" sz="2800" dirty="0" smtClean="0">
                <a:latin typeface="Times New Roman" pitchFamily="18" charset="0"/>
                <a:cs typeface="Times New Roman" pitchFamily="18" charset="0"/>
              </a:rPr>
              <a:t>дії рефлексивного аналізатора </a:t>
            </a:r>
            <a:endParaRPr lang="ru-RU" sz="28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28596" y="571481"/>
            <a:ext cx="8229600" cy="3429023"/>
          </a:xfrm>
        </p:spPr>
        <p:style>
          <a:lnRef idx="1">
            <a:schemeClr val="accent5"/>
          </a:lnRef>
          <a:fillRef idx="2">
            <a:schemeClr val="accent5"/>
          </a:fillRef>
          <a:effectRef idx="1">
            <a:schemeClr val="accent5"/>
          </a:effectRef>
          <a:fontRef idx="minor">
            <a:schemeClr val="dk1"/>
          </a:fontRef>
        </p:style>
        <p:txBody>
          <a:bodyPr>
            <a:normAutofit lnSpcReduction="10000"/>
          </a:bodyPr>
          <a:lstStyle/>
          <a:p>
            <a:pPr algn="just"/>
            <a:r>
              <a:rPr lang="uk-UA" sz="2800" dirty="0" smtClean="0">
                <a:latin typeface="Times New Roman" pitchFamily="18" charset="0"/>
                <a:cs typeface="Times New Roman" pitchFamily="18" charset="0"/>
              </a:rPr>
              <a:t>Поведінку економічного агента аналізує ініціатор надання інформації на відповідність базовій альтернативі. Якщо дії агента задовольняють ініціатора, то ціль досягнуто та інформаційний вплив здійснено вірно, якщо ж не задовольняють, то ініціатор має скоригувати інформаційний потік (надати більше інформації, перевірити її достовірність тощо).</a:t>
            </a:r>
            <a:endParaRPr lang="ru-RU" sz="2800" dirty="0" smtClean="0">
              <a:latin typeface="Times New Roman" pitchFamily="18" charset="0"/>
              <a:cs typeface="Times New Roman" pitchFamily="18" charset="0"/>
            </a:endParaRPr>
          </a:p>
          <a:p>
            <a:pPr algn="just"/>
            <a:endParaRPr lang="ru-RU" sz="2800" dirty="0">
              <a:latin typeface="Times New Roman" pitchFamily="18" charset="0"/>
              <a:cs typeface="Times New Roman" pitchFamily="18" charset="0"/>
            </a:endParaRPr>
          </a:p>
        </p:txBody>
      </p:sp>
      <p:pic>
        <p:nvPicPr>
          <p:cNvPr id="25602" name="Picture 2" descr="http://cooplemidiomasnewcoopfast.weebly.com/uploads/1/7/1/8/17187952/4655428_orig.jpg"/>
          <p:cNvPicPr>
            <a:picLocks noChangeAspect="1" noChangeArrowheads="1"/>
          </p:cNvPicPr>
          <p:nvPr/>
        </p:nvPicPr>
        <p:blipFill>
          <a:blip r:embed="rId2"/>
          <a:srcRect/>
          <a:stretch>
            <a:fillRect/>
          </a:stretch>
        </p:blipFill>
        <p:spPr bwMode="auto">
          <a:xfrm>
            <a:off x="2571736" y="3964784"/>
            <a:ext cx="3857652" cy="2893240"/>
          </a:xfrm>
          <a:prstGeom prst="ellipse">
            <a:avLst/>
          </a:prstGeom>
          <a:ln>
            <a:noFill/>
          </a:ln>
          <a:effectLst>
            <a:softEdge rad="112500"/>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82543118.jpg"/>
          <p:cNvPicPr>
            <a:picLocks noChangeAspect="1"/>
          </p:cNvPicPr>
          <p:nvPr/>
        </p:nvPicPr>
        <p:blipFill>
          <a:blip r:embed="rId2" cstate="print"/>
          <a:stretch>
            <a:fillRect/>
          </a:stretch>
        </p:blipFill>
        <p:spPr>
          <a:xfrm>
            <a:off x="285720" y="0"/>
            <a:ext cx="7715304" cy="6827799"/>
          </a:xfrm>
          <a:prstGeom prst="rect">
            <a:avLst/>
          </a:prstGeom>
          <a:effectLst>
            <a:softEdge rad="317500"/>
          </a:effectLst>
        </p:spPr>
      </p:pic>
      <p:pic>
        <p:nvPicPr>
          <p:cNvPr id="7" name="Рисунок 6" descr="2.png"/>
          <p:cNvPicPr>
            <a:picLocks noChangeAspect="1"/>
          </p:cNvPicPr>
          <p:nvPr/>
        </p:nvPicPr>
        <p:blipFill>
          <a:blip r:embed="rId3"/>
          <a:stretch>
            <a:fillRect/>
          </a:stretch>
        </p:blipFill>
        <p:spPr>
          <a:xfrm>
            <a:off x="2143108" y="2643182"/>
            <a:ext cx="4857784" cy="2428892"/>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0" name="Object 2"/>
          <p:cNvGraphicFramePr>
            <a:graphicFrameLocks/>
          </p:cNvGraphicFramePr>
          <p:nvPr/>
        </p:nvGraphicFramePr>
        <p:xfrm>
          <a:off x="2643174" y="4143380"/>
          <a:ext cx="1222366" cy="2357454"/>
        </p:xfrm>
        <a:graphic>
          <a:graphicData uri="http://schemas.openxmlformats.org/presentationml/2006/ole">
            <p:oleObj spid="_x0000_s27650" name="ClipArt" r:id="rId3" imgW="753840" imgH="2287440" progId="">
              <p:embed/>
            </p:oleObj>
          </a:graphicData>
        </a:graphic>
      </p:graphicFrame>
      <p:sp>
        <p:nvSpPr>
          <p:cNvPr id="3" name="Выноска-облако 2"/>
          <p:cNvSpPr/>
          <p:nvPr/>
        </p:nvSpPr>
        <p:spPr>
          <a:xfrm>
            <a:off x="1928794" y="1357298"/>
            <a:ext cx="6929486" cy="2643206"/>
          </a:xfrm>
          <a:prstGeom prst="cloudCallou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k-UA" sz="3600" dirty="0" smtClean="0">
                <a:solidFill>
                  <a:schemeClr val="tx1"/>
                </a:solidFill>
                <a:latin typeface="Times New Roman" pitchFamily="18" charset="0"/>
                <a:cs typeface="Times New Roman" pitchFamily="18" charset="0"/>
              </a:rPr>
              <a:t>Дякую за увагу!</a:t>
            </a:r>
            <a:endParaRPr lang="ru-RU" sz="360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500" fill="hold"/>
                                        <p:tgtEl>
                                          <p:spTgt spid="27650"/>
                                        </p:tgtEl>
                                        <p:attrNameLst>
                                          <p:attrName>ppt_w</p:attrName>
                                        </p:attrNameLst>
                                      </p:cBhvr>
                                      <p:tavLst>
                                        <p:tav tm="0">
                                          <p:val>
                                            <p:fltVal val="0"/>
                                          </p:val>
                                        </p:tav>
                                        <p:tav tm="100000">
                                          <p:val>
                                            <p:strVal val="#ppt_w"/>
                                          </p:val>
                                        </p:tav>
                                      </p:tavLst>
                                    </p:anim>
                                    <p:anim calcmode="lin" valueType="num">
                                      <p:cBhvr>
                                        <p:cTn id="8" dur="500" fill="hold"/>
                                        <p:tgtEl>
                                          <p:spTgt spid="276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TotalTime>
  <Words>563</Words>
  <Application>Microsoft Office PowerPoint</Application>
  <PresentationFormat>Экран (4:3)</PresentationFormat>
  <Paragraphs>32</Paragraphs>
  <Slides>14</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14</vt:i4>
      </vt:variant>
    </vt:vector>
  </HeadingPairs>
  <TitlesOfParts>
    <vt:vector size="16" baseType="lpstr">
      <vt:lpstr>Тема Office</vt:lpstr>
      <vt:lpstr>ClipArt</vt:lpstr>
      <vt:lpstr>Слайд 1</vt:lpstr>
      <vt:lpstr>Слайд 2</vt:lpstr>
      <vt:lpstr>Слайд 3</vt:lpstr>
      <vt:lpstr>Слайд 4</vt:lpstr>
      <vt:lpstr>Причини виникнення інформаційної рефлексії</vt:lpstr>
      <vt:lpstr>Слайд 6</vt:lpstr>
      <vt:lpstr>Когнітивна модель інформаційної рефлексії в економіці </vt:lpstr>
      <vt:lpstr>Правило оцінки дуг когнітивної моделі</vt:lpstr>
      <vt:lpstr>Слайд 9</vt:lpstr>
      <vt:lpstr>Слайд 10</vt:lpstr>
      <vt:lpstr>Слайд 11</vt:lpstr>
      <vt:lpstr>Слайд 12</vt:lpstr>
      <vt:lpstr>Слайд 13</vt:lpstr>
      <vt:lpstr>Слайд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Катенок</dc:creator>
  <cp:lastModifiedBy>Лида</cp:lastModifiedBy>
  <cp:revision>13</cp:revision>
  <dcterms:created xsi:type="dcterms:W3CDTF">2013-01-28T19:28:30Z</dcterms:created>
  <dcterms:modified xsi:type="dcterms:W3CDTF">2015-03-12T21:09:12Z</dcterms:modified>
</cp:coreProperties>
</file>