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 id="270"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6A202C0-4A2E-412D-B3E2-F4E0D505D3E9}" type="doc">
      <dgm:prSet loTypeId="urn:microsoft.com/office/officeart/2005/8/layout/list1" loCatId="list" qsTypeId="urn:microsoft.com/office/officeart/2005/8/quickstyle/simple5" qsCatId="simple" csTypeId="urn:microsoft.com/office/officeart/2005/8/colors/colorful2" csCatId="colorful" phldr="1"/>
      <dgm:spPr/>
      <dgm:t>
        <a:bodyPr/>
        <a:lstStyle/>
        <a:p>
          <a:endParaRPr lang="ru-RU"/>
        </a:p>
      </dgm:t>
    </dgm:pt>
    <dgm:pt modelId="{BF0A93E2-FFBA-43D5-9E74-96D1BADAA7C5}">
      <dgm:prSet custT="1"/>
      <dgm:spPr/>
      <dgm:t>
        <a:bodyPr/>
        <a:lstStyle/>
        <a:p>
          <a:pPr algn="ctr" rtl="0"/>
          <a:r>
            <a:rPr lang="uk-UA" sz="2400" dirty="0" smtClean="0">
              <a:latin typeface="Times New Roman" pitchFamily="18" charset="0"/>
              <a:cs typeface="Times New Roman" pitchFamily="18" charset="0"/>
            </a:rPr>
            <a:t>Результатом застосування методу структурного аналізу є:</a:t>
          </a:r>
          <a:endParaRPr lang="ru-RU" sz="2400" dirty="0">
            <a:latin typeface="Times New Roman" pitchFamily="18" charset="0"/>
            <a:cs typeface="Times New Roman" pitchFamily="18" charset="0"/>
          </a:endParaRPr>
        </a:p>
      </dgm:t>
    </dgm:pt>
    <dgm:pt modelId="{EE9D944C-E000-41AF-810C-6310B7CC1E7F}" type="parTrans" cxnId="{4B70957C-10FF-4F8F-986D-EA01B6C14EF2}">
      <dgm:prSet/>
      <dgm:spPr/>
      <dgm:t>
        <a:bodyPr/>
        <a:lstStyle/>
        <a:p>
          <a:endParaRPr lang="ru-RU"/>
        </a:p>
      </dgm:t>
    </dgm:pt>
    <dgm:pt modelId="{DCB89D08-B7CE-442C-97EA-47C462F3D4BA}" type="sibTrans" cxnId="{4B70957C-10FF-4F8F-986D-EA01B6C14EF2}">
      <dgm:prSet/>
      <dgm:spPr/>
      <dgm:t>
        <a:bodyPr/>
        <a:lstStyle/>
        <a:p>
          <a:endParaRPr lang="ru-RU"/>
        </a:p>
      </dgm:t>
    </dgm:pt>
    <dgm:pt modelId="{94B2B7F2-54BE-475F-9813-9244744B3D73}">
      <dgm:prSet custT="1"/>
      <dgm:spPr/>
      <dgm:t>
        <a:bodyPr/>
        <a:lstStyle/>
        <a:p>
          <a:pPr algn="just" rtl="0"/>
          <a:r>
            <a:rPr lang="uk-UA" sz="1800" dirty="0" smtClean="0">
              <a:latin typeface="Times New Roman" pitchFamily="18" charset="0"/>
              <a:cs typeface="Times New Roman" pitchFamily="18" charset="0"/>
            </a:rPr>
            <a:t>1. можливість формування програми розвитку підприємства в цілому;</a:t>
          </a:r>
          <a:endParaRPr lang="ru-RU" sz="1800" dirty="0">
            <a:latin typeface="Times New Roman" pitchFamily="18" charset="0"/>
            <a:cs typeface="Times New Roman" pitchFamily="18" charset="0"/>
          </a:endParaRPr>
        </a:p>
      </dgm:t>
    </dgm:pt>
    <dgm:pt modelId="{33B44F54-FBAF-4C62-9AC9-EBB0BF74BC57}" type="parTrans" cxnId="{73E7F92A-CA4D-4671-B372-3EBBD0E131C2}">
      <dgm:prSet/>
      <dgm:spPr/>
      <dgm:t>
        <a:bodyPr/>
        <a:lstStyle/>
        <a:p>
          <a:endParaRPr lang="ru-RU"/>
        </a:p>
      </dgm:t>
    </dgm:pt>
    <dgm:pt modelId="{B0831A45-6991-46FB-AC3A-202A3D4CF224}" type="sibTrans" cxnId="{73E7F92A-CA4D-4671-B372-3EBBD0E131C2}">
      <dgm:prSet/>
      <dgm:spPr/>
      <dgm:t>
        <a:bodyPr/>
        <a:lstStyle/>
        <a:p>
          <a:endParaRPr lang="ru-RU"/>
        </a:p>
      </dgm:t>
    </dgm:pt>
    <dgm:pt modelId="{15FBA38D-68CD-46DA-B72B-3B4998CF2474}">
      <dgm:prSet custT="1"/>
      <dgm:spPr/>
      <dgm:t>
        <a:bodyPr/>
        <a:lstStyle/>
        <a:p>
          <a:pPr algn="just" rtl="0"/>
          <a:r>
            <a:rPr lang="uk-UA" sz="1800" dirty="0" smtClean="0">
              <a:latin typeface="Times New Roman" pitchFamily="18" charset="0"/>
              <a:cs typeface="Times New Roman" pitchFamily="18" charset="0"/>
            </a:rPr>
            <a:t>2. отримання дієвого інструменту структурної політики;</a:t>
          </a:r>
          <a:endParaRPr lang="ru-RU" sz="1800" dirty="0">
            <a:latin typeface="Times New Roman" pitchFamily="18" charset="0"/>
            <a:cs typeface="Times New Roman" pitchFamily="18" charset="0"/>
          </a:endParaRPr>
        </a:p>
      </dgm:t>
    </dgm:pt>
    <dgm:pt modelId="{64C99685-375A-4F75-AA2E-092BEC2693CD}" type="parTrans" cxnId="{94F3BA70-1B9D-4A93-A056-A8473442D4F4}">
      <dgm:prSet/>
      <dgm:spPr/>
      <dgm:t>
        <a:bodyPr/>
        <a:lstStyle/>
        <a:p>
          <a:endParaRPr lang="ru-RU"/>
        </a:p>
      </dgm:t>
    </dgm:pt>
    <dgm:pt modelId="{AFA23659-A151-479A-9FA9-B68A4390E5FA}" type="sibTrans" cxnId="{94F3BA70-1B9D-4A93-A056-A8473442D4F4}">
      <dgm:prSet/>
      <dgm:spPr/>
      <dgm:t>
        <a:bodyPr/>
        <a:lstStyle/>
        <a:p>
          <a:endParaRPr lang="ru-RU"/>
        </a:p>
      </dgm:t>
    </dgm:pt>
    <dgm:pt modelId="{4EBB5A42-BA09-430C-A846-32EF0B088889}">
      <dgm:prSet custT="1"/>
      <dgm:spPr/>
      <dgm:t>
        <a:bodyPr/>
        <a:lstStyle/>
        <a:p>
          <a:pPr rtl="0"/>
          <a:r>
            <a:rPr lang="uk-UA" sz="1800" dirty="0" smtClean="0">
              <a:latin typeface="Times New Roman" pitchFamily="18" charset="0"/>
              <a:cs typeface="Times New Roman" pitchFamily="18" charset="0"/>
            </a:rPr>
            <a:t>3. наявність основи для формування структурної концепції розвитку промислового підприємства.</a:t>
          </a:r>
          <a:endParaRPr lang="ru-RU" sz="1800" dirty="0">
            <a:latin typeface="Times New Roman" pitchFamily="18" charset="0"/>
            <a:cs typeface="Times New Roman" pitchFamily="18" charset="0"/>
          </a:endParaRPr>
        </a:p>
      </dgm:t>
    </dgm:pt>
    <dgm:pt modelId="{D2C8D83E-BF43-4B99-88D7-286C89BE3DC0}" type="parTrans" cxnId="{F7EB6377-518E-4853-80A7-E48BD8904B0E}">
      <dgm:prSet/>
      <dgm:spPr/>
      <dgm:t>
        <a:bodyPr/>
        <a:lstStyle/>
        <a:p>
          <a:endParaRPr lang="ru-RU"/>
        </a:p>
      </dgm:t>
    </dgm:pt>
    <dgm:pt modelId="{71C7F99B-8E86-4690-B9DF-36A89F42149C}" type="sibTrans" cxnId="{F7EB6377-518E-4853-80A7-E48BD8904B0E}">
      <dgm:prSet/>
      <dgm:spPr/>
      <dgm:t>
        <a:bodyPr/>
        <a:lstStyle/>
        <a:p>
          <a:endParaRPr lang="ru-RU"/>
        </a:p>
      </dgm:t>
    </dgm:pt>
    <dgm:pt modelId="{4876EF2B-2B57-4842-806E-281FF9BBD5BC}" type="pres">
      <dgm:prSet presAssocID="{96A202C0-4A2E-412D-B3E2-F4E0D505D3E9}" presName="linear" presStyleCnt="0">
        <dgm:presLayoutVars>
          <dgm:dir/>
          <dgm:animLvl val="lvl"/>
          <dgm:resizeHandles val="exact"/>
        </dgm:presLayoutVars>
      </dgm:prSet>
      <dgm:spPr/>
    </dgm:pt>
    <dgm:pt modelId="{7326AD43-0BCC-4623-AD6E-404794C21CE3}" type="pres">
      <dgm:prSet presAssocID="{BF0A93E2-FFBA-43D5-9E74-96D1BADAA7C5}" presName="parentLin" presStyleCnt="0"/>
      <dgm:spPr/>
    </dgm:pt>
    <dgm:pt modelId="{958D8C31-B51B-41FC-BF73-DA51F44679FE}" type="pres">
      <dgm:prSet presAssocID="{BF0A93E2-FFBA-43D5-9E74-96D1BADAA7C5}" presName="parentLeftMargin" presStyleLbl="node1" presStyleIdx="0" presStyleCnt="4"/>
      <dgm:spPr/>
    </dgm:pt>
    <dgm:pt modelId="{E9A0B49F-0D36-422B-A9DC-644F347B889F}" type="pres">
      <dgm:prSet presAssocID="{BF0A93E2-FFBA-43D5-9E74-96D1BADAA7C5}" presName="parentText" presStyleLbl="node1" presStyleIdx="0" presStyleCnt="4" custScaleX="105607" custScaleY="387859" custLinFactX="6899" custLinFactY="-69522" custLinFactNeighborX="100000" custLinFactNeighborY="-100000">
        <dgm:presLayoutVars>
          <dgm:chMax val="0"/>
          <dgm:bulletEnabled val="1"/>
        </dgm:presLayoutVars>
      </dgm:prSet>
      <dgm:spPr/>
    </dgm:pt>
    <dgm:pt modelId="{37DB4361-D30E-409B-A774-4D67CD402EED}" type="pres">
      <dgm:prSet presAssocID="{BF0A93E2-FFBA-43D5-9E74-96D1BADAA7C5}" presName="negativeSpace" presStyleCnt="0"/>
      <dgm:spPr/>
    </dgm:pt>
    <dgm:pt modelId="{21A0B0A1-ABFC-48BF-BED2-F778481C2C31}" type="pres">
      <dgm:prSet presAssocID="{BF0A93E2-FFBA-43D5-9E74-96D1BADAA7C5}" presName="childText" presStyleLbl="conFgAcc1" presStyleIdx="0" presStyleCnt="4">
        <dgm:presLayoutVars>
          <dgm:bulletEnabled val="1"/>
        </dgm:presLayoutVars>
      </dgm:prSet>
      <dgm:spPr/>
    </dgm:pt>
    <dgm:pt modelId="{7DCD3857-6BF6-42C4-A184-1D7B4648E409}" type="pres">
      <dgm:prSet presAssocID="{DCB89D08-B7CE-442C-97EA-47C462F3D4BA}" presName="spaceBetweenRectangles" presStyleCnt="0"/>
      <dgm:spPr/>
    </dgm:pt>
    <dgm:pt modelId="{17EEFC62-419C-4E35-80AE-0068A00294E7}" type="pres">
      <dgm:prSet presAssocID="{94B2B7F2-54BE-475F-9813-9244744B3D73}" presName="parentLin" presStyleCnt="0"/>
      <dgm:spPr/>
    </dgm:pt>
    <dgm:pt modelId="{3FEA81E8-84E4-4747-A2C4-2EE83FF8F070}" type="pres">
      <dgm:prSet presAssocID="{94B2B7F2-54BE-475F-9813-9244744B3D73}" presName="parentLeftMargin" presStyleLbl="node1" presStyleIdx="0" presStyleCnt="4"/>
      <dgm:spPr/>
    </dgm:pt>
    <dgm:pt modelId="{6AD6741F-3CB8-4A45-B3F0-8A1F82E62810}" type="pres">
      <dgm:prSet presAssocID="{94B2B7F2-54BE-475F-9813-9244744B3D73}" presName="parentText" presStyleLbl="node1" presStyleIdx="1" presStyleCnt="4" custScaleX="128850" custScaleY="262620" custLinFactY="-60966" custLinFactNeighborX="-100000" custLinFactNeighborY="-100000">
        <dgm:presLayoutVars>
          <dgm:chMax val="0"/>
          <dgm:bulletEnabled val="1"/>
        </dgm:presLayoutVars>
      </dgm:prSet>
      <dgm:spPr/>
    </dgm:pt>
    <dgm:pt modelId="{135C2CB8-1FD4-4DA7-90E7-4B5B67FFA849}" type="pres">
      <dgm:prSet presAssocID="{94B2B7F2-54BE-475F-9813-9244744B3D73}" presName="negativeSpace" presStyleCnt="0"/>
      <dgm:spPr/>
    </dgm:pt>
    <dgm:pt modelId="{D44A9F1E-7A21-4EC5-8FD6-BC065CBE4A4D}" type="pres">
      <dgm:prSet presAssocID="{94B2B7F2-54BE-475F-9813-9244744B3D73}" presName="childText" presStyleLbl="conFgAcc1" presStyleIdx="1" presStyleCnt="4">
        <dgm:presLayoutVars>
          <dgm:bulletEnabled val="1"/>
        </dgm:presLayoutVars>
      </dgm:prSet>
      <dgm:spPr/>
    </dgm:pt>
    <dgm:pt modelId="{499B0DB1-C987-4A55-BC6D-5A7164214C32}" type="pres">
      <dgm:prSet presAssocID="{B0831A45-6991-46FB-AC3A-202A3D4CF224}" presName="spaceBetweenRectangles" presStyleCnt="0"/>
      <dgm:spPr/>
    </dgm:pt>
    <dgm:pt modelId="{90239007-A46A-4A13-93A8-ADFCDD3B5985}" type="pres">
      <dgm:prSet presAssocID="{15FBA38D-68CD-46DA-B72B-3B4998CF2474}" presName="parentLin" presStyleCnt="0"/>
      <dgm:spPr/>
    </dgm:pt>
    <dgm:pt modelId="{C19F9DDF-0861-4559-AAC8-CEB1D319C661}" type="pres">
      <dgm:prSet presAssocID="{15FBA38D-68CD-46DA-B72B-3B4998CF2474}" presName="parentLeftMargin" presStyleLbl="node1" presStyleIdx="1" presStyleCnt="4"/>
      <dgm:spPr/>
    </dgm:pt>
    <dgm:pt modelId="{94AC4F2B-922E-4E63-AFC2-6AABFDEDC536}" type="pres">
      <dgm:prSet presAssocID="{15FBA38D-68CD-46DA-B72B-3B4998CF2474}" presName="parentText" presStyleLbl="node1" presStyleIdx="2" presStyleCnt="4" custScaleX="129566" custScaleY="262620" custLinFactY="-100000" custLinFactNeighborX="-100000" custLinFactNeighborY="-106212">
        <dgm:presLayoutVars>
          <dgm:chMax val="0"/>
          <dgm:bulletEnabled val="1"/>
        </dgm:presLayoutVars>
      </dgm:prSet>
      <dgm:spPr/>
    </dgm:pt>
    <dgm:pt modelId="{8649B9A7-E0A6-4405-9AF3-866C703B89DD}" type="pres">
      <dgm:prSet presAssocID="{15FBA38D-68CD-46DA-B72B-3B4998CF2474}" presName="negativeSpace" presStyleCnt="0"/>
      <dgm:spPr/>
    </dgm:pt>
    <dgm:pt modelId="{12E4874F-AA0B-47B2-8292-508CEF3CC568}" type="pres">
      <dgm:prSet presAssocID="{15FBA38D-68CD-46DA-B72B-3B4998CF2474}" presName="childText" presStyleLbl="conFgAcc1" presStyleIdx="2" presStyleCnt="4">
        <dgm:presLayoutVars>
          <dgm:bulletEnabled val="1"/>
        </dgm:presLayoutVars>
      </dgm:prSet>
      <dgm:spPr/>
    </dgm:pt>
    <dgm:pt modelId="{ABF49E9A-853D-45A9-A099-9A22AE66C5B8}" type="pres">
      <dgm:prSet presAssocID="{AFA23659-A151-479A-9FA9-B68A4390E5FA}" presName="spaceBetweenRectangles" presStyleCnt="0"/>
      <dgm:spPr/>
    </dgm:pt>
    <dgm:pt modelId="{1B8141AA-3436-49D9-B3E5-5EEF9841A149}" type="pres">
      <dgm:prSet presAssocID="{4EBB5A42-BA09-430C-A846-32EF0B088889}" presName="parentLin" presStyleCnt="0"/>
      <dgm:spPr/>
    </dgm:pt>
    <dgm:pt modelId="{4893F6A5-51C0-48F3-8288-4B1ACD30BFF8}" type="pres">
      <dgm:prSet presAssocID="{4EBB5A42-BA09-430C-A846-32EF0B088889}" presName="parentLeftMargin" presStyleLbl="node1" presStyleIdx="2" presStyleCnt="4"/>
      <dgm:spPr/>
    </dgm:pt>
    <dgm:pt modelId="{C35BC8A0-8E5A-482A-999E-E6AA16CB17A0}" type="pres">
      <dgm:prSet presAssocID="{4EBB5A42-BA09-430C-A846-32EF0B088889}" presName="parentText" presStyleLbl="node1" presStyleIdx="3" presStyleCnt="4" custScaleX="129378" custScaleY="279447" custLinFactY="-100000" custLinFactNeighborX="-100000" custLinFactNeighborY="-151458">
        <dgm:presLayoutVars>
          <dgm:chMax val="0"/>
          <dgm:bulletEnabled val="1"/>
        </dgm:presLayoutVars>
      </dgm:prSet>
      <dgm:spPr/>
    </dgm:pt>
    <dgm:pt modelId="{1CAC4A66-8BE6-4E2D-BC2A-30346567F56B}" type="pres">
      <dgm:prSet presAssocID="{4EBB5A42-BA09-430C-A846-32EF0B088889}" presName="negativeSpace" presStyleCnt="0"/>
      <dgm:spPr/>
    </dgm:pt>
    <dgm:pt modelId="{84F33689-2A71-4DE6-86FF-2A528F6E1683}" type="pres">
      <dgm:prSet presAssocID="{4EBB5A42-BA09-430C-A846-32EF0B088889}" presName="childText" presStyleLbl="conFgAcc1" presStyleIdx="3" presStyleCnt="4" custLinFactY="-219027" custLinFactNeighborY="-300000">
        <dgm:presLayoutVars>
          <dgm:bulletEnabled val="1"/>
        </dgm:presLayoutVars>
      </dgm:prSet>
      <dgm:spPr/>
    </dgm:pt>
  </dgm:ptLst>
  <dgm:cxnLst>
    <dgm:cxn modelId="{94F3BA70-1B9D-4A93-A056-A8473442D4F4}" srcId="{96A202C0-4A2E-412D-B3E2-F4E0D505D3E9}" destId="{15FBA38D-68CD-46DA-B72B-3B4998CF2474}" srcOrd="2" destOrd="0" parTransId="{64C99685-375A-4F75-AA2E-092BEC2693CD}" sibTransId="{AFA23659-A151-479A-9FA9-B68A4390E5FA}"/>
    <dgm:cxn modelId="{6E6278AA-8595-4C48-AF42-1069990A1CFD}" type="presOf" srcId="{BF0A93E2-FFBA-43D5-9E74-96D1BADAA7C5}" destId="{958D8C31-B51B-41FC-BF73-DA51F44679FE}" srcOrd="0" destOrd="0" presId="urn:microsoft.com/office/officeart/2005/8/layout/list1"/>
    <dgm:cxn modelId="{F7EB6377-518E-4853-80A7-E48BD8904B0E}" srcId="{96A202C0-4A2E-412D-B3E2-F4E0D505D3E9}" destId="{4EBB5A42-BA09-430C-A846-32EF0B088889}" srcOrd="3" destOrd="0" parTransId="{D2C8D83E-BF43-4B99-88D7-286C89BE3DC0}" sibTransId="{71C7F99B-8E86-4690-B9DF-36A89F42149C}"/>
    <dgm:cxn modelId="{2E6D8A85-71E2-43BA-AFC4-B3AE7DDE31AB}" type="presOf" srcId="{96A202C0-4A2E-412D-B3E2-F4E0D505D3E9}" destId="{4876EF2B-2B57-4842-806E-281FF9BBD5BC}" srcOrd="0" destOrd="0" presId="urn:microsoft.com/office/officeart/2005/8/layout/list1"/>
    <dgm:cxn modelId="{3A798329-BDCF-43CA-BB41-760A64C7A3DA}" type="presOf" srcId="{BF0A93E2-FFBA-43D5-9E74-96D1BADAA7C5}" destId="{E9A0B49F-0D36-422B-A9DC-644F347B889F}" srcOrd="1" destOrd="0" presId="urn:microsoft.com/office/officeart/2005/8/layout/list1"/>
    <dgm:cxn modelId="{4B70957C-10FF-4F8F-986D-EA01B6C14EF2}" srcId="{96A202C0-4A2E-412D-B3E2-F4E0D505D3E9}" destId="{BF0A93E2-FFBA-43D5-9E74-96D1BADAA7C5}" srcOrd="0" destOrd="0" parTransId="{EE9D944C-E000-41AF-810C-6310B7CC1E7F}" sibTransId="{DCB89D08-B7CE-442C-97EA-47C462F3D4BA}"/>
    <dgm:cxn modelId="{73E7F92A-CA4D-4671-B372-3EBBD0E131C2}" srcId="{96A202C0-4A2E-412D-B3E2-F4E0D505D3E9}" destId="{94B2B7F2-54BE-475F-9813-9244744B3D73}" srcOrd="1" destOrd="0" parTransId="{33B44F54-FBAF-4C62-9AC9-EBB0BF74BC57}" sibTransId="{B0831A45-6991-46FB-AC3A-202A3D4CF224}"/>
    <dgm:cxn modelId="{1AF031C1-0BA4-41CE-A284-9E983C1B4FD0}" type="presOf" srcId="{94B2B7F2-54BE-475F-9813-9244744B3D73}" destId="{3FEA81E8-84E4-4747-A2C4-2EE83FF8F070}" srcOrd="0" destOrd="0" presId="urn:microsoft.com/office/officeart/2005/8/layout/list1"/>
    <dgm:cxn modelId="{C52256E2-BAB9-41D2-BAD2-B026AC5A4225}" type="presOf" srcId="{4EBB5A42-BA09-430C-A846-32EF0B088889}" destId="{4893F6A5-51C0-48F3-8288-4B1ACD30BFF8}" srcOrd="0" destOrd="0" presId="urn:microsoft.com/office/officeart/2005/8/layout/list1"/>
    <dgm:cxn modelId="{4B79F7AA-7770-4BCA-AB62-844035FC9858}" type="presOf" srcId="{4EBB5A42-BA09-430C-A846-32EF0B088889}" destId="{C35BC8A0-8E5A-482A-999E-E6AA16CB17A0}" srcOrd="1" destOrd="0" presId="urn:microsoft.com/office/officeart/2005/8/layout/list1"/>
    <dgm:cxn modelId="{BC07FC4F-411F-401F-BC69-DE40C01A7E53}" type="presOf" srcId="{94B2B7F2-54BE-475F-9813-9244744B3D73}" destId="{6AD6741F-3CB8-4A45-B3F0-8A1F82E62810}" srcOrd="1" destOrd="0" presId="urn:microsoft.com/office/officeart/2005/8/layout/list1"/>
    <dgm:cxn modelId="{B0B77E3C-2D71-444F-858D-412A52E82201}" type="presOf" srcId="{15FBA38D-68CD-46DA-B72B-3B4998CF2474}" destId="{C19F9DDF-0861-4559-AAC8-CEB1D319C661}" srcOrd="0" destOrd="0" presId="urn:microsoft.com/office/officeart/2005/8/layout/list1"/>
    <dgm:cxn modelId="{122A60CC-4C0A-4C51-9959-B7C6BFC230E0}" type="presOf" srcId="{15FBA38D-68CD-46DA-B72B-3B4998CF2474}" destId="{94AC4F2B-922E-4E63-AFC2-6AABFDEDC536}" srcOrd="1" destOrd="0" presId="urn:microsoft.com/office/officeart/2005/8/layout/list1"/>
    <dgm:cxn modelId="{4441939F-1DB0-4F1A-BE0A-81E72E682DB1}" type="presParOf" srcId="{4876EF2B-2B57-4842-806E-281FF9BBD5BC}" destId="{7326AD43-0BCC-4623-AD6E-404794C21CE3}" srcOrd="0" destOrd="0" presId="urn:microsoft.com/office/officeart/2005/8/layout/list1"/>
    <dgm:cxn modelId="{DBE77762-493B-4C0A-A3CA-70B34380E397}" type="presParOf" srcId="{7326AD43-0BCC-4623-AD6E-404794C21CE3}" destId="{958D8C31-B51B-41FC-BF73-DA51F44679FE}" srcOrd="0" destOrd="0" presId="urn:microsoft.com/office/officeart/2005/8/layout/list1"/>
    <dgm:cxn modelId="{85BEF7FE-164B-437C-83D2-7BB1B3209AE9}" type="presParOf" srcId="{7326AD43-0BCC-4623-AD6E-404794C21CE3}" destId="{E9A0B49F-0D36-422B-A9DC-644F347B889F}" srcOrd="1" destOrd="0" presId="urn:microsoft.com/office/officeart/2005/8/layout/list1"/>
    <dgm:cxn modelId="{14F60542-9795-4494-A984-B5D16C4C880B}" type="presParOf" srcId="{4876EF2B-2B57-4842-806E-281FF9BBD5BC}" destId="{37DB4361-D30E-409B-A774-4D67CD402EED}" srcOrd="1" destOrd="0" presId="urn:microsoft.com/office/officeart/2005/8/layout/list1"/>
    <dgm:cxn modelId="{AA552E4E-9BB0-4FF2-ADE5-291BC9B72F63}" type="presParOf" srcId="{4876EF2B-2B57-4842-806E-281FF9BBD5BC}" destId="{21A0B0A1-ABFC-48BF-BED2-F778481C2C31}" srcOrd="2" destOrd="0" presId="urn:microsoft.com/office/officeart/2005/8/layout/list1"/>
    <dgm:cxn modelId="{712DA438-9EB8-4CD8-97EA-0A94800D7E43}" type="presParOf" srcId="{4876EF2B-2B57-4842-806E-281FF9BBD5BC}" destId="{7DCD3857-6BF6-42C4-A184-1D7B4648E409}" srcOrd="3" destOrd="0" presId="urn:microsoft.com/office/officeart/2005/8/layout/list1"/>
    <dgm:cxn modelId="{04FB5B9D-BF89-4AC9-82BD-0819BC4FA4B9}" type="presParOf" srcId="{4876EF2B-2B57-4842-806E-281FF9BBD5BC}" destId="{17EEFC62-419C-4E35-80AE-0068A00294E7}" srcOrd="4" destOrd="0" presId="urn:microsoft.com/office/officeart/2005/8/layout/list1"/>
    <dgm:cxn modelId="{B18BF181-0564-4856-826D-FBFBA722126D}" type="presParOf" srcId="{17EEFC62-419C-4E35-80AE-0068A00294E7}" destId="{3FEA81E8-84E4-4747-A2C4-2EE83FF8F070}" srcOrd="0" destOrd="0" presId="urn:microsoft.com/office/officeart/2005/8/layout/list1"/>
    <dgm:cxn modelId="{D090F0C6-F9AC-420B-A180-0B70F1EDDF79}" type="presParOf" srcId="{17EEFC62-419C-4E35-80AE-0068A00294E7}" destId="{6AD6741F-3CB8-4A45-B3F0-8A1F82E62810}" srcOrd="1" destOrd="0" presId="urn:microsoft.com/office/officeart/2005/8/layout/list1"/>
    <dgm:cxn modelId="{A65DD49A-3B9E-4ADA-A95C-09432B8612EF}" type="presParOf" srcId="{4876EF2B-2B57-4842-806E-281FF9BBD5BC}" destId="{135C2CB8-1FD4-4DA7-90E7-4B5B67FFA849}" srcOrd="5" destOrd="0" presId="urn:microsoft.com/office/officeart/2005/8/layout/list1"/>
    <dgm:cxn modelId="{906BAAD3-8EDD-4291-A471-06D09149F277}" type="presParOf" srcId="{4876EF2B-2B57-4842-806E-281FF9BBD5BC}" destId="{D44A9F1E-7A21-4EC5-8FD6-BC065CBE4A4D}" srcOrd="6" destOrd="0" presId="urn:microsoft.com/office/officeart/2005/8/layout/list1"/>
    <dgm:cxn modelId="{D835D0A2-51B3-4B45-A9CE-7A9D41CEC9C6}" type="presParOf" srcId="{4876EF2B-2B57-4842-806E-281FF9BBD5BC}" destId="{499B0DB1-C987-4A55-BC6D-5A7164214C32}" srcOrd="7" destOrd="0" presId="urn:microsoft.com/office/officeart/2005/8/layout/list1"/>
    <dgm:cxn modelId="{EB8D27BC-61DB-4A3B-91DB-D389DD0D80E9}" type="presParOf" srcId="{4876EF2B-2B57-4842-806E-281FF9BBD5BC}" destId="{90239007-A46A-4A13-93A8-ADFCDD3B5985}" srcOrd="8" destOrd="0" presId="urn:microsoft.com/office/officeart/2005/8/layout/list1"/>
    <dgm:cxn modelId="{E0086CF4-D4F9-4891-A118-367C3B962455}" type="presParOf" srcId="{90239007-A46A-4A13-93A8-ADFCDD3B5985}" destId="{C19F9DDF-0861-4559-AAC8-CEB1D319C661}" srcOrd="0" destOrd="0" presId="urn:microsoft.com/office/officeart/2005/8/layout/list1"/>
    <dgm:cxn modelId="{B4784FB3-FE0E-44F7-8564-BD4FD653D206}" type="presParOf" srcId="{90239007-A46A-4A13-93A8-ADFCDD3B5985}" destId="{94AC4F2B-922E-4E63-AFC2-6AABFDEDC536}" srcOrd="1" destOrd="0" presId="urn:microsoft.com/office/officeart/2005/8/layout/list1"/>
    <dgm:cxn modelId="{17154966-713F-4DC6-9C0F-AB791F71116E}" type="presParOf" srcId="{4876EF2B-2B57-4842-806E-281FF9BBD5BC}" destId="{8649B9A7-E0A6-4405-9AF3-866C703B89DD}" srcOrd="9" destOrd="0" presId="urn:microsoft.com/office/officeart/2005/8/layout/list1"/>
    <dgm:cxn modelId="{23ED5638-F0A8-4F01-B054-728D008EEB0C}" type="presParOf" srcId="{4876EF2B-2B57-4842-806E-281FF9BBD5BC}" destId="{12E4874F-AA0B-47B2-8292-508CEF3CC568}" srcOrd="10" destOrd="0" presId="urn:microsoft.com/office/officeart/2005/8/layout/list1"/>
    <dgm:cxn modelId="{EAEADD72-75BE-4E32-AF4B-79F2F2FA0BC1}" type="presParOf" srcId="{4876EF2B-2B57-4842-806E-281FF9BBD5BC}" destId="{ABF49E9A-853D-45A9-A099-9A22AE66C5B8}" srcOrd="11" destOrd="0" presId="urn:microsoft.com/office/officeart/2005/8/layout/list1"/>
    <dgm:cxn modelId="{9B71CA52-D5B6-4D25-B0EC-D719C862D553}" type="presParOf" srcId="{4876EF2B-2B57-4842-806E-281FF9BBD5BC}" destId="{1B8141AA-3436-49D9-B3E5-5EEF9841A149}" srcOrd="12" destOrd="0" presId="urn:microsoft.com/office/officeart/2005/8/layout/list1"/>
    <dgm:cxn modelId="{2409CFD8-585B-4062-A834-630030220417}" type="presParOf" srcId="{1B8141AA-3436-49D9-B3E5-5EEF9841A149}" destId="{4893F6A5-51C0-48F3-8288-4B1ACD30BFF8}" srcOrd="0" destOrd="0" presId="urn:microsoft.com/office/officeart/2005/8/layout/list1"/>
    <dgm:cxn modelId="{5E6DC7AA-B1D4-4771-97A3-B092325D8628}" type="presParOf" srcId="{1B8141AA-3436-49D9-B3E5-5EEF9841A149}" destId="{C35BC8A0-8E5A-482A-999E-E6AA16CB17A0}" srcOrd="1" destOrd="0" presId="urn:microsoft.com/office/officeart/2005/8/layout/list1"/>
    <dgm:cxn modelId="{FF1446C7-7809-4571-AB4F-20C19C53EEDA}" type="presParOf" srcId="{4876EF2B-2B57-4842-806E-281FF9BBD5BC}" destId="{1CAC4A66-8BE6-4E2D-BC2A-30346567F56B}" srcOrd="13" destOrd="0" presId="urn:microsoft.com/office/officeart/2005/8/layout/list1"/>
    <dgm:cxn modelId="{F792C0E5-2593-4D44-9837-90247BFD7C29}" type="presParOf" srcId="{4876EF2B-2B57-4842-806E-281FF9BBD5BC}" destId="{84F33689-2A71-4DE6-86FF-2A528F6E1683}"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9DFCDC-2654-4ED5-9758-C2B522A7AAF4}" type="doc">
      <dgm:prSet loTypeId="urn:microsoft.com/office/officeart/2005/8/layout/vList2" loCatId="list" qsTypeId="urn:microsoft.com/office/officeart/2005/8/quickstyle/simple5" qsCatId="simple" csTypeId="urn:microsoft.com/office/officeart/2005/8/colors/colorful1" csCatId="colorful" phldr="1"/>
      <dgm:spPr/>
      <dgm:t>
        <a:bodyPr/>
        <a:lstStyle/>
        <a:p>
          <a:endParaRPr lang="ru-RU"/>
        </a:p>
      </dgm:t>
    </dgm:pt>
    <dgm:pt modelId="{5ABC9E09-BA10-4506-AEDE-9BCB9010E8B0}">
      <dgm:prSet phldrT="[Текст]" custT="1"/>
      <dgm:spPr/>
      <dgm:t>
        <a:bodyPr/>
        <a:lstStyle/>
        <a:p>
          <a:r>
            <a:rPr lang="uk-UA" sz="2000" dirty="0" smtClean="0">
              <a:latin typeface="Times New Roman" pitchFamily="18" charset="0"/>
              <a:cs typeface="Times New Roman" pitchFamily="18" charset="0"/>
            </a:rPr>
            <a:t>Метод зіставлення динаміки структур</a:t>
          </a:r>
          <a:endParaRPr lang="ru-RU" sz="2000" dirty="0">
            <a:latin typeface="Times New Roman" pitchFamily="18" charset="0"/>
            <a:cs typeface="Times New Roman" pitchFamily="18" charset="0"/>
          </a:endParaRPr>
        </a:p>
      </dgm:t>
    </dgm:pt>
    <dgm:pt modelId="{6AB5D864-D272-4B79-B90C-91775052EC37}" type="parTrans" cxnId="{4AD92A37-299A-487B-ABA5-91CE0DA3AE95}">
      <dgm:prSet/>
      <dgm:spPr/>
      <dgm:t>
        <a:bodyPr/>
        <a:lstStyle/>
        <a:p>
          <a:endParaRPr lang="ru-RU"/>
        </a:p>
      </dgm:t>
    </dgm:pt>
    <dgm:pt modelId="{5C6B1652-E347-45C3-B3DF-011C9BBD96DB}" type="sibTrans" cxnId="{4AD92A37-299A-487B-ABA5-91CE0DA3AE95}">
      <dgm:prSet/>
      <dgm:spPr/>
      <dgm:t>
        <a:bodyPr/>
        <a:lstStyle/>
        <a:p>
          <a:endParaRPr lang="ru-RU"/>
        </a:p>
      </dgm:t>
    </dgm:pt>
    <dgm:pt modelId="{215A270F-DCEF-4A73-B7E7-0FF9F2407FC0}">
      <dgm:prSet phldrT="[Текст]" custT="1"/>
      <dgm:spPr/>
      <dgm:t>
        <a:bodyPr/>
        <a:lstStyle/>
        <a:p>
          <a:r>
            <a:rPr lang="uk-UA" sz="2000" dirty="0" smtClean="0">
              <a:latin typeface="Times New Roman" pitchFamily="18" charset="0"/>
              <a:cs typeface="Times New Roman" pitchFamily="18" charset="0"/>
            </a:rPr>
            <a:t>Метод оцінювання впливу структурних зрушень на значення показників</a:t>
          </a:r>
          <a:endParaRPr lang="ru-RU" sz="2000" dirty="0">
            <a:latin typeface="Times New Roman" pitchFamily="18" charset="0"/>
            <a:cs typeface="Times New Roman" pitchFamily="18" charset="0"/>
          </a:endParaRPr>
        </a:p>
      </dgm:t>
    </dgm:pt>
    <dgm:pt modelId="{7C84C522-DA6C-4747-B31C-EC38C226F3E2}" type="parTrans" cxnId="{BEF8726E-94C2-40DA-B356-09161BE04FFE}">
      <dgm:prSet/>
      <dgm:spPr/>
      <dgm:t>
        <a:bodyPr/>
        <a:lstStyle/>
        <a:p>
          <a:endParaRPr lang="ru-RU"/>
        </a:p>
      </dgm:t>
    </dgm:pt>
    <dgm:pt modelId="{0CED2CA2-9184-48F9-AEB4-72E3117F8EDA}" type="sibTrans" cxnId="{BEF8726E-94C2-40DA-B356-09161BE04FFE}">
      <dgm:prSet/>
      <dgm:spPr/>
      <dgm:t>
        <a:bodyPr/>
        <a:lstStyle/>
        <a:p>
          <a:endParaRPr lang="ru-RU"/>
        </a:p>
      </dgm:t>
    </dgm:pt>
    <dgm:pt modelId="{D6B03EFA-5441-4B7F-9F31-21026205281B}">
      <dgm:prSet phldrT="[Текст]" custT="1"/>
      <dgm:spPr/>
      <dgm:t>
        <a:bodyPr/>
        <a:lstStyle/>
        <a:p>
          <a:r>
            <a:rPr lang="uk-UA" sz="2000" dirty="0" smtClean="0">
              <a:latin typeface="Times New Roman" pitchFamily="18" charset="0"/>
              <a:cs typeface="Times New Roman" pitchFamily="18" charset="0"/>
            </a:rPr>
            <a:t>Метод розрахунку показників зрушень структури</a:t>
          </a:r>
          <a:endParaRPr lang="ru-RU" sz="2000" dirty="0">
            <a:latin typeface="Times New Roman" pitchFamily="18" charset="0"/>
            <a:cs typeface="Times New Roman" pitchFamily="18" charset="0"/>
          </a:endParaRPr>
        </a:p>
      </dgm:t>
    </dgm:pt>
    <dgm:pt modelId="{E9EABB13-2D54-476E-8A7D-CB9D4643D67F}" type="parTrans" cxnId="{99363A44-7355-423E-B21F-BD973131FFB3}">
      <dgm:prSet/>
      <dgm:spPr/>
      <dgm:t>
        <a:bodyPr/>
        <a:lstStyle/>
        <a:p>
          <a:endParaRPr lang="ru-RU"/>
        </a:p>
      </dgm:t>
    </dgm:pt>
    <dgm:pt modelId="{69CCB8F5-2311-4F16-ADC1-FEA4656A4F5A}" type="sibTrans" cxnId="{99363A44-7355-423E-B21F-BD973131FFB3}">
      <dgm:prSet/>
      <dgm:spPr/>
      <dgm:t>
        <a:bodyPr/>
        <a:lstStyle/>
        <a:p>
          <a:endParaRPr lang="ru-RU"/>
        </a:p>
      </dgm:t>
    </dgm:pt>
    <dgm:pt modelId="{AA3F074D-2BE6-4EFD-8122-F1F763C50610}">
      <dgm:prSet phldrT="[Текст]" custT="1"/>
      <dgm:spPr/>
      <dgm:t>
        <a:bodyPr/>
        <a:lstStyle/>
        <a:p>
          <a:r>
            <a:rPr lang="uk-UA" sz="2000" dirty="0" smtClean="0">
              <a:latin typeface="Times New Roman" pitchFamily="18" charset="0"/>
              <a:cs typeface="Times New Roman" pitchFamily="18" charset="0"/>
            </a:rPr>
            <a:t>Метод взаємопов'язаних індексів</a:t>
          </a:r>
          <a:endParaRPr lang="ru-RU" sz="2000" dirty="0">
            <a:latin typeface="Times New Roman" pitchFamily="18" charset="0"/>
            <a:cs typeface="Times New Roman" pitchFamily="18" charset="0"/>
          </a:endParaRPr>
        </a:p>
      </dgm:t>
    </dgm:pt>
    <dgm:pt modelId="{DEED458A-F626-4B3E-8267-2FEADB1A016A}" type="parTrans" cxnId="{91534BE1-8C4A-4C3C-AB1F-EBEBEE972F55}">
      <dgm:prSet/>
      <dgm:spPr/>
      <dgm:t>
        <a:bodyPr/>
        <a:lstStyle/>
        <a:p>
          <a:endParaRPr lang="ru-RU"/>
        </a:p>
      </dgm:t>
    </dgm:pt>
    <dgm:pt modelId="{361033DD-2778-4819-B88E-0EEA633CFCA4}" type="sibTrans" cxnId="{91534BE1-8C4A-4C3C-AB1F-EBEBEE972F55}">
      <dgm:prSet/>
      <dgm:spPr/>
      <dgm:t>
        <a:bodyPr/>
        <a:lstStyle/>
        <a:p>
          <a:endParaRPr lang="ru-RU"/>
        </a:p>
      </dgm:t>
    </dgm:pt>
    <dgm:pt modelId="{4F7BF984-B594-4C53-982C-9E4585AB5B1C}">
      <dgm:prSet phldrT="[Текст]" custT="1"/>
      <dgm:spPr/>
      <dgm:t>
        <a:bodyPr/>
        <a:lstStyle/>
        <a:p>
          <a:r>
            <a:rPr lang="uk-UA" sz="2000" dirty="0" smtClean="0">
              <a:latin typeface="Times New Roman" pitchFamily="18" charset="0"/>
              <a:cs typeface="Times New Roman" pitchFamily="18" charset="0"/>
            </a:rPr>
            <a:t>Метод емпіричного дослідження взаємозв'язків міжгалузевого балансу </a:t>
          </a:r>
          <a:endParaRPr lang="ru-RU" sz="2000" dirty="0">
            <a:latin typeface="Times New Roman" pitchFamily="18" charset="0"/>
            <a:cs typeface="Times New Roman" pitchFamily="18" charset="0"/>
          </a:endParaRPr>
        </a:p>
      </dgm:t>
    </dgm:pt>
    <dgm:pt modelId="{08257427-4541-4754-869A-CBF8C57EDD8F}" type="parTrans" cxnId="{65CFDF4F-735B-4D20-9CE9-4A8472417C77}">
      <dgm:prSet/>
      <dgm:spPr/>
      <dgm:t>
        <a:bodyPr/>
        <a:lstStyle/>
        <a:p>
          <a:endParaRPr lang="ru-RU"/>
        </a:p>
      </dgm:t>
    </dgm:pt>
    <dgm:pt modelId="{BCA9F7F8-A9A1-4A79-BBDC-CAAAF1FBE165}" type="sibTrans" cxnId="{65CFDF4F-735B-4D20-9CE9-4A8472417C77}">
      <dgm:prSet/>
      <dgm:spPr/>
      <dgm:t>
        <a:bodyPr/>
        <a:lstStyle/>
        <a:p>
          <a:endParaRPr lang="ru-RU"/>
        </a:p>
      </dgm:t>
    </dgm:pt>
    <dgm:pt modelId="{02313D5A-25C3-40EC-B448-80F1E5A0ED59}" type="pres">
      <dgm:prSet presAssocID="{5D9DFCDC-2654-4ED5-9758-C2B522A7AAF4}" presName="linear" presStyleCnt="0">
        <dgm:presLayoutVars>
          <dgm:animLvl val="lvl"/>
          <dgm:resizeHandles val="exact"/>
        </dgm:presLayoutVars>
      </dgm:prSet>
      <dgm:spPr/>
    </dgm:pt>
    <dgm:pt modelId="{91CA2B8D-45C3-483B-8043-39F29099BAC6}" type="pres">
      <dgm:prSet presAssocID="{5ABC9E09-BA10-4506-AEDE-9BCB9010E8B0}" presName="parentText" presStyleLbl="node1" presStyleIdx="0" presStyleCnt="5">
        <dgm:presLayoutVars>
          <dgm:chMax val="0"/>
          <dgm:bulletEnabled val="1"/>
        </dgm:presLayoutVars>
      </dgm:prSet>
      <dgm:spPr/>
    </dgm:pt>
    <dgm:pt modelId="{57EED6E3-AF41-43A8-B6D5-4BA601376F76}" type="pres">
      <dgm:prSet presAssocID="{5C6B1652-E347-45C3-B3DF-011C9BBD96DB}" presName="spacer" presStyleCnt="0"/>
      <dgm:spPr/>
    </dgm:pt>
    <dgm:pt modelId="{F22F0F3A-246F-42DC-A561-B692DDF1F55F}" type="pres">
      <dgm:prSet presAssocID="{215A270F-DCEF-4A73-B7E7-0FF9F2407FC0}" presName="parentText" presStyleLbl="node1" presStyleIdx="1" presStyleCnt="5">
        <dgm:presLayoutVars>
          <dgm:chMax val="0"/>
          <dgm:bulletEnabled val="1"/>
        </dgm:presLayoutVars>
      </dgm:prSet>
      <dgm:spPr/>
      <dgm:t>
        <a:bodyPr/>
        <a:lstStyle/>
        <a:p>
          <a:endParaRPr lang="ru-RU"/>
        </a:p>
      </dgm:t>
    </dgm:pt>
    <dgm:pt modelId="{989CF8EB-4677-4E21-ADAE-CA4856C6C60D}" type="pres">
      <dgm:prSet presAssocID="{0CED2CA2-9184-48F9-AEB4-72E3117F8EDA}" presName="spacer" presStyleCnt="0"/>
      <dgm:spPr/>
    </dgm:pt>
    <dgm:pt modelId="{373E273E-01EB-49D6-9FFC-D0042E9D7F06}" type="pres">
      <dgm:prSet presAssocID="{D6B03EFA-5441-4B7F-9F31-21026205281B}" presName="parentText" presStyleLbl="node1" presStyleIdx="2" presStyleCnt="5">
        <dgm:presLayoutVars>
          <dgm:chMax val="0"/>
          <dgm:bulletEnabled val="1"/>
        </dgm:presLayoutVars>
      </dgm:prSet>
      <dgm:spPr/>
    </dgm:pt>
    <dgm:pt modelId="{3ADB8D46-ABB6-4C2C-986A-656CCE2EF754}" type="pres">
      <dgm:prSet presAssocID="{69CCB8F5-2311-4F16-ADC1-FEA4656A4F5A}" presName="spacer" presStyleCnt="0"/>
      <dgm:spPr/>
    </dgm:pt>
    <dgm:pt modelId="{A37ED277-8B86-439B-94F6-82BB7585CBF6}" type="pres">
      <dgm:prSet presAssocID="{AA3F074D-2BE6-4EFD-8122-F1F763C50610}" presName="parentText" presStyleLbl="node1" presStyleIdx="3" presStyleCnt="5">
        <dgm:presLayoutVars>
          <dgm:chMax val="0"/>
          <dgm:bulletEnabled val="1"/>
        </dgm:presLayoutVars>
      </dgm:prSet>
      <dgm:spPr/>
      <dgm:t>
        <a:bodyPr/>
        <a:lstStyle/>
        <a:p>
          <a:endParaRPr lang="ru-RU"/>
        </a:p>
      </dgm:t>
    </dgm:pt>
    <dgm:pt modelId="{4D516184-B0E2-449B-8878-1949BD9D0D96}" type="pres">
      <dgm:prSet presAssocID="{361033DD-2778-4819-B88E-0EEA633CFCA4}" presName="spacer" presStyleCnt="0"/>
      <dgm:spPr/>
    </dgm:pt>
    <dgm:pt modelId="{D5956BBD-C187-4E40-8E9B-4591C432F7FF}" type="pres">
      <dgm:prSet presAssocID="{4F7BF984-B594-4C53-982C-9E4585AB5B1C}" presName="parentText" presStyleLbl="node1" presStyleIdx="4" presStyleCnt="5">
        <dgm:presLayoutVars>
          <dgm:chMax val="0"/>
          <dgm:bulletEnabled val="1"/>
        </dgm:presLayoutVars>
      </dgm:prSet>
      <dgm:spPr/>
    </dgm:pt>
  </dgm:ptLst>
  <dgm:cxnLst>
    <dgm:cxn modelId="{98C894FD-672D-43ED-8891-E640DCFF49CD}" type="presOf" srcId="{5ABC9E09-BA10-4506-AEDE-9BCB9010E8B0}" destId="{91CA2B8D-45C3-483B-8043-39F29099BAC6}" srcOrd="0" destOrd="0" presId="urn:microsoft.com/office/officeart/2005/8/layout/vList2"/>
    <dgm:cxn modelId="{0BA08406-860C-40C2-93FC-E1801926F396}" type="presOf" srcId="{AA3F074D-2BE6-4EFD-8122-F1F763C50610}" destId="{A37ED277-8B86-439B-94F6-82BB7585CBF6}" srcOrd="0" destOrd="0" presId="urn:microsoft.com/office/officeart/2005/8/layout/vList2"/>
    <dgm:cxn modelId="{65CFDF4F-735B-4D20-9CE9-4A8472417C77}" srcId="{5D9DFCDC-2654-4ED5-9758-C2B522A7AAF4}" destId="{4F7BF984-B594-4C53-982C-9E4585AB5B1C}" srcOrd="4" destOrd="0" parTransId="{08257427-4541-4754-869A-CBF8C57EDD8F}" sibTransId="{BCA9F7F8-A9A1-4A79-BBDC-CAAAF1FBE165}"/>
    <dgm:cxn modelId="{1AF9257B-FF38-4DDD-9DB7-2F48C7CB0C06}" type="presOf" srcId="{5D9DFCDC-2654-4ED5-9758-C2B522A7AAF4}" destId="{02313D5A-25C3-40EC-B448-80F1E5A0ED59}" srcOrd="0" destOrd="0" presId="urn:microsoft.com/office/officeart/2005/8/layout/vList2"/>
    <dgm:cxn modelId="{09EBDF54-A8A8-435B-85B1-399B8297DF59}" type="presOf" srcId="{4F7BF984-B594-4C53-982C-9E4585AB5B1C}" destId="{D5956BBD-C187-4E40-8E9B-4591C432F7FF}" srcOrd="0" destOrd="0" presId="urn:microsoft.com/office/officeart/2005/8/layout/vList2"/>
    <dgm:cxn modelId="{91534BE1-8C4A-4C3C-AB1F-EBEBEE972F55}" srcId="{5D9DFCDC-2654-4ED5-9758-C2B522A7AAF4}" destId="{AA3F074D-2BE6-4EFD-8122-F1F763C50610}" srcOrd="3" destOrd="0" parTransId="{DEED458A-F626-4B3E-8267-2FEADB1A016A}" sibTransId="{361033DD-2778-4819-B88E-0EEA633CFCA4}"/>
    <dgm:cxn modelId="{99363A44-7355-423E-B21F-BD973131FFB3}" srcId="{5D9DFCDC-2654-4ED5-9758-C2B522A7AAF4}" destId="{D6B03EFA-5441-4B7F-9F31-21026205281B}" srcOrd="2" destOrd="0" parTransId="{E9EABB13-2D54-476E-8A7D-CB9D4643D67F}" sibTransId="{69CCB8F5-2311-4F16-ADC1-FEA4656A4F5A}"/>
    <dgm:cxn modelId="{F573CEA5-731F-4149-B621-A8D33B0422B4}" type="presOf" srcId="{215A270F-DCEF-4A73-B7E7-0FF9F2407FC0}" destId="{F22F0F3A-246F-42DC-A561-B692DDF1F55F}" srcOrd="0" destOrd="0" presId="urn:microsoft.com/office/officeart/2005/8/layout/vList2"/>
    <dgm:cxn modelId="{4AD92A37-299A-487B-ABA5-91CE0DA3AE95}" srcId="{5D9DFCDC-2654-4ED5-9758-C2B522A7AAF4}" destId="{5ABC9E09-BA10-4506-AEDE-9BCB9010E8B0}" srcOrd="0" destOrd="0" parTransId="{6AB5D864-D272-4B79-B90C-91775052EC37}" sibTransId="{5C6B1652-E347-45C3-B3DF-011C9BBD96DB}"/>
    <dgm:cxn modelId="{BEF8726E-94C2-40DA-B356-09161BE04FFE}" srcId="{5D9DFCDC-2654-4ED5-9758-C2B522A7AAF4}" destId="{215A270F-DCEF-4A73-B7E7-0FF9F2407FC0}" srcOrd="1" destOrd="0" parTransId="{7C84C522-DA6C-4747-B31C-EC38C226F3E2}" sibTransId="{0CED2CA2-9184-48F9-AEB4-72E3117F8EDA}"/>
    <dgm:cxn modelId="{730815FA-A714-4A0F-B1FA-AA81CE959106}" type="presOf" srcId="{D6B03EFA-5441-4B7F-9F31-21026205281B}" destId="{373E273E-01EB-49D6-9FFC-D0042E9D7F06}" srcOrd="0" destOrd="0" presId="urn:microsoft.com/office/officeart/2005/8/layout/vList2"/>
    <dgm:cxn modelId="{08611D28-1CC8-49D9-947C-B789F52E4D59}" type="presParOf" srcId="{02313D5A-25C3-40EC-B448-80F1E5A0ED59}" destId="{91CA2B8D-45C3-483B-8043-39F29099BAC6}" srcOrd="0" destOrd="0" presId="urn:microsoft.com/office/officeart/2005/8/layout/vList2"/>
    <dgm:cxn modelId="{93C8B03F-DB54-499E-A22D-A40A1790408B}" type="presParOf" srcId="{02313D5A-25C3-40EC-B448-80F1E5A0ED59}" destId="{57EED6E3-AF41-43A8-B6D5-4BA601376F76}" srcOrd="1" destOrd="0" presId="urn:microsoft.com/office/officeart/2005/8/layout/vList2"/>
    <dgm:cxn modelId="{855208C2-1ED7-4CCC-8F91-00A7DDA8A2C1}" type="presParOf" srcId="{02313D5A-25C3-40EC-B448-80F1E5A0ED59}" destId="{F22F0F3A-246F-42DC-A561-B692DDF1F55F}" srcOrd="2" destOrd="0" presId="urn:microsoft.com/office/officeart/2005/8/layout/vList2"/>
    <dgm:cxn modelId="{F2B9BD07-F789-447D-BE38-7A4A5E33C6EF}" type="presParOf" srcId="{02313D5A-25C3-40EC-B448-80F1E5A0ED59}" destId="{989CF8EB-4677-4E21-ADAE-CA4856C6C60D}" srcOrd="3" destOrd="0" presId="urn:microsoft.com/office/officeart/2005/8/layout/vList2"/>
    <dgm:cxn modelId="{077B2DD0-A89E-4A78-B5AC-A7BF7F1A0688}" type="presParOf" srcId="{02313D5A-25C3-40EC-B448-80F1E5A0ED59}" destId="{373E273E-01EB-49D6-9FFC-D0042E9D7F06}" srcOrd="4" destOrd="0" presId="urn:microsoft.com/office/officeart/2005/8/layout/vList2"/>
    <dgm:cxn modelId="{9B8F4490-9655-44B9-8214-3E562055B7D2}" type="presParOf" srcId="{02313D5A-25C3-40EC-B448-80F1E5A0ED59}" destId="{3ADB8D46-ABB6-4C2C-986A-656CCE2EF754}" srcOrd="5" destOrd="0" presId="urn:microsoft.com/office/officeart/2005/8/layout/vList2"/>
    <dgm:cxn modelId="{D03EE4A4-0F6A-401D-A787-92F86FEC608A}" type="presParOf" srcId="{02313D5A-25C3-40EC-B448-80F1E5A0ED59}" destId="{A37ED277-8B86-439B-94F6-82BB7585CBF6}" srcOrd="6" destOrd="0" presId="urn:microsoft.com/office/officeart/2005/8/layout/vList2"/>
    <dgm:cxn modelId="{5C467F6F-2DBB-425D-B19B-2F6D43484909}" type="presParOf" srcId="{02313D5A-25C3-40EC-B448-80F1E5A0ED59}" destId="{4D516184-B0E2-449B-8878-1949BD9D0D96}" srcOrd="7" destOrd="0" presId="urn:microsoft.com/office/officeart/2005/8/layout/vList2"/>
    <dgm:cxn modelId="{29FE2747-F325-4A5C-87F7-5ED2540BF40C}" type="presParOf" srcId="{02313D5A-25C3-40EC-B448-80F1E5A0ED59}" destId="{D5956BBD-C187-4E40-8E9B-4591C432F7F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A0B0A1-ABFC-48BF-BED2-F778481C2C31}">
      <dsp:nvSpPr>
        <dsp:cNvPr id="0" name=""/>
        <dsp:cNvSpPr/>
      </dsp:nvSpPr>
      <dsp:spPr>
        <a:xfrm>
          <a:off x="0" y="1143510"/>
          <a:ext cx="7776864" cy="2772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1">
          <a:scrgbClr r="0" g="0" b="0"/>
        </a:lnRef>
        <a:fillRef idx="1">
          <a:scrgbClr r="0" g="0" b="0"/>
        </a:fillRef>
        <a:effectRef idx="2">
          <a:scrgbClr r="0" g="0" b="0"/>
        </a:effectRef>
        <a:fontRef idx="minor"/>
      </dsp:style>
    </dsp:sp>
    <dsp:sp modelId="{E9A0B49F-0D36-422B-A9DC-644F347B889F}">
      <dsp:nvSpPr>
        <dsp:cNvPr id="0" name=""/>
        <dsp:cNvSpPr/>
      </dsp:nvSpPr>
      <dsp:spPr>
        <a:xfrm>
          <a:off x="1152128" y="0"/>
          <a:ext cx="5743424" cy="1259455"/>
        </a:xfrm>
        <a:prstGeom prst="roundRect">
          <a:avLst/>
        </a:prstGeom>
        <a:gradFill rotWithShape="0">
          <a:gsLst>
            <a:gs pos="0">
              <a:schemeClr val="accent2">
                <a:hueOff val="0"/>
                <a:satOff val="0"/>
                <a:lumOff val="0"/>
                <a:alphaOff val="0"/>
                <a:tint val="96000"/>
                <a:satMod val="120000"/>
                <a:lumMod val="120000"/>
              </a:schemeClr>
            </a:gs>
            <a:gs pos="100000">
              <a:schemeClr val="accent2">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accent2">
              <a:hueOff val="0"/>
              <a:satOff val="0"/>
              <a:lumOff val="0"/>
              <a:alphaOff val="0"/>
              <a:shade val="25000"/>
              <a:satMod val="18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205763" tIns="0" rIns="205763" bIns="0" numCol="1" spcCol="1270" anchor="ctr" anchorCtr="0">
          <a:noAutofit/>
        </a:bodyPr>
        <a:lstStyle/>
        <a:p>
          <a:pPr lvl="0" algn="ctr" defTabSz="1066800" rtl="0">
            <a:lnSpc>
              <a:spcPct val="90000"/>
            </a:lnSpc>
            <a:spcBef>
              <a:spcPct val="0"/>
            </a:spcBef>
            <a:spcAft>
              <a:spcPct val="35000"/>
            </a:spcAft>
          </a:pPr>
          <a:r>
            <a:rPr lang="uk-UA" sz="2400" kern="1200" dirty="0" smtClean="0">
              <a:latin typeface="Times New Roman" pitchFamily="18" charset="0"/>
              <a:cs typeface="Times New Roman" pitchFamily="18" charset="0"/>
            </a:rPr>
            <a:t>Результатом застосування методу структурного аналізу є:</a:t>
          </a:r>
          <a:endParaRPr lang="ru-RU" sz="2400" kern="1200" dirty="0">
            <a:latin typeface="Times New Roman" pitchFamily="18" charset="0"/>
            <a:cs typeface="Times New Roman" pitchFamily="18" charset="0"/>
          </a:endParaRPr>
        </a:p>
      </dsp:txBody>
      <dsp:txXfrm>
        <a:off x="1213610" y="61482"/>
        <a:ext cx="5620460" cy="1136491"/>
      </dsp:txXfrm>
    </dsp:sp>
    <dsp:sp modelId="{D44A9F1E-7A21-4EC5-8FD6-BC065CBE4A4D}">
      <dsp:nvSpPr>
        <dsp:cNvPr id="0" name=""/>
        <dsp:cNvSpPr/>
      </dsp:nvSpPr>
      <dsp:spPr>
        <a:xfrm>
          <a:off x="0" y="2170529"/>
          <a:ext cx="7776864" cy="277200"/>
        </a:xfrm>
        <a:prstGeom prst="rect">
          <a:avLst/>
        </a:prstGeom>
        <a:solidFill>
          <a:schemeClr val="lt1">
            <a:alpha val="90000"/>
            <a:hueOff val="0"/>
            <a:satOff val="0"/>
            <a:lumOff val="0"/>
            <a:alphaOff val="0"/>
          </a:schemeClr>
        </a:solidFill>
        <a:ln w="9525" cap="flat" cmpd="sng" algn="ctr">
          <a:solidFill>
            <a:schemeClr val="accent2">
              <a:hueOff val="-1570184"/>
              <a:satOff val="-2097"/>
              <a:lumOff val="1242"/>
              <a:alphaOff val="0"/>
            </a:schemeClr>
          </a:solidFill>
          <a:prstDash val="solid"/>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1">
          <a:scrgbClr r="0" g="0" b="0"/>
        </a:lnRef>
        <a:fillRef idx="1">
          <a:scrgbClr r="0" g="0" b="0"/>
        </a:fillRef>
        <a:effectRef idx="2">
          <a:scrgbClr r="0" g="0" b="0"/>
        </a:effectRef>
        <a:fontRef idx="minor"/>
      </dsp:style>
    </dsp:sp>
    <dsp:sp modelId="{6AD6741F-3CB8-4A45-B3F0-8A1F82E62810}">
      <dsp:nvSpPr>
        <dsp:cNvPr id="0" name=""/>
        <dsp:cNvSpPr/>
      </dsp:nvSpPr>
      <dsp:spPr>
        <a:xfrm>
          <a:off x="0" y="957421"/>
          <a:ext cx="7007492" cy="852779"/>
        </a:xfrm>
        <a:prstGeom prst="roundRect">
          <a:avLst/>
        </a:prstGeom>
        <a:gradFill rotWithShape="0">
          <a:gsLst>
            <a:gs pos="0">
              <a:schemeClr val="accent2">
                <a:hueOff val="-1570184"/>
                <a:satOff val="-2097"/>
                <a:lumOff val="1242"/>
                <a:alphaOff val="0"/>
                <a:tint val="96000"/>
                <a:satMod val="120000"/>
                <a:lumMod val="120000"/>
              </a:schemeClr>
            </a:gs>
            <a:gs pos="100000">
              <a:schemeClr val="accent2">
                <a:hueOff val="-1570184"/>
                <a:satOff val="-2097"/>
                <a:lumOff val="1242"/>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accent2">
              <a:hueOff val="-1570184"/>
              <a:satOff val="-2097"/>
              <a:lumOff val="1242"/>
              <a:alphaOff val="0"/>
              <a:shade val="25000"/>
              <a:satMod val="18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205763" tIns="0" rIns="205763" bIns="0" numCol="1" spcCol="1270" anchor="ctr" anchorCtr="0">
          <a:noAutofit/>
        </a:bodyPr>
        <a:lstStyle/>
        <a:p>
          <a:pPr lvl="0" algn="just" defTabSz="800100" rtl="0">
            <a:lnSpc>
              <a:spcPct val="90000"/>
            </a:lnSpc>
            <a:spcBef>
              <a:spcPct val="0"/>
            </a:spcBef>
            <a:spcAft>
              <a:spcPct val="35000"/>
            </a:spcAft>
          </a:pPr>
          <a:r>
            <a:rPr lang="uk-UA" sz="1800" kern="1200" dirty="0" smtClean="0">
              <a:latin typeface="Times New Roman" pitchFamily="18" charset="0"/>
              <a:cs typeface="Times New Roman" pitchFamily="18" charset="0"/>
            </a:rPr>
            <a:t>1. можливість формування програми розвитку підприємства в цілому;</a:t>
          </a:r>
          <a:endParaRPr lang="ru-RU" sz="1800" kern="1200" dirty="0">
            <a:latin typeface="Times New Roman" pitchFamily="18" charset="0"/>
            <a:cs typeface="Times New Roman" pitchFamily="18" charset="0"/>
          </a:endParaRPr>
        </a:p>
      </dsp:txBody>
      <dsp:txXfrm>
        <a:off x="41629" y="999050"/>
        <a:ext cx="6924234" cy="769521"/>
      </dsp:txXfrm>
    </dsp:sp>
    <dsp:sp modelId="{12E4874F-AA0B-47B2-8292-508CEF3CC568}">
      <dsp:nvSpPr>
        <dsp:cNvPr id="0" name=""/>
        <dsp:cNvSpPr/>
      </dsp:nvSpPr>
      <dsp:spPr>
        <a:xfrm>
          <a:off x="0" y="3197549"/>
          <a:ext cx="7776864" cy="277200"/>
        </a:xfrm>
        <a:prstGeom prst="rect">
          <a:avLst/>
        </a:prstGeom>
        <a:solidFill>
          <a:schemeClr val="lt1">
            <a:alpha val="90000"/>
            <a:hueOff val="0"/>
            <a:satOff val="0"/>
            <a:lumOff val="0"/>
            <a:alphaOff val="0"/>
          </a:schemeClr>
        </a:solidFill>
        <a:ln w="9525" cap="flat" cmpd="sng" algn="ctr">
          <a:solidFill>
            <a:schemeClr val="accent2">
              <a:hueOff val="-3140368"/>
              <a:satOff val="-4193"/>
              <a:lumOff val="2484"/>
              <a:alphaOff val="0"/>
            </a:schemeClr>
          </a:solidFill>
          <a:prstDash val="solid"/>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1">
          <a:scrgbClr r="0" g="0" b="0"/>
        </a:lnRef>
        <a:fillRef idx="1">
          <a:scrgbClr r="0" g="0" b="0"/>
        </a:fillRef>
        <a:effectRef idx="2">
          <a:scrgbClr r="0" g="0" b="0"/>
        </a:effectRef>
        <a:fontRef idx="minor"/>
      </dsp:style>
    </dsp:sp>
    <dsp:sp modelId="{94AC4F2B-922E-4E63-AFC2-6AABFDEDC536}">
      <dsp:nvSpPr>
        <dsp:cNvPr id="0" name=""/>
        <dsp:cNvSpPr/>
      </dsp:nvSpPr>
      <dsp:spPr>
        <a:xfrm>
          <a:off x="0" y="1837518"/>
          <a:ext cx="7046432" cy="852779"/>
        </a:xfrm>
        <a:prstGeom prst="roundRect">
          <a:avLst/>
        </a:prstGeom>
        <a:gradFill rotWithShape="0">
          <a:gsLst>
            <a:gs pos="0">
              <a:schemeClr val="accent2">
                <a:hueOff val="-3140368"/>
                <a:satOff val="-4193"/>
                <a:lumOff val="2484"/>
                <a:alphaOff val="0"/>
                <a:tint val="96000"/>
                <a:satMod val="120000"/>
                <a:lumMod val="120000"/>
              </a:schemeClr>
            </a:gs>
            <a:gs pos="100000">
              <a:schemeClr val="accent2">
                <a:hueOff val="-3140368"/>
                <a:satOff val="-4193"/>
                <a:lumOff val="2484"/>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accent2">
              <a:hueOff val="-3140368"/>
              <a:satOff val="-4193"/>
              <a:lumOff val="2484"/>
              <a:alphaOff val="0"/>
              <a:shade val="25000"/>
              <a:satMod val="18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205763" tIns="0" rIns="205763" bIns="0" numCol="1" spcCol="1270" anchor="ctr" anchorCtr="0">
          <a:noAutofit/>
        </a:bodyPr>
        <a:lstStyle/>
        <a:p>
          <a:pPr lvl="0" algn="just" defTabSz="800100" rtl="0">
            <a:lnSpc>
              <a:spcPct val="90000"/>
            </a:lnSpc>
            <a:spcBef>
              <a:spcPct val="0"/>
            </a:spcBef>
            <a:spcAft>
              <a:spcPct val="35000"/>
            </a:spcAft>
          </a:pPr>
          <a:r>
            <a:rPr lang="uk-UA" sz="1800" kern="1200" dirty="0" smtClean="0">
              <a:latin typeface="Times New Roman" pitchFamily="18" charset="0"/>
              <a:cs typeface="Times New Roman" pitchFamily="18" charset="0"/>
            </a:rPr>
            <a:t>2. отримання дієвого інструменту структурної політики;</a:t>
          </a:r>
          <a:endParaRPr lang="ru-RU" sz="1800" kern="1200" dirty="0">
            <a:latin typeface="Times New Roman" pitchFamily="18" charset="0"/>
            <a:cs typeface="Times New Roman" pitchFamily="18" charset="0"/>
          </a:endParaRPr>
        </a:p>
      </dsp:txBody>
      <dsp:txXfrm>
        <a:off x="41629" y="1879147"/>
        <a:ext cx="6963174" cy="769521"/>
      </dsp:txXfrm>
    </dsp:sp>
    <dsp:sp modelId="{84F33689-2A71-4DE6-86FF-2A528F6E1683}">
      <dsp:nvSpPr>
        <dsp:cNvPr id="0" name=""/>
        <dsp:cNvSpPr/>
      </dsp:nvSpPr>
      <dsp:spPr>
        <a:xfrm>
          <a:off x="0" y="3184986"/>
          <a:ext cx="7776864" cy="277200"/>
        </a:xfrm>
        <a:prstGeom prst="rect">
          <a:avLst/>
        </a:prstGeom>
        <a:solidFill>
          <a:schemeClr val="lt1">
            <a:alpha val="90000"/>
            <a:hueOff val="0"/>
            <a:satOff val="0"/>
            <a:lumOff val="0"/>
            <a:alphaOff val="0"/>
          </a:schemeClr>
        </a:solidFill>
        <a:ln w="9525" cap="flat" cmpd="sng" algn="ctr">
          <a:solidFill>
            <a:schemeClr val="accent2">
              <a:hueOff val="-4710551"/>
              <a:satOff val="-6290"/>
              <a:lumOff val="3726"/>
              <a:alphaOff val="0"/>
            </a:schemeClr>
          </a:solidFill>
          <a:prstDash val="solid"/>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dsp:spPr>
      <dsp:style>
        <a:lnRef idx="1">
          <a:scrgbClr r="0" g="0" b="0"/>
        </a:lnRef>
        <a:fillRef idx="1">
          <a:scrgbClr r="0" g="0" b="0"/>
        </a:fillRef>
        <a:effectRef idx="2">
          <a:scrgbClr r="0" g="0" b="0"/>
        </a:effectRef>
        <a:fontRef idx="minor"/>
      </dsp:style>
    </dsp:sp>
    <dsp:sp modelId="{C35BC8A0-8E5A-482A-999E-E6AA16CB17A0}">
      <dsp:nvSpPr>
        <dsp:cNvPr id="0" name=""/>
        <dsp:cNvSpPr/>
      </dsp:nvSpPr>
      <dsp:spPr>
        <a:xfrm>
          <a:off x="0" y="2717614"/>
          <a:ext cx="7036207" cy="907420"/>
        </a:xfrm>
        <a:prstGeom prst="roundRect">
          <a:avLst/>
        </a:prstGeom>
        <a:gradFill rotWithShape="0">
          <a:gsLst>
            <a:gs pos="0">
              <a:schemeClr val="accent2">
                <a:hueOff val="-4710551"/>
                <a:satOff val="-6290"/>
                <a:lumOff val="3726"/>
                <a:alphaOff val="0"/>
                <a:tint val="96000"/>
                <a:satMod val="120000"/>
                <a:lumMod val="120000"/>
              </a:schemeClr>
            </a:gs>
            <a:gs pos="100000">
              <a:schemeClr val="accent2">
                <a:hueOff val="-4710551"/>
                <a:satOff val="-6290"/>
                <a:lumOff val="3726"/>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accent2">
              <a:hueOff val="-4710551"/>
              <a:satOff val="-6290"/>
              <a:lumOff val="3726"/>
              <a:alphaOff val="0"/>
              <a:shade val="25000"/>
              <a:satMod val="18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205763" tIns="0" rIns="205763" bIns="0" numCol="1" spcCol="1270" anchor="ctr" anchorCtr="0">
          <a:noAutofit/>
        </a:bodyPr>
        <a:lstStyle/>
        <a:p>
          <a:pPr lvl="0" algn="l" defTabSz="800100" rtl="0">
            <a:lnSpc>
              <a:spcPct val="90000"/>
            </a:lnSpc>
            <a:spcBef>
              <a:spcPct val="0"/>
            </a:spcBef>
            <a:spcAft>
              <a:spcPct val="35000"/>
            </a:spcAft>
          </a:pPr>
          <a:r>
            <a:rPr lang="uk-UA" sz="1800" kern="1200" dirty="0" smtClean="0">
              <a:latin typeface="Times New Roman" pitchFamily="18" charset="0"/>
              <a:cs typeface="Times New Roman" pitchFamily="18" charset="0"/>
            </a:rPr>
            <a:t>3. наявність основи для формування структурної концепції розвитку промислового підприємства.</a:t>
          </a:r>
          <a:endParaRPr lang="ru-RU" sz="1800" kern="1200" dirty="0">
            <a:latin typeface="Times New Roman" pitchFamily="18" charset="0"/>
            <a:cs typeface="Times New Roman" pitchFamily="18" charset="0"/>
          </a:endParaRPr>
        </a:p>
      </dsp:txBody>
      <dsp:txXfrm>
        <a:off x="44297" y="2761911"/>
        <a:ext cx="6947613" cy="8188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CA2B8D-45C3-483B-8043-39F29099BAC6}">
      <dsp:nvSpPr>
        <dsp:cNvPr id="0" name=""/>
        <dsp:cNvSpPr/>
      </dsp:nvSpPr>
      <dsp:spPr>
        <a:xfrm>
          <a:off x="0" y="1769"/>
          <a:ext cx="7408862" cy="679131"/>
        </a:xfrm>
        <a:prstGeom prst="roundRect">
          <a:avLst/>
        </a:prstGeom>
        <a:gradFill rotWithShape="0">
          <a:gsLst>
            <a:gs pos="0">
              <a:schemeClr val="accent2">
                <a:hueOff val="0"/>
                <a:satOff val="0"/>
                <a:lumOff val="0"/>
                <a:alphaOff val="0"/>
                <a:tint val="96000"/>
                <a:satMod val="120000"/>
                <a:lumMod val="120000"/>
              </a:schemeClr>
            </a:gs>
            <a:gs pos="100000">
              <a:schemeClr val="accent2">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accent2">
              <a:hueOff val="0"/>
              <a:satOff val="0"/>
              <a:lumOff val="0"/>
              <a:alphaOff val="0"/>
              <a:shade val="25000"/>
              <a:satMod val="18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uk-UA" sz="2000" kern="1200" dirty="0" smtClean="0">
              <a:latin typeface="Times New Roman" pitchFamily="18" charset="0"/>
              <a:cs typeface="Times New Roman" pitchFamily="18" charset="0"/>
            </a:rPr>
            <a:t>Метод зіставлення динаміки структур</a:t>
          </a:r>
          <a:endParaRPr lang="ru-RU" sz="2000" kern="1200" dirty="0">
            <a:latin typeface="Times New Roman" pitchFamily="18" charset="0"/>
            <a:cs typeface="Times New Roman" pitchFamily="18" charset="0"/>
          </a:endParaRPr>
        </a:p>
      </dsp:txBody>
      <dsp:txXfrm>
        <a:off x="33152" y="34921"/>
        <a:ext cx="7342558" cy="612827"/>
      </dsp:txXfrm>
    </dsp:sp>
    <dsp:sp modelId="{F22F0F3A-246F-42DC-A561-B692DDF1F55F}">
      <dsp:nvSpPr>
        <dsp:cNvPr id="0" name=""/>
        <dsp:cNvSpPr/>
      </dsp:nvSpPr>
      <dsp:spPr>
        <a:xfrm>
          <a:off x="0" y="693908"/>
          <a:ext cx="7408862" cy="679131"/>
        </a:xfrm>
        <a:prstGeom prst="roundRect">
          <a:avLst/>
        </a:prstGeom>
        <a:gradFill rotWithShape="0">
          <a:gsLst>
            <a:gs pos="0">
              <a:schemeClr val="accent3">
                <a:hueOff val="0"/>
                <a:satOff val="0"/>
                <a:lumOff val="0"/>
                <a:alphaOff val="0"/>
                <a:tint val="96000"/>
                <a:satMod val="120000"/>
                <a:lumMod val="120000"/>
              </a:schemeClr>
            </a:gs>
            <a:gs pos="100000">
              <a:schemeClr val="accent3">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accent3">
              <a:hueOff val="0"/>
              <a:satOff val="0"/>
              <a:lumOff val="0"/>
              <a:alphaOff val="0"/>
              <a:shade val="25000"/>
              <a:satMod val="18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uk-UA" sz="2000" kern="1200" dirty="0" smtClean="0">
              <a:latin typeface="Times New Roman" pitchFamily="18" charset="0"/>
              <a:cs typeface="Times New Roman" pitchFamily="18" charset="0"/>
            </a:rPr>
            <a:t>Метод оцінювання впливу структурних зрушень на значення показників</a:t>
          </a:r>
          <a:endParaRPr lang="ru-RU" sz="2000" kern="1200" dirty="0">
            <a:latin typeface="Times New Roman" pitchFamily="18" charset="0"/>
            <a:cs typeface="Times New Roman" pitchFamily="18" charset="0"/>
          </a:endParaRPr>
        </a:p>
      </dsp:txBody>
      <dsp:txXfrm>
        <a:off x="33152" y="727060"/>
        <a:ext cx="7342558" cy="612827"/>
      </dsp:txXfrm>
    </dsp:sp>
    <dsp:sp modelId="{373E273E-01EB-49D6-9FFC-D0042E9D7F06}">
      <dsp:nvSpPr>
        <dsp:cNvPr id="0" name=""/>
        <dsp:cNvSpPr/>
      </dsp:nvSpPr>
      <dsp:spPr>
        <a:xfrm>
          <a:off x="0" y="1386046"/>
          <a:ext cx="7408862" cy="679131"/>
        </a:xfrm>
        <a:prstGeom prst="roundRect">
          <a:avLst/>
        </a:prstGeom>
        <a:gradFill rotWithShape="0">
          <a:gsLst>
            <a:gs pos="0">
              <a:schemeClr val="accent4">
                <a:hueOff val="0"/>
                <a:satOff val="0"/>
                <a:lumOff val="0"/>
                <a:alphaOff val="0"/>
                <a:tint val="96000"/>
                <a:satMod val="120000"/>
                <a:lumMod val="120000"/>
              </a:schemeClr>
            </a:gs>
            <a:gs pos="100000">
              <a:schemeClr val="accent4">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accent4">
              <a:hueOff val="0"/>
              <a:satOff val="0"/>
              <a:lumOff val="0"/>
              <a:alphaOff val="0"/>
              <a:shade val="25000"/>
              <a:satMod val="18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uk-UA" sz="2000" kern="1200" dirty="0" smtClean="0">
              <a:latin typeface="Times New Roman" pitchFamily="18" charset="0"/>
              <a:cs typeface="Times New Roman" pitchFamily="18" charset="0"/>
            </a:rPr>
            <a:t>Метод розрахунку показників зрушень структури</a:t>
          </a:r>
          <a:endParaRPr lang="ru-RU" sz="2000" kern="1200" dirty="0">
            <a:latin typeface="Times New Roman" pitchFamily="18" charset="0"/>
            <a:cs typeface="Times New Roman" pitchFamily="18" charset="0"/>
          </a:endParaRPr>
        </a:p>
      </dsp:txBody>
      <dsp:txXfrm>
        <a:off x="33152" y="1419198"/>
        <a:ext cx="7342558" cy="612827"/>
      </dsp:txXfrm>
    </dsp:sp>
    <dsp:sp modelId="{A37ED277-8B86-439B-94F6-82BB7585CBF6}">
      <dsp:nvSpPr>
        <dsp:cNvPr id="0" name=""/>
        <dsp:cNvSpPr/>
      </dsp:nvSpPr>
      <dsp:spPr>
        <a:xfrm>
          <a:off x="0" y="2078185"/>
          <a:ext cx="7408862" cy="679131"/>
        </a:xfrm>
        <a:prstGeom prst="roundRect">
          <a:avLst/>
        </a:prstGeom>
        <a:gradFill rotWithShape="0">
          <a:gsLst>
            <a:gs pos="0">
              <a:schemeClr val="accent5">
                <a:hueOff val="0"/>
                <a:satOff val="0"/>
                <a:lumOff val="0"/>
                <a:alphaOff val="0"/>
                <a:tint val="96000"/>
                <a:satMod val="120000"/>
                <a:lumMod val="120000"/>
              </a:schemeClr>
            </a:gs>
            <a:gs pos="100000">
              <a:schemeClr val="accent5">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accent5">
              <a:hueOff val="0"/>
              <a:satOff val="0"/>
              <a:lumOff val="0"/>
              <a:alphaOff val="0"/>
              <a:shade val="25000"/>
              <a:satMod val="18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uk-UA" sz="2000" kern="1200" dirty="0" smtClean="0">
              <a:latin typeface="Times New Roman" pitchFamily="18" charset="0"/>
              <a:cs typeface="Times New Roman" pitchFamily="18" charset="0"/>
            </a:rPr>
            <a:t>Метод взаємопов'язаних індексів</a:t>
          </a:r>
          <a:endParaRPr lang="ru-RU" sz="2000" kern="1200" dirty="0">
            <a:latin typeface="Times New Roman" pitchFamily="18" charset="0"/>
            <a:cs typeface="Times New Roman" pitchFamily="18" charset="0"/>
          </a:endParaRPr>
        </a:p>
      </dsp:txBody>
      <dsp:txXfrm>
        <a:off x="33152" y="2111337"/>
        <a:ext cx="7342558" cy="612827"/>
      </dsp:txXfrm>
    </dsp:sp>
    <dsp:sp modelId="{D5956BBD-C187-4E40-8E9B-4591C432F7FF}">
      <dsp:nvSpPr>
        <dsp:cNvPr id="0" name=""/>
        <dsp:cNvSpPr/>
      </dsp:nvSpPr>
      <dsp:spPr>
        <a:xfrm>
          <a:off x="0" y="2770324"/>
          <a:ext cx="7408862" cy="679131"/>
        </a:xfrm>
        <a:prstGeom prst="roundRect">
          <a:avLst/>
        </a:prstGeom>
        <a:gradFill rotWithShape="0">
          <a:gsLst>
            <a:gs pos="0">
              <a:schemeClr val="accent6">
                <a:hueOff val="0"/>
                <a:satOff val="0"/>
                <a:lumOff val="0"/>
                <a:alphaOff val="0"/>
                <a:tint val="96000"/>
                <a:satMod val="120000"/>
                <a:lumMod val="120000"/>
              </a:schemeClr>
            </a:gs>
            <a:gs pos="100000">
              <a:schemeClr val="accent6">
                <a:hueOff val="0"/>
                <a:satOff val="0"/>
                <a:lumOff val="0"/>
                <a:alphaOff val="0"/>
                <a:shade val="89000"/>
                <a:lumMod val="90000"/>
              </a:schemeClr>
            </a:gs>
          </a:gsLst>
          <a:lin ang="5400000" scaled="0"/>
        </a:gradFill>
        <a:ln>
          <a:noFill/>
        </a:ln>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accent6">
              <a:hueOff val="0"/>
              <a:satOff val="0"/>
              <a:lumOff val="0"/>
              <a:alphaOff val="0"/>
              <a:shade val="25000"/>
              <a:satMod val="18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uk-UA" sz="2000" kern="1200" dirty="0" smtClean="0">
              <a:latin typeface="Times New Roman" pitchFamily="18" charset="0"/>
              <a:cs typeface="Times New Roman" pitchFamily="18" charset="0"/>
            </a:rPr>
            <a:t>Метод емпіричного дослідження взаємозв'язків міжгалузевого балансу </a:t>
          </a:r>
          <a:endParaRPr lang="ru-RU" sz="2000" kern="1200" dirty="0">
            <a:latin typeface="Times New Roman" pitchFamily="18" charset="0"/>
            <a:cs typeface="Times New Roman" pitchFamily="18" charset="0"/>
          </a:endParaRPr>
        </a:p>
      </dsp:txBody>
      <dsp:txXfrm>
        <a:off x="33152" y="2803476"/>
        <a:ext cx="7342558" cy="612827"/>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EB15B341-6EE0-4FA8-900C-E4CD34AEA321}" type="datetimeFigureOut">
              <a:rPr lang="ru-RU" smtClean="0"/>
              <a:t>12.03.2015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AA492A6-5146-4BE6-BAC9-42AFA97359B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EB15B341-6EE0-4FA8-900C-E4CD34AEA321}" type="datetimeFigureOut">
              <a:rPr lang="ru-RU" smtClean="0"/>
              <a:t>12.03.2015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AA492A6-5146-4BE6-BAC9-42AFA97359B0}"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EB15B341-6EE0-4FA8-900C-E4CD34AEA321}" type="datetimeFigureOut">
              <a:rPr lang="ru-RU" smtClean="0"/>
              <a:t>12.03.2015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AA492A6-5146-4BE6-BAC9-42AFA97359B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EB15B341-6EE0-4FA8-900C-E4CD34AEA321}" type="datetimeFigureOut">
              <a:rPr lang="ru-RU" smtClean="0"/>
              <a:t>12.03.2015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AA492A6-5146-4BE6-BAC9-42AFA97359B0}"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EB15B341-6EE0-4FA8-900C-E4CD34AEA321}" type="datetimeFigureOut">
              <a:rPr lang="ru-RU" smtClean="0"/>
              <a:t>12.03.2015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3AA492A6-5146-4BE6-BAC9-42AFA97359B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EB15B341-6EE0-4FA8-900C-E4CD34AEA321}" type="datetimeFigureOut">
              <a:rPr lang="ru-RU" smtClean="0"/>
              <a:t>12.03.2015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3AA492A6-5146-4BE6-BAC9-42AFA97359B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EB15B341-6EE0-4FA8-900C-E4CD34AEA321}" type="datetimeFigureOut">
              <a:rPr lang="ru-RU" smtClean="0"/>
              <a:t>12.03.2015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3AA492A6-5146-4BE6-BAC9-42AFA97359B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EB15B341-6EE0-4FA8-900C-E4CD34AEA321}" type="datetimeFigureOut">
              <a:rPr lang="ru-RU" smtClean="0"/>
              <a:t>12.03.2015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AA492A6-5146-4BE6-BAC9-42AFA97359B0}"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EB15B341-6EE0-4FA8-900C-E4CD34AEA321}" type="datetimeFigureOut">
              <a:rPr lang="ru-RU" smtClean="0"/>
              <a:t>12.03.2015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AA492A6-5146-4BE6-BAC9-42AFA97359B0}"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EB15B341-6EE0-4FA8-900C-E4CD34AEA321}" type="datetimeFigureOut">
              <a:rPr lang="ru-RU" smtClean="0"/>
              <a:t>12.03.2015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AA492A6-5146-4BE6-BAC9-42AFA97359B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EB15B341-6EE0-4FA8-900C-E4CD34AEA321}" type="datetimeFigureOut">
              <a:rPr lang="ru-RU" smtClean="0"/>
              <a:t>12.03.2015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AA492A6-5146-4BE6-BAC9-42AFA97359B0}"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EB15B341-6EE0-4FA8-900C-E4CD34AEA321}" type="datetimeFigureOut">
              <a:rPr lang="ru-RU" smtClean="0"/>
              <a:t>12.03.2015</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3AA492A6-5146-4BE6-BAC9-42AFA97359B0}"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package" Target="../embeddings/_________Microsoft_Word1.docx"/><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emf"/><Relationship Id="rId4" Type="http://schemas.openxmlformats.org/officeDocument/2006/relationships/image" Target="../media/image2.emf"/></Relationships>
</file>

<file path=ppt/slides/_rels/slide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1916832"/>
            <a:ext cx="7772400" cy="1780108"/>
          </a:xfrm>
        </p:spPr>
        <p:txBody>
          <a:bodyPr>
            <a:normAutofit fontScale="90000"/>
          </a:bodyPr>
          <a:lstStyle/>
          <a:p>
            <a:r>
              <a:rPr lang="uk-UA" sz="4000" b="1" dirty="0"/>
              <a:t>ЗАСТОСУВАННЯ МЕТОДОЛОГІЇ СТРУКТУРНОГО АНАЛІЗУ В СИСТЕМІ УПРАВЛІННЯ ПРОМИСЛОВИМ КОМПЛЕКСОМ</a:t>
            </a:r>
            <a:r>
              <a:rPr lang="ru-RU" dirty="0"/>
              <a:t/>
            </a:r>
            <a:br>
              <a:rPr lang="ru-RU" dirty="0"/>
            </a:br>
            <a:endParaRPr lang="ru-RU" dirty="0"/>
          </a:p>
        </p:txBody>
      </p:sp>
      <p:sp>
        <p:nvSpPr>
          <p:cNvPr id="3" name="Подзаголовок 2"/>
          <p:cNvSpPr>
            <a:spLocks noGrp="1"/>
          </p:cNvSpPr>
          <p:nvPr>
            <p:ph type="subTitle" idx="1"/>
          </p:nvPr>
        </p:nvSpPr>
        <p:spPr>
          <a:xfrm>
            <a:off x="2411760" y="3717032"/>
            <a:ext cx="6400800" cy="1800200"/>
          </a:xfrm>
        </p:spPr>
        <p:txBody>
          <a:bodyPr/>
          <a:lstStyle/>
          <a:p>
            <a:pPr algn="r">
              <a:spcBef>
                <a:spcPts val="0"/>
              </a:spcBef>
            </a:pPr>
            <a:r>
              <a:rPr lang="uk-UA" b="1" dirty="0" smtClean="0">
                <a:latin typeface="Times New Roman" pitchFamily="18" charset="0"/>
                <a:cs typeface="Times New Roman" pitchFamily="18" charset="0"/>
              </a:rPr>
              <a:t>підготувала студентка 3-го курсу</a:t>
            </a:r>
          </a:p>
          <a:p>
            <a:pPr algn="r">
              <a:spcBef>
                <a:spcPts val="0"/>
              </a:spcBef>
            </a:pPr>
            <a:r>
              <a:rPr lang="uk-UA" b="1" dirty="0" smtClean="0">
                <a:latin typeface="Times New Roman" pitchFamily="18" charset="0"/>
                <a:cs typeface="Times New Roman" pitchFamily="18" charset="0"/>
              </a:rPr>
              <a:t>спеціальності «економічна кібернетика»</a:t>
            </a:r>
          </a:p>
          <a:p>
            <a:pPr algn="r">
              <a:spcBef>
                <a:spcPts val="0"/>
              </a:spcBef>
            </a:pPr>
            <a:r>
              <a:rPr lang="uk-UA" b="1" dirty="0" smtClean="0">
                <a:latin typeface="Times New Roman" pitchFamily="18" charset="0"/>
                <a:cs typeface="Times New Roman" pitchFamily="18" charset="0"/>
              </a:rPr>
              <a:t>Запорізького національного університету</a:t>
            </a:r>
          </a:p>
          <a:p>
            <a:pPr algn="r">
              <a:spcBef>
                <a:spcPts val="0"/>
              </a:spcBef>
            </a:pPr>
            <a:r>
              <a:rPr lang="uk-UA" b="1" dirty="0" smtClean="0">
                <a:latin typeface="Times New Roman" pitchFamily="18" charset="0"/>
                <a:cs typeface="Times New Roman" pitchFamily="18" charset="0"/>
              </a:rPr>
              <a:t>Федотенко Ксенія Василівна</a:t>
            </a:r>
          </a:p>
          <a:p>
            <a:pPr algn="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6016752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85000" lnSpcReduction="20000"/>
          </a:bodyPr>
          <a:lstStyle/>
          <a:p>
            <a:pPr marL="457200" indent="-457200" algn="just">
              <a:buFont typeface="+mj-lt"/>
              <a:buAutoNum type="arabicPeriod"/>
            </a:pPr>
            <a:r>
              <a:rPr lang="uk-UA" sz="2600" dirty="0" smtClean="0">
                <a:latin typeface="Times New Roman" pitchFamily="18" charset="0"/>
                <a:cs typeface="Times New Roman" pitchFamily="18" charset="0"/>
              </a:rPr>
              <a:t>Поняття методу структурного аналізу.</a:t>
            </a:r>
          </a:p>
          <a:p>
            <a:pPr marL="457200" indent="-457200" algn="just">
              <a:buFont typeface="+mj-lt"/>
              <a:buAutoNum type="arabicPeriod"/>
            </a:pPr>
            <a:r>
              <a:rPr lang="uk-UA" sz="2600" dirty="0" smtClean="0">
                <a:latin typeface="Times New Roman" pitchFamily="18" charset="0"/>
                <a:cs typeface="Times New Roman" pitchFamily="18" charset="0"/>
              </a:rPr>
              <a:t>Основні задачі та результати методу структурного аналізу.</a:t>
            </a:r>
          </a:p>
          <a:p>
            <a:pPr marL="457200" indent="-457200" algn="just">
              <a:buFont typeface="+mj-lt"/>
              <a:buAutoNum type="arabicPeriod"/>
            </a:pPr>
            <a:r>
              <a:rPr lang="uk-UA" sz="2600" dirty="0" smtClean="0">
                <a:latin typeface="Times New Roman" pitchFamily="18" charset="0"/>
                <a:cs typeface="Times New Roman" pitchFamily="18" charset="0"/>
              </a:rPr>
              <a:t>Методологія структурного аналізу.</a:t>
            </a:r>
          </a:p>
          <a:p>
            <a:pPr marL="457200" indent="-457200" algn="just">
              <a:buFont typeface="+mj-lt"/>
              <a:buAutoNum type="arabicPeriod"/>
            </a:pPr>
            <a:r>
              <a:rPr lang="uk-UA" sz="2600" dirty="0" smtClean="0">
                <a:latin typeface="Times New Roman" pitchFamily="18" charset="0"/>
                <a:cs typeface="Times New Roman" pitchFamily="18" charset="0"/>
              </a:rPr>
              <a:t>Особливості методу зіставлення динаміки структур.</a:t>
            </a:r>
          </a:p>
          <a:p>
            <a:pPr marL="457200" indent="-457200" algn="just">
              <a:buFont typeface="+mj-lt"/>
              <a:buAutoNum type="arabicPeriod"/>
            </a:pPr>
            <a:r>
              <a:rPr lang="uk-UA" sz="2600" dirty="0" smtClean="0">
                <a:latin typeface="Times New Roman" pitchFamily="18" charset="0"/>
                <a:cs typeface="Times New Roman" pitchFamily="18" charset="0"/>
              </a:rPr>
              <a:t>Метод оцінювання впливу структурних зрушень в промисловості на значення показників.</a:t>
            </a:r>
          </a:p>
          <a:p>
            <a:pPr marL="457200" indent="-457200" algn="just">
              <a:buFont typeface="+mj-lt"/>
              <a:buAutoNum type="arabicPeriod"/>
            </a:pPr>
            <a:r>
              <a:rPr lang="uk-UA" sz="2600" dirty="0" smtClean="0">
                <a:latin typeface="Times New Roman" pitchFamily="18" charset="0"/>
                <a:cs typeface="Times New Roman" pitchFamily="18" charset="0"/>
              </a:rPr>
              <a:t>Метод зіставлення динаміки структур в аналізі структури промисловості.</a:t>
            </a:r>
          </a:p>
          <a:p>
            <a:pPr marL="457200" indent="-457200" algn="just">
              <a:buFont typeface="+mj-lt"/>
              <a:buAutoNum type="arabicPeriod"/>
            </a:pPr>
            <a:r>
              <a:rPr lang="uk-UA" sz="2600" dirty="0" smtClean="0">
                <a:latin typeface="Times New Roman" pitchFamily="18" charset="0"/>
                <a:cs typeface="Times New Roman" pitchFamily="18" charset="0"/>
              </a:rPr>
              <a:t>Висновки.</a:t>
            </a:r>
          </a:p>
          <a:p>
            <a:pPr marL="457200" indent="-457200">
              <a:buFont typeface="+mj-lt"/>
              <a:buAutoNum type="arabicPeriod"/>
            </a:pPr>
            <a:endParaRPr lang="uk-UA" dirty="0" smtClean="0"/>
          </a:p>
          <a:p>
            <a:pPr marL="457200" indent="-457200">
              <a:buFont typeface="+mj-lt"/>
              <a:buAutoNum type="arabicPeriod"/>
            </a:pPr>
            <a:endParaRPr lang="uk-UA" dirty="0" smtClean="0"/>
          </a:p>
          <a:p>
            <a:pPr marL="457200" indent="-457200">
              <a:buFont typeface="+mj-lt"/>
              <a:buAutoNum type="arabicPeriod"/>
            </a:pPr>
            <a:endParaRPr lang="uk-UA" dirty="0" smtClean="0"/>
          </a:p>
          <a:p>
            <a:pPr marL="457200" indent="-457200">
              <a:buFont typeface="+mj-lt"/>
              <a:buAutoNum type="arabicPeriod"/>
            </a:pPr>
            <a:endParaRPr lang="uk-UA" dirty="0" smtClean="0"/>
          </a:p>
          <a:p>
            <a:pPr marL="457200" indent="-457200">
              <a:buFont typeface="+mj-lt"/>
              <a:buAutoNum type="arabicPeriod"/>
            </a:pPr>
            <a:endParaRPr lang="uk-UA" dirty="0" smtClean="0"/>
          </a:p>
          <a:p>
            <a:pPr marL="457200" indent="-457200">
              <a:buFont typeface="+mj-lt"/>
              <a:buAutoNum type="arabicPeriod"/>
            </a:pPr>
            <a:endParaRPr lang="uk-UA" dirty="0" smtClean="0"/>
          </a:p>
          <a:p>
            <a:pPr marL="457200" indent="-457200">
              <a:buFont typeface="+mj-lt"/>
              <a:buAutoNum type="arabicPeriod"/>
            </a:pPr>
            <a:endParaRPr lang="ru-RU" dirty="0"/>
          </a:p>
        </p:txBody>
      </p:sp>
      <p:sp>
        <p:nvSpPr>
          <p:cNvPr id="3" name="Заголовок 2"/>
          <p:cNvSpPr>
            <a:spLocks noGrp="1"/>
          </p:cNvSpPr>
          <p:nvPr>
            <p:ph type="title"/>
          </p:nvPr>
        </p:nvSpPr>
        <p:spPr/>
        <p:txBody>
          <a:bodyPr/>
          <a:lstStyle/>
          <a:p>
            <a:r>
              <a:rPr lang="uk-UA" b="1" dirty="0" smtClean="0"/>
              <a:t>План презентації</a:t>
            </a:r>
            <a:endParaRPr lang="ru-RU" b="1" dirty="0"/>
          </a:p>
        </p:txBody>
      </p:sp>
    </p:spTree>
    <p:extLst>
      <p:ext uri="{BB962C8B-B14F-4D97-AF65-F5344CB8AC3E}">
        <p14:creationId xmlns:p14="http://schemas.microsoft.com/office/powerpoint/2010/main" val="40392581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92500" lnSpcReduction="10000"/>
          </a:bodyPr>
          <a:lstStyle/>
          <a:p>
            <a:pPr marL="0" indent="457200" algn="just">
              <a:lnSpc>
                <a:spcPct val="150000"/>
              </a:lnSpc>
              <a:spcBef>
                <a:spcPts val="0"/>
              </a:spcBef>
              <a:buNone/>
            </a:pPr>
            <a:r>
              <a:rPr lang="uk-UA" dirty="0">
                <a:latin typeface="Times New Roman" pitchFamily="18" charset="0"/>
                <a:ea typeface="Calibri"/>
                <a:cs typeface="Times New Roman" pitchFamily="18" charset="0"/>
              </a:rPr>
              <a:t>За визначенням академіка В.М. Гейця, «</a:t>
            </a:r>
            <a:r>
              <a:rPr lang="uk-UA" i="1" u="sng" dirty="0">
                <a:latin typeface="Times New Roman" pitchFamily="18" charset="0"/>
                <a:ea typeface="Calibri"/>
                <a:cs typeface="Times New Roman" pitchFamily="18" charset="0"/>
              </a:rPr>
              <a:t>предметною стороною структурного аналізу</a:t>
            </a:r>
            <a:r>
              <a:rPr lang="uk-UA" dirty="0">
                <a:latin typeface="Times New Roman" pitchFamily="18" charset="0"/>
                <a:ea typeface="Calibri"/>
                <a:cs typeface="Times New Roman" pitchFamily="18" charset="0"/>
              </a:rPr>
              <a:t> є виділення та обґрунтування найбільш суттєвих внутрішніх елементів, а також їх функціональних призначень в об’єкті, що вивчається, з метою моделювання і потім прогнозування розвитку як результуючої дії важливіших структурних елементів» </a:t>
            </a:r>
            <a:r>
              <a:rPr lang="uk-UA" dirty="0" smtClean="0">
                <a:latin typeface="Times New Roman" pitchFamily="18" charset="0"/>
                <a:ea typeface="Calibri"/>
                <a:cs typeface="Times New Roman" pitchFamily="18" charset="0"/>
              </a:rPr>
              <a:t>.</a:t>
            </a:r>
            <a:endParaRPr lang="ru-RU" dirty="0">
              <a:latin typeface="Times New Roman" pitchFamily="18" charset="0"/>
              <a:cs typeface="Times New Roman" pitchFamily="18" charset="0"/>
            </a:endParaRPr>
          </a:p>
        </p:txBody>
      </p:sp>
      <p:sp>
        <p:nvSpPr>
          <p:cNvPr id="3" name="Заголовок 2"/>
          <p:cNvSpPr>
            <a:spLocks noGrp="1"/>
          </p:cNvSpPr>
          <p:nvPr>
            <p:ph type="title"/>
          </p:nvPr>
        </p:nvSpPr>
        <p:spPr/>
        <p:txBody>
          <a:bodyPr>
            <a:normAutofit fontScale="90000"/>
          </a:bodyPr>
          <a:lstStyle/>
          <a:p>
            <a:r>
              <a:rPr lang="uk-UA" b="1" dirty="0" smtClean="0"/>
              <a:t>Поняття методу структурного аналізу</a:t>
            </a:r>
            <a:endParaRPr lang="ru-RU" b="1" dirty="0"/>
          </a:p>
        </p:txBody>
      </p:sp>
    </p:spTree>
    <p:extLst>
      <p:ext uri="{BB962C8B-B14F-4D97-AF65-F5344CB8AC3E}">
        <p14:creationId xmlns:p14="http://schemas.microsoft.com/office/powerpoint/2010/main" val="41598283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pPr marL="0" indent="457200" algn="just">
              <a:lnSpc>
                <a:spcPct val="150000"/>
              </a:lnSpc>
              <a:spcBef>
                <a:spcPts val="0"/>
              </a:spcBef>
              <a:buNone/>
            </a:pPr>
            <a:r>
              <a:rPr lang="uk-UA" i="1" u="sng" dirty="0" smtClean="0">
                <a:latin typeface="Times New Roman" pitchFamily="18" charset="0"/>
                <a:cs typeface="Times New Roman" pitchFamily="18" charset="0"/>
              </a:rPr>
              <a:t>Задачі структурного аналізу</a:t>
            </a:r>
            <a:r>
              <a:rPr lang="uk-UA" dirty="0" smtClean="0">
                <a:latin typeface="Times New Roman" pitchFamily="18" charset="0"/>
                <a:cs typeface="Times New Roman" pitchFamily="18" charset="0"/>
              </a:rPr>
              <a:t> полягають у тому, щоб визначити чинники розвитку підприємства в минулому та на основі розрахунку ефективності структурних зрушень в промисловості визначити найбільш сприятливі тенденції їх зміни, а також можливості використання в майбутньому.</a:t>
            </a:r>
            <a:endParaRPr lang="uk-UA" dirty="0">
              <a:latin typeface="Times New Roman" pitchFamily="18" charset="0"/>
              <a:cs typeface="Times New Roman" pitchFamily="18" charset="0"/>
            </a:endParaRPr>
          </a:p>
        </p:txBody>
      </p:sp>
      <p:sp>
        <p:nvSpPr>
          <p:cNvPr id="3" name="Заголовок 2"/>
          <p:cNvSpPr>
            <a:spLocks noGrp="1"/>
          </p:cNvSpPr>
          <p:nvPr>
            <p:ph type="title"/>
          </p:nvPr>
        </p:nvSpPr>
        <p:spPr/>
        <p:txBody>
          <a:bodyPr>
            <a:normAutofit fontScale="90000"/>
          </a:bodyPr>
          <a:lstStyle/>
          <a:p>
            <a:r>
              <a:rPr lang="uk-UA" b="1" dirty="0" smtClean="0"/>
              <a:t>Основні задачі та результати методу структурного аналізу</a:t>
            </a:r>
            <a:endParaRPr lang="ru-RU" b="1" dirty="0"/>
          </a:p>
        </p:txBody>
      </p:sp>
    </p:spTree>
    <p:extLst>
      <p:ext uri="{BB962C8B-B14F-4D97-AF65-F5344CB8AC3E}">
        <p14:creationId xmlns:p14="http://schemas.microsoft.com/office/powerpoint/2010/main" val="11147707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25091011"/>
              </p:ext>
            </p:extLst>
          </p:nvPr>
        </p:nvGraphicFramePr>
        <p:xfrm>
          <a:off x="683568" y="2564904"/>
          <a:ext cx="7776864" cy="46028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Заголовок 2"/>
          <p:cNvSpPr>
            <a:spLocks noGrp="1"/>
          </p:cNvSpPr>
          <p:nvPr>
            <p:ph type="title"/>
          </p:nvPr>
        </p:nvSpPr>
        <p:spPr/>
        <p:txBody>
          <a:bodyPr>
            <a:noAutofit/>
          </a:bodyPr>
          <a:lstStyle/>
          <a:p>
            <a:r>
              <a:rPr lang="uk-UA" sz="4000" b="1" dirty="0"/>
              <a:t>Основні задачі та результати методу структурного аналізу</a:t>
            </a:r>
            <a:endParaRPr lang="ru-RU" sz="4000" dirty="0"/>
          </a:p>
        </p:txBody>
      </p:sp>
    </p:spTree>
    <p:extLst>
      <p:ext uri="{BB962C8B-B14F-4D97-AF65-F5344CB8AC3E}">
        <p14:creationId xmlns:p14="http://schemas.microsoft.com/office/powerpoint/2010/main" val="7140349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normAutofit fontScale="90000"/>
          </a:bodyPr>
          <a:lstStyle/>
          <a:p>
            <a:r>
              <a:rPr lang="uk-UA" b="1" dirty="0" smtClean="0"/>
              <a:t>Методологія структурного аналізу</a:t>
            </a:r>
            <a:endParaRPr lang="ru-RU" b="1" dirty="0"/>
          </a:p>
        </p:txBody>
      </p:sp>
      <p:graphicFrame>
        <p:nvGraphicFramePr>
          <p:cNvPr id="6" name="Объект 5"/>
          <p:cNvGraphicFramePr>
            <a:graphicFrameLocks noGrp="1"/>
          </p:cNvGraphicFramePr>
          <p:nvPr>
            <p:ph idx="1"/>
            <p:extLst>
              <p:ext uri="{D42A27DB-BD31-4B8C-83A1-F6EECF244321}">
                <p14:modId xmlns:p14="http://schemas.microsoft.com/office/powerpoint/2010/main" val="2674829200"/>
              </p:ext>
            </p:extLst>
          </p:nvPr>
        </p:nvGraphicFramePr>
        <p:xfrm>
          <a:off x="871538" y="2674938"/>
          <a:ext cx="7408862" cy="34512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468569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92500" lnSpcReduction="10000"/>
          </a:bodyPr>
          <a:lstStyle/>
          <a:p>
            <a:pPr marL="0" indent="457200" algn="just">
              <a:lnSpc>
                <a:spcPct val="150000"/>
              </a:lnSpc>
              <a:spcBef>
                <a:spcPts val="0"/>
              </a:spcBef>
              <a:buNone/>
            </a:pPr>
            <a:r>
              <a:rPr lang="uk-UA" i="1" u="sng" dirty="0" smtClean="0">
                <a:latin typeface="Times New Roman" pitchFamily="18" charset="0"/>
                <a:cs typeface="Times New Roman" pitchFamily="18" charset="0"/>
              </a:rPr>
              <a:t>Метод зіставлення динаміки структур</a:t>
            </a:r>
            <a:r>
              <a:rPr lang="uk-UA" dirty="0" smtClean="0">
                <a:latin typeface="Times New Roman" pitchFamily="18" charset="0"/>
                <a:cs typeface="Times New Roman" pitchFamily="18" charset="0"/>
              </a:rPr>
              <a:t> полягає в характеристиці на основі кількісного і якісного аналізу зміни структури одного об’єкта або процесу в зіставленні або у взаємоув`язці зі зміною структури іншого. Наприклад, зрушення у галузевій структурі промисловості на користь машинобудування сприяє більш швидкому розвитку та впровадженню новітніх технологій у виробництво.</a:t>
            </a:r>
            <a:endParaRPr lang="uk-UA" dirty="0">
              <a:latin typeface="Times New Roman" pitchFamily="18" charset="0"/>
              <a:cs typeface="Times New Roman" pitchFamily="18" charset="0"/>
            </a:endParaRPr>
          </a:p>
        </p:txBody>
      </p:sp>
      <p:sp>
        <p:nvSpPr>
          <p:cNvPr id="3" name="Заголовок 2"/>
          <p:cNvSpPr>
            <a:spLocks noGrp="1"/>
          </p:cNvSpPr>
          <p:nvPr>
            <p:ph type="title"/>
          </p:nvPr>
        </p:nvSpPr>
        <p:spPr/>
        <p:txBody>
          <a:bodyPr>
            <a:normAutofit fontScale="90000"/>
          </a:bodyPr>
          <a:lstStyle/>
          <a:p>
            <a:r>
              <a:rPr lang="uk-UA" b="1" dirty="0" smtClean="0"/>
              <a:t>Особливості методу зіставлення динаміки структур</a:t>
            </a:r>
            <a:endParaRPr lang="ru-RU" b="1" dirty="0"/>
          </a:p>
        </p:txBody>
      </p:sp>
    </p:spTree>
    <p:extLst>
      <p:ext uri="{BB962C8B-B14F-4D97-AF65-F5344CB8AC3E}">
        <p14:creationId xmlns:p14="http://schemas.microsoft.com/office/powerpoint/2010/main" val="3655811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92500"/>
          </a:bodyPr>
          <a:lstStyle/>
          <a:p>
            <a:pPr marL="0" indent="457200" algn="just">
              <a:lnSpc>
                <a:spcPct val="150000"/>
              </a:lnSpc>
              <a:spcBef>
                <a:spcPts val="0"/>
              </a:spcBef>
              <a:buNone/>
            </a:pPr>
            <a:r>
              <a:rPr lang="uk-UA" dirty="0" smtClean="0">
                <a:latin typeface="Times New Roman" pitchFamily="18" charset="0"/>
                <a:cs typeface="Times New Roman" pitchFamily="18" charset="0"/>
              </a:rPr>
              <a:t>У даному випадку здійснюється умовний розрахунок показника поточного періоду в структурі базисного. Отриманий результат дозволяє визначити рівень фактичних та умовних витрат, збільшення (зменшення) яких характеризує зменшення (збільшення) позитивного пливу структурних зрушень на кінцеві значення показників.</a:t>
            </a:r>
            <a:endParaRPr lang="uk-UA" dirty="0">
              <a:latin typeface="Times New Roman" pitchFamily="18" charset="0"/>
              <a:cs typeface="Times New Roman" pitchFamily="18" charset="0"/>
            </a:endParaRPr>
          </a:p>
        </p:txBody>
      </p:sp>
      <p:sp>
        <p:nvSpPr>
          <p:cNvPr id="3" name="Заголовок 2"/>
          <p:cNvSpPr>
            <a:spLocks noGrp="1"/>
          </p:cNvSpPr>
          <p:nvPr>
            <p:ph type="title"/>
          </p:nvPr>
        </p:nvSpPr>
        <p:spPr/>
        <p:txBody>
          <a:bodyPr>
            <a:noAutofit/>
          </a:bodyPr>
          <a:lstStyle/>
          <a:p>
            <a:r>
              <a:rPr lang="uk-UA" sz="3200" b="1" dirty="0" smtClean="0"/>
              <a:t>Метод оцінювання впливу структурних зрушень в промисловості на значення показників</a:t>
            </a:r>
            <a:endParaRPr lang="uk-UA" sz="3200" b="1" dirty="0"/>
          </a:p>
        </p:txBody>
      </p:sp>
    </p:spTree>
    <p:extLst>
      <p:ext uri="{BB962C8B-B14F-4D97-AF65-F5344CB8AC3E}">
        <p14:creationId xmlns:p14="http://schemas.microsoft.com/office/powerpoint/2010/main" val="6160397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4581128"/>
            <a:ext cx="8352928" cy="2448271"/>
          </a:xfrm>
        </p:spPr>
        <p:txBody>
          <a:bodyPr>
            <a:normAutofit fontScale="32500" lnSpcReduction="20000"/>
          </a:bodyPr>
          <a:lstStyle/>
          <a:p>
            <a:pPr marL="0" indent="457200" algn="just">
              <a:lnSpc>
                <a:spcPct val="120000"/>
              </a:lnSpc>
              <a:spcBef>
                <a:spcPts val="0"/>
              </a:spcBef>
              <a:buNone/>
            </a:pPr>
            <a:r>
              <a:rPr lang="uk-UA" sz="5500" dirty="0" smtClean="0">
                <a:latin typeface="Times New Roman" pitchFamily="18" charset="0"/>
                <a:cs typeface="Times New Roman" pitchFamily="18" charset="0"/>
              </a:rPr>
              <a:t>У наведеній таблиці представлена динаміка структури промисловості з 2011 по 2013 роки. Основними суб’єктами господарювання в промисловості є великі, середні та малі підприємства, а також фізичні особи-підприємці (ФОП). </a:t>
            </a:r>
          </a:p>
          <a:p>
            <a:pPr marL="0" indent="457200" algn="just">
              <a:lnSpc>
                <a:spcPct val="120000"/>
              </a:lnSpc>
              <a:spcBef>
                <a:spcPts val="0"/>
              </a:spcBef>
              <a:buNone/>
            </a:pPr>
            <a:r>
              <a:rPr lang="uk-UA" sz="5500" dirty="0" smtClean="0">
                <a:latin typeface="Times New Roman" pitchFamily="18" charset="0"/>
                <a:cs typeface="Times New Roman" pitchFamily="18" charset="0"/>
              </a:rPr>
              <a:t>У структурі суб’єктів господарювання переважають фізичні особи-підприємці. Якщо розглядати структуру підприємств промисловості, то можна зробити висновок, що кардинальні зміни у структурі не проходили. Найбільшу частку у структурі промислових підприємств займають малі підприємства.</a:t>
            </a:r>
          </a:p>
          <a:p>
            <a:pPr marL="0" indent="0">
              <a:buNone/>
            </a:pPr>
            <a:endParaRPr lang="ru-RU" dirty="0"/>
          </a:p>
        </p:txBody>
      </p:sp>
      <p:sp>
        <p:nvSpPr>
          <p:cNvPr id="3" name="Заголовок 2"/>
          <p:cNvSpPr>
            <a:spLocks noGrp="1"/>
          </p:cNvSpPr>
          <p:nvPr>
            <p:ph type="title"/>
          </p:nvPr>
        </p:nvSpPr>
        <p:spPr/>
        <p:txBody>
          <a:bodyPr>
            <a:normAutofit/>
          </a:bodyPr>
          <a:lstStyle/>
          <a:p>
            <a:r>
              <a:rPr lang="uk-UA" sz="3600" b="1" dirty="0" smtClean="0"/>
              <a:t>Метод зіставлення динаміки структур в аналізі структури промисловості</a:t>
            </a:r>
            <a:endParaRPr lang="ru-RU" sz="3600" b="1" dirty="0"/>
          </a:p>
        </p:txBody>
      </p:sp>
      <p:graphicFrame>
        <p:nvGraphicFramePr>
          <p:cNvPr id="4" name="Объект 3"/>
          <p:cNvGraphicFramePr>
            <a:graphicFrameLocks noChangeAspect="1"/>
          </p:cNvGraphicFramePr>
          <p:nvPr>
            <p:extLst>
              <p:ext uri="{D42A27DB-BD31-4B8C-83A1-F6EECF244321}">
                <p14:modId xmlns:p14="http://schemas.microsoft.com/office/powerpoint/2010/main" val="2579654546"/>
              </p:ext>
            </p:extLst>
          </p:nvPr>
        </p:nvGraphicFramePr>
        <p:xfrm>
          <a:off x="1475656" y="2996952"/>
          <a:ext cx="6048672" cy="1871596"/>
        </p:xfrm>
        <a:graphic>
          <a:graphicData uri="http://schemas.openxmlformats.org/presentationml/2006/ole">
            <mc:AlternateContent xmlns:mc="http://schemas.openxmlformats.org/markup-compatibility/2006">
              <mc:Choice xmlns:v="urn:schemas-microsoft-com:vml" Requires="v">
                <p:oleObj spid="_x0000_s1029" name="Документ" r:id="rId3" imgW="6350977" imgH="1965490" progId="Word.Document.12">
                  <p:embed/>
                </p:oleObj>
              </mc:Choice>
              <mc:Fallback>
                <p:oleObj name="Документ" r:id="rId3" imgW="6350977" imgH="1965490" progId="Word.Document.12">
                  <p:embed/>
                  <p:pic>
                    <p:nvPicPr>
                      <p:cNvPr id="0" name=""/>
                      <p:cNvPicPr/>
                      <p:nvPr/>
                    </p:nvPicPr>
                    <p:blipFill>
                      <a:blip r:embed="rId4"/>
                      <a:stretch>
                        <a:fillRect/>
                      </a:stretch>
                    </p:blipFill>
                    <p:spPr>
                      <a:xfrm>
                        <a:off x="1475656" y="2996952"/>
                        <a:ext cx="6048672" cy="1871596"/>
                      </a:xfrm>
                      <a:prstGeom prst="rect">
                        <a:avLst/>
                      </a:prstGeom>
                    </p:spPr>
                  </p:pic>
                </p:oleObj>
              </mc:Fallback>
            </mc:AlternateContent>
          </a:graphicData>
        </a:graphic>
      </p:graphicFrame>
      <p:pic>
        <p:nvPicPr>
          <p:cNvPr id="10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475655" y="2543572"/>
            <a:ext cx="5757863" cy="26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96892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5157192"/>
            <a:ext cx="8424936" cy="2016225"/>
          </a:xfrm>
        </p:spPr>
        <p:txBody>
          <a:bodyPr/>
          <a:lstStyle/>
          <a:p>
            <a:pPr marL="0" indent="457200" algn="just">
              <a:spcBef>
                <a:spcPts val="0"/>
              </a:spcBef>
              <a:buNone/>
            </a:pPr>
            <a:r>
              <a:rPr lang="uk-UA" dirty="0" smtClean="0">
                <a:latin typeface="Times New Roman" pitchFamily="18" charset="0"/>
                <a:cs typeface="Times New Roman" pitchFamily="18" charset="0"/>
              </a:rPr>
              <a:t>Наведена структура реалізованої продукції промисловості свідчить про те, що домінуюче положення займають саме великі підприємства. Хоча у загальній структурі суб’єктів господарювання вони мають досить невисоку питому вагу.</a:t>
            </a:r>
            <a:endParaRPr lang="uk-UA" dirty="0">
              <a:latin typeface="Times New Roman" pitchFamily="18" charset="0"/>
              <a:cs typeface="Times New Roman" pitchFamily="18" charset="0"/>
            </a:endParaRPr>
          </a:p>
        </p:txBody>
      </p:sp>
      <p:sp>
        <p:nvSpPr>
          <p:cNvPr id="3" name="Заголовок 2"/>
          <p:cNvSpPr>
            <a:spLocks noGrp="1"/>
          </p:cNvSpPr>
          <p:nvPr>
            <p:ph type="title"/>
          </p:nvPr>
        </p:nvSpPr>
        <p:spPr/>
        <p:txBody>
          <a:bodyPr/>
          <a:lstStyle/>
          <a:p>
            <a:r>
              <a:rPr lang="uk-UA" sz="3600" b="1" dirty="0"/>
              <a:t>Метод зіставлення динаміки структур в аналізі структури промисловості</a:t>
            </a:r>
            <a:endParaRPr lang="ru-RU"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59632" y="2564904"/>
            <a:ext cx="6984776" cy="2725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39870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Объект 1"/>
              <p:cNvSpPr>
                <a:spLocks noGrp="1"/>
              </p:cNvSpPr>
              <p:nvPr>
                <p:ph idx="1"/>
              </p:nvPr>
            </p:nvSpPr>
            <p:spPr/>
            <p:txBody>
              <a:bodyPr>
                <a:normAutofit lnSpcReduction="10000"/>
              </a:bodyPr>
              <a:lstStyle/>
              <a:p>
                <a:pPr marL="0" indent="457200" algn="just">
                  <a:spcBef>
                    <a:spcPts val="0"/>
                  </a:spcBef>
                  <a:buNone/>
                </a:pPr>
                <a:r>
                  <a:rPr lang="uk-UA" dirty="0">
                    <a:latin typeface="Times New Roman" pitchFamily="18" charset="0"/>
                    <a:cs typeface="Times New Roman" pitchFamily="18" charset="0"/>
                  </a:rPr>
                  <a:t>Для оцінки структурних зрушень в структурі реалізованої продукції в промисловості можна використати узагальнюючий показник відносних структурних </a:t>
                </a:r>
                <a:r>
                  <a:rPr lang="uk-UA" dirty="0" smtClean="0">
                    <a:latin typeface="Times New Roman" pitchFamily="18" charset="0"/>
                    <a:cs typeface="Times New Roman" pitchFamily="18" charset="0"/>
                  </a:rPr>
                  <a:t>зрушень</a:t>
                </a:r>
                <a:r>
                  <a:rPr lang="uk-UA" dirty="0">
                    <a:latin typeface="Times New Roman" pitchFamily="18" charset="0"/>
                    <a:cs typeface="Times New Roman" pitchFamily="18" charset="0"/>
                  </a:rPr>
                  <a:t>:</a:t>
                </a:r>
                <a:endParaRPr lang="uk-UA" i="1" dirty="0" smtClean="0">
                  <a:latin typeface="Times New Roman" pitchFamily="18" charset="0"/>
                  <a:cs typeface="Times New Roman" pitchFamily="18" charset="0"/>
                </a:endParaRPr>
              </a:p>
              <a:p>
                <a:pPr marL="0" indent="0" algn="ctr">
                  <a:buNone/>
                </a:pPr>
                <a14:m>
                  <m:oMath xmlns:m="http://schemas.openxmlformats.org/officeDocument/2006/math">
                    <m:sSub>
                      <m:sSubPr>
                        <m:ctrlPr>
                          <a:rPr lang="ru-RU" i="1"/>
                        </m:ctrlPr>
                      </m:sSubPr>
                      <m:e>
                        <m:r>
                          <a:rPr lang="uk-UA" i="1"/>
                          <m:t>𝜎</m:t>
                        </m:r>
                      </m:e>
                      <m:sub>
                        <m:r>
                          <a:rPr lang="uk-UA" i="1"/>
                          <m:t>в</m:t>
                        </m:r>
                      </m:sub>
                    </m:sSub>
                    <m:r>
                      <a:rPr lang="uk-UA" i="1"/>
                      <m:t>=</m:t>
                    </m:r>
                    <m:rad>
                      <m:radPr>
                        <m:degHide m:val="on"/>
                        <m:ctrlPr>
                          <a:rPr lang="ru-RU" i="1"/>
                        </m:ctrlPr>
                      </m:radPr>
                      <m:deg/>
                      <m:e>
                        <m:nary>
                          <m:naryPr>
                            <m:chr m:val="∑"/>
                            <m:limLoc m:val="undOvr"/>
                            <m:subHide m:val="on"/>
                            <m:supHide m:val="on"/>
                            <m:ctrlPr>
                              <a:rPr lang="ru-RU" i="1"/>
                            </m:ctrlPr>
                          </m:naryPr>
                          <m:sub/>
                          <m:sup/>
                          <m:e>
                            <m:f>
                              <m:fPr>
                                <m:ctrlPr>
                                  <a:rPr lang="ru-RU" i="1"/>
                                </m:ctrlPr>
                              </m:fPr>
                              <m:num>
                                <m:sSup>
                                  <m:sSupPr>
                                    <m:ctrlPr>
                                      <a:rPr lang="ru-RU" i="1"/>
                                    </m:ctrlPr>
                                  </m:sSupPr>
                                  <m:e>
                                    <m:r>
                                      <a:rPr lang="uk-UA" i="1"/>
                                      <m:t>(</m:t>
                                    </m:r>
                                    <m:sSub>
                                      <m:sSubPr>
                                        <m:ctrlPr>
                                          <a:rPr lang="ru-RU" i="1"/>
                                        </m:ctrlPr>
                                      </m:sSubPr>
                                      <m:e>
                                        <m:r>
                                          <a:rPr lang="en-US" i="1"/>
                                          <m:t>𝑑</m:t>
                                        </m:r>
                                      </m:e>
                                      <m:sub>
                                        <m:r>
                                          <a:rPr lang="uk-UA" i="1"/>
                                          <m:t>1</m:t>
                                        </m:r>
                                      </m:sub>
                                    </m:sSub>
                                    <m:r>
                                      <a:rPr lang="uk-UA" i="1"/>
                                      <m:t>−</m:t>
                                    </m:r>
                                    <m:sSub>
                                      <m:sSubPr>
                                        <m:ctrlPr>
                                          <a:rPr lang="ru-RU" i="1"/>
                                        </m:ctrlPr>
                                      </m:sSubPr>
                                      <m:e>
                                        <m:r>
                                          <a:rPr lang="uk-UA" i="1"/>
                                          <m:t>𝑑</m:t>
                                        </m:r>
                                      </m:e>
                                      <m:sub>
                                        <m:r>
                                          <a:rPr lang="uk-UA" i="1"/>
                                          <m:t>0</m:t>
                                        </m:r>
                                      </m:sub>
                                    </m:sSub>
                                    <m:r>
                                      <a:rPr lang="uk-UA" i="1"/>
                                      <m:t>)</m:t>
                                    </m:r>
                                  </m:e>
                                  <m:sup>
                                    <m:r>
                                      <a:rPr lang="uk-UA" i="1"/>
                                      <m:t>2</m:t>
                                    </m:r>
                                  </m:sup>
                                </m:sSup>
                              </m:num>
                              <m:den>
                                <m:sSub>
                                  <m:sSubPr>
                                    <m:ctrlPr>
                                      <a:rPr lang="ru-RU" i="1"/>
                                    </m:ctrlPr>
                                  </m:sSubPr>
                                  <m:e>
                                    <m:r>
                                      <a:rPr lang="uk-UA" i="1"/>
                                      <m:t>𝑑</m:t>
                                    </m:r>
                                  </m:e>
                                  <m:sub>
                                    <m:r>
                                      <a:rPr lang="uk-UA" i="1"/>
                                      <m:t>0</m:t>
                                    </m:r>
                                  </m:sub>
                                </m:sSub>
                              </m:den>
                            </m:f>
                          </m:e>
                        </m:nary>
                      </m:e>
                    </m:rad>
                    <m:r>
                      <a:rPr lang="uk-UA" i="1"/>
                      <m:t>∗100%</m:t>
                    </m:r>
                  </m:oMath>
                </a14:m>
                <a:r>
                  <a:rPr lang="uk-UA" dirty="0"/>
                  <a:t>,</a:t>
                </a:r>
                <a:endParaRPr lang="ru-RU" dirty="0"/>
              </a:p>
              <a:p>
                <a:pPr marL="0" indent="0" algn="just">
                  <a:spcBef>
                    <a:spcPts val="0"/>
                  </a:spcBef>
                  <a:buNone/>
                </a:pPr>
                <a:r>
                  <a:rPr lang="uk-UA" sz="2200" dirty="0">
                    <a:latin typeface="Times New Roman" pitchFamily="18" charset="0"/>
                    <a:cs typeface="Times New Roman" pitchFamily="18" charset="0"/>
                  </a:rPr>
                  <a:t>де </a:t>
                </a:r>
                <a:r>
                  <a:rPr lang="en-US" sz="2200" dirty="0">
                    <a:latin typeface="Times New Roman" pitchFamily="18" charset="0"/>
                    <a:cs typeface="Times New Roman" pitchFamily="18" charset="0"/>
                  </a:rPr>
                  <a:t>d</a:t>
                </a:r>
                <a:r>
                  <a:rPr lang="ru-RU" sz="2200" baseline="-25000" dirty="0">
                    <a:latin typeface="Times New Roman" pitchFamily="18" charset="0"/>
                    <a:cs typeface="Times New Roman" pitchFamily="18" charset="0"/>
                  </a:rPr>
                  <a:t>1</a:t>
                </a:r>
                <a:r>
                  <a:rPr lang="ru-RU" sz="2200" dirty="0">
                    <a:latin typeface="Times New Roman" pitchFamily="18" charset="0"/>
                    <a:cs typeface="Times New Roman" pitchFamily="18" charset="0"/>
                  </a:rPr>
                  <a:t> – </a:t>
                </a:r>
                <a:r>
                  <a:rPr lang="uk-UA" sz="2200" dirty="0">
                    <a:latin typeface="Times New Roman" pitchFamily="18" charset="0"/>
                    <a:cs typeface="Times New Roman" pitchFamily="18" charset="0"/>
                  </a:rPr>
                  <a:t>частка частини сукупності в теперішньому періоді;</a:t>
                </a:r>
                <a:endParaRPr lang="ru-RU" sz="2200" dirty="0">
                  <a:latin typeface="Times New Roman" pitchFamily="18" charset="0"/>
                  <a:cs typeface="Times New Roman" pitchFamily="18" charset="0"/>
                </a:endParaRPr>
              </a:p>
              <a:p>
                <a:pPr marL="0" indent="0" algn="just">
                  <a:spcBef>
                    <a:spcPts val="0"/>
                  </a:spcBef>
                  <a:buNone/>
                </a:pPr>
                <a:r>
                  <a:rPr lang="en-US" sz="2200" dirty="0">
                    <a:latin typeface="Times New Roman" pitchFamily="18" charset="0"/>
                    <a:cs typeface="Times New Roman" pitchFamily="18" charset="0"/>
                  </a:rPr>
                  <a:t>d</a:t>
                </a:r>
                <a:r>
                  <a:rPr lang="ru-RU" sz="2200" baseline="-25000" dirty="0">
                    <a:latin typeface="Times New Roman" pitchFamily="18" charset="0"/>
                    <a:cs typeface="Times New Roman" pitchFamily="18" charset="0"/>
                  </a:rPr>
                  <a:t>0</a:t>
                </a:r>
                <a:r>
                  <a:rPr lang="ru-RU" sz="2200" dirty="0">
                    <a:latin typeface="Times New Roman" pitchFamily="18" charset="0"/>
                    <a:cs typeface="Times New Roman" pitchFamily="18" charset="0"/>
                  </a:rPr>
                  <a:t> – </a:t>
                </a:r>
                <a:r>
                  <a:rPr lang="uk-UA" sz="2200" dirty="0">
                    <a:latin typeface="Times New Roman" pitchFamily="18" charset="0"/>
                    <a:cs typeface="Times New Roman" pitchFamily="18" charset="0"/>
                  </a:rPr>
                  <a:t>частка частини сукупності в минулому (базисному) періоді.</a:t>
                </a:r>
                <a:endParaRPr lang="ru-RU" sz="2200" dirty="0">
                  <a:latin typeface="Times New Roman" pitchFamily="18" charset="0"/>
                  <a:cs typeface="Times New Roman" pitchFamily="18" charset="0"/>
                </a:endParaRPr>
              </a:p>
              <a:p>
                <a:pPr marL="0" indent="0">
                  <a:buNone/>
                </a:pPr>
                <a:endParaRPr lang="ru-RU" dirty="0"/>
              </a:p>
            </p:txBody>
          </p:sp>
        </mc:Choice>
        <mc:Fallback>
          <p:sp>
            <p:nvSpPr>
              <p:cNvPr id="2" name="Объект 1"/>
              <p:cNvSpPr>
                <a:spLocks noGrp="1" noRot="1" noChangeAspect="1" noMove="1" noResize="1" noEditPoints="1" noAdjustHandles="1" noChangeArrowheads="1" noChangeShapeType="1" noTextEdit="1"/>
              </p:cNvSpPr>
              <p:nvPr>
                <p:ph idx="1"/>
              </p:nvPr>
            </p:nvSpPr>
            <p:spPr>
              <a:blipFill rotWithShape="1">
                <a:blip r:embed="rId2"/>
                <a:stretch>
                  <a:fillRect l="-1235" t="-2473" r="-1317"/>
                </a:stretch>
              </a:blipFill>
            </p:spPr>
            <p:txBody>
              <a:bodyPr/>
              <a:lstStyle/>
              <a:p>
                <a:r>
                  <a:rPr lang="ru-RU">
                    <a:noFill/>
                  </a:rPr>
                  <a:t> </a:t>
                </a:r>
              </a:p>
            </p:txBody>
          </p:sp>
        </mc:Fallback>
      </mc:AlternateContent>
      <p:sp>
        <p:nvSpPr>
          <p:cNvPr id="3" name="Заголовок 2"/>
          <p:cNvSpPr>
            <a:spLocks noGrp="1"/>
          </p:cNvSpPr>
          <p:nvPr>
            <p:ph type="title"/>
          </p:nvPr>
        </p:nvSpPr>
        <p:spPr/>
        <p:txBody>
          <a:bodyPr/>
          <a:lstStyle/>
          <a:p>
            <a:r>
              <a:rPr lang="uk-UA" sz="3600" b="1" dirty="0"/>
              <a:t>Метод зіставлення динаміки структур в аналізі структури промисловості</a:t>
            </a:r>
            <a:endParaRPr lang="ru-RU" dirty="0"/>
          </a:p>
        </p:txBody>
      </p:sp>
    </p:spTree>
    <p:extLst>
      <p:ext uri="{BB962C8B-B14F-4D97-AF65-F5344CB8AC3E}">
        <p14:creationId xmlns:p14="http://schemas.microsoft.com/office/powerpoint/2010/main" val="32663058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72067" y="2675466"/>
            <a:ext cx="7516357" cy="3777869"/>
          </a:xfrm>
        </p:spPr>
        <p:txBody>
          <a:bodyPr>
            <a:normAutofit fontScale="92500" lnSpcReduction="20000"/>
          </a:bodyPr>
          <a:lstStyle/>
          <a:p>
            <a:pPr marL="0" indent="457200" algn="just">
              <a:lnSpc>
                <a:spcPct val="110000"/>
              </a:lnSpc>
              <a:spcBef>
                <a:spcPts val="0"/>
              </a:spcBef>
              <a:buNone/>
            </a:pPr>
            <a:r>
              <a:rPr lang="uk-UA" i="1" u="sng" dirty="0" smtClean="0">
                <a:latin typeface="Times New Roman" pitchFamily="18" charset="0"/>
                <a:cs typeface="Times New Roman" pitchFamily="18" charset="0"/>
              </a:rPr>
              <a:t>Квадратичний коефіцієнт відносних структурних зрушень</a:t>
            </a:r>
            <a:r>
              <a:rPr lang="uk-UA" dirty="0" smtClean="0">
                <a:latin typeface="Times New Roman" pitchFamily="18" charset="0"/>
                <a:cs typeface="Times New Roman" pitchFamily="18" charset="0"/>
              </a:rPr>
              <a:t> для структури обсягів реалізованої продукції в промисловості </a:t>
            </a:r>
            <a:r>
              <a:rPr lang="uk-UA" i="1" u="sng" dirty="0" smtClean="0">
                <a:latin typeface="Times New Roman" pitchFamily="18" charset="0"/>
                <a:cs typeface="Times New Roman" pitchFamily="18" charset="0"/>
              </a:rPr>
              <a:t>дорівнює 82,67%. </a:t>
            </a:r>
            <a:r>
              <a:rPr lang="uk-UA" dirty="0" smtClean="0">
                <a:latin typeface="Times New Roman" pitchFamily="18" charset="0"/>
                <a:cs typeface="Times New Roman" pitchFamily="18" charset="0"/>
              </a:rPr>
              <a:t>Він показує те, що на 82,67% в середньому відхиляються темпи зростання обсягів реалізованої продукції підприємствами (великі, середні та малі) від середнього значення темпу зростання по всій сукупності підприємств, взятого за одиницю. Таке високе значення показника тільки підтверджує те, що структура обсягів реалізованої продукції в промисловості є досить неоднорідною, тобто для кожного виду підприємств темпи зростання різняться за значеннями в декілька десятків разів.</a:t>
            </a:r>
            <a:endParaRPr lang="uk-UA" dirty="0">
              <a:latin typeface="Times New Roman" pitchFamily="18" charset="0"/>
              <a:cs typeface="Times New Roman" pitchFamily="18" charset="0"/>
            </a:endParaRPr>
          </a:p>
        </p:txBody>
      </p:sp>
      <p:sp>
        <p:nvSpPr>
          <p:cNvPr id="3" name="Заголовок 2"/>
          <p:cNvSpPr>
            <a:spLocks noGrp="1"/>
          </p:cNvSpPr>
          <p:nvPr>
            <p:ph type="title"/>
          </p:nvPr>
        </p:nvSpPr>
        <p:spPr/>
        <p:txBody>
          <a:bodyPr/>
          <a:lstStyle/>
          <a:p>
            <a:r>
              <a:rPr lang="uk-UA" sz="3600" b="1" dirty="0"/>
              <a:t>Метод зіставлення динаміки структур в аналізі структури промисловості</a:t>
            </a:r>
            <a:endParaRPr lang="ru-RU" dirty="0"/>
          </a:p>
        </p:txBody>
      </p:sp>
    </p:spTree>
    <p:extLst>
      <p:ext uri="{BB962C8B-B14F-4D97-AF65-F5344CB8AC3E}">
        <p14:creationId xmlns:p14="http://schemas.microsoft.com/office/powerpoint/2010/main" val="22639077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lnSpcReduction="10000"/>
          </a:bodyPr>
          <a:lstStyle/>
          <a:p>
            <a:pPr marL="0" lvl="0" indent="457200" algn="just">
              <a:lnSpc>
                <a:spcPct val="120000"/>
              </a:lnSpc>
              <a:spcBef>
                <a:spcPts val="0"/>
              </a:spcBef>
              <a:buClr>
                <a:srgbClr val="31B6FD"/>
              </a:buClr>
              <a:buNone/>
            </a:pPr>
            <a:r>
              <a:rPr lang="uk-UA" sz="2000" dirty="0">
                <a:solidFill>
                  <a:srgbClr val="073E87"/>
                </a:solidFill>
                <a:latin typeface="Times New Roman" pitchFamily="18" charset="0"/>
                <a:cs typeface="Times New Roman" pitchFamily="18" charset="0"/>
              </a:rPr>
              <a:t>Наведені структури суб’єктів господарювання промисловості та обсягів реалізованої продукції в промисловості свідчать про те, що </a:t>
            </a:r>
            <a:r>
              <a:rPr lang="uk-UA" sz="2000" u="sng" dirty="0">
                <a:solidFill>
                  <a:srgbClr val="073E87"/>
                </a:solidFill>
                <a:latin typeface="Times New Roman" pitchFamily="18" charset="0"/>
                <a:cs typeface="Times New Roman" pitchFamily="18" charset="0"/>
              </a:rPr>
              <a:t>загальна структура промисловості є не досить ефективною</a:t>
            </a:r>
            <a:r>
              <a:rPr lang="uk-UA" sz="2000" dirty="0">
                <a:solidFill>
                  <a:srgbClr val="073E87"/>
                </a:solidFill>
                <a:latin typeface="Times New Roman" pitchFamily="18" charset="0"/>
                <a:cs typeface="Times New Roman" pitchFamily="18" charset="0"/>
              </a:rPr>
              <a:t>. З точки зору дохідності лідирують великі підприємства, а з точки зору кількості – малі підприємства. Низький рівень ФОП та малих підприємств у загальній структурі обсягів реалізованої продукції в промисловості свідчить про наявність певних перешкод у функціонуванні таких суб’єктів. Це також свідчить про необхідність реформування та зміни наявної структури промисловості.</a:t>
            </a:r>
          </a:p>
          <a:p>
            <a:pPr marL="0" indent="0" algn="just">
              <a:buNone/>
            </a:pPr>
            <a:endParaRPr lang="ru-RU" dirty="0"/>
          </a:p>
        </p:txBody>
      </p:sp>
      <p:sp>
        <p:nvSpPr>
          <p:cNvPr id="3" name="Заголовок 2"/>
          <p:cNvSpPr>
            <a:spLocks noGrp="1"/>
          </p:cNvSpPr>
          <p:nvPr>
            <p:ph type="title"/>
          </p:nvPr>
        </p:nvSpPr>
        <p:spPr/>
        <p:txBody>
          <a:bodyPr/>
          <a:lstStyle/>
          <a:p>
            <a:r>
              <a:rPr lang="uk-UA" sz="3600" b="1" dirty="0"/>
              <a:t>Метод зіставлення динаміки структур в аналізі структури промисловості</a:t>
            </a:r>
            <a:endParaRPr lang="ru-RU" dirty="0"/>
          </a:p>
        </p:txBody>
      </p:sp>
    </p:spTree>
    <p:extLst>
      <p:ext uri="{BB962C8B-B14F-4D97-AF65-F5344CB8AC3E}">
        <p14:creationId xmlns:p14="http://schemas.microsoft.com/office/powerpoint/2010/main" val="28060454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27584" y="2348880"/>
            <a:ext cx="7920880" cy="4248472"/>
          </a:xfrm>
        </p:spPr>
        <p:txBody>
          <a:bodyPr>
            <a:normAutofit fontScale="77500" lnSpcReduction="20000"/>
          </a:bodyPr>
          <a:lstStyle/>
          <a:p>
            <a:pPr marL="0" indent="457200" algn="just">
              <a:lnSpc>
                <a:spcPct val="120000"/>
              </a:lnSpc>
              <a:spcBef>
                <a:spcPts val="0"/>
              </a:spcBef>
              <a:buNone/>
            </a:pPr>
            <a:r>
              <a:rPr lang="uk-UA" sz="2900" dirty="0" smtClean="0">
                <a:latin typeface="Times New Roman" pitchFamily="18" charset="0"/>
                <a:cs typeface="Times New Roman" pitchFamily="18" charset="0"/>
              </a:rPr>
              <a:t>Застосувавши метод зіставлення динаміки структур, можна дійти висновку,що в цілому методологія структурного аналізу має як </a:t>
            </a:r>
            <a:r>
              <a:rPr lang="uk-UA" sz="2900" i="1" u="sng" dirty="0" smtClean="0">
                <a:latin typeface="Times New Roman" pitchFamily="18" charset="0"/>
                <a:cs typeface="Times New Roman" pitchFamily="18" charset="0"/>
              </a:rPr>
              <a:t>переваги</a:t>
            </a:r>
            <a:r>
              <a:rPr lang="uk-UA" sz="2900" dirty="0" smtClean="0">
                <a:latin typeface="Times New Roman" pitchFamily="18" charset="0"/>
                <a:cs typeface="Times New Roman" pitchFamily="18" charset="0"/>
              </a:rPr>
              <a:t>, так і </a:t>
            </a:r>
            <a:r>
              <a:rPr lang="uk-UA" sz="2900" i="1" u="sng" dirty="0" smtClean="0">
                <a:latin typeface="Times New Roman" pitchFamily="18" charset="0"/>
                <a:cs typeface="Times New Roman" pitchFamily="18" charset="0"/>
              </a:rPr>
              <a:t>недоліки</a:t>
            </a:r>
            <a:r>
              <a:rPr lang="uk-UA" sz="2900" dirty="0" smtClean="0">
                <a:latin typeface="Times New Roman" pitchFamily="18" charset="0"/>
                <a:cs typeface="Times New Roman" pitchFamily="18" charset="0"/>
              </a:rPr>
              <a:t> у використанні. </a:t>
            </a:r>
          </a:p>
          <a:p>
            <a:pPr marL="0" indent="457200" algn="just">
              <a:lnSpc>
                <a:spcPct val="120000"/>
              </a:lnSpc>
              <a:spcBef>
                <a:spcPts val="0"/>
              </a:spcBef>
              <a:buNone/>
            </a:pPr>
            <a:r>
              <a:rPr lang="uk-UA" sz="2900" i="1" u="sng" dirty="0" smtClean="0">
                <a:latin typeface="Times New Roman" pitchFamily="18" charset="0"/>
                <a:cs typeface="Times New Roman" pitchFamily="18" charset="0"/>
              </a:rPr>
              <a:t>До переваг можна віднести</a:t>
            </a:r>
            <a:r>
              <a:rPr lang="uk-UA" sz="2900" dirty="0" smtClean="0">
                <a:latin typeface="Times New Roman" pitchFamily="18" charset="0"/>
                <a:cs typeface="Times New Roman" pitchFamily="18" charset="0"/>
              </a:rPr>
              <a:t> те, що дані, отримані, в результаті дослідження є корисними, дозволяють зробити відповідні висновки щодо необхідності реформування структури промисловості. </a:t>
            </a:r>
          </a:p>
          <a:p>
            <a:pPr marL="0" indent="457200" algn="just">
              <a:lnSpc>
                <a:spcPct val="120000"/>
              </a:lnSpc>
              <a:spcBef>
                <a:spcPts val="0"/>
              </a:spcBef>
              <a:buNone/>
            </a:pPr>
            <a:r>
              <a:rPr lang="uk-UA" sz="2900" i="1" u="sng" dirty="0" smtClean="0">
                <a:latin typeface="Times New Roman" pitchFamily="18" charset="0"/>
                <a:cs typeface="Times New Roman" pitchFamily="18" charset="0"/>
              </a:rPr>
              <a:t>До недоліків методології структурного аналізу можна віднести</a:t>
            </a:r>
            <a:r>
              <a:rPr lang="uk-UA" sz="2900" dirty="0" smtClean="0">
                <a:latin typeface="Times New Roman" pitchFamily="18" charset="0"/>
                <a:cs typeface="Times New Roman" pitchFamily="18" charset="0"/>
              </a:rPr>
              <a:t> те, що при використанні його у сучасних дослідженнях досить важко знайти відповідну статистичну інформацію для більш детального вивчення структури промисловості, реально знайти лише певну узагальнену інформацію.</a:t>
            </a:r>
          </a:p>
          <a:p>
            <a:pPr marL="0" indent="0">
              <a:buNone/>
            </a:pPr>
            <a:endParaRPr lang="ru-RU" dirty="0"/>
          </a:p>
        </p:txBody>
      </p:sp>
      <p:sp>
        <p:nvSpPr>
          <p:cNvPr id="3" name="Заголовок 2"/>
          <p:cNvSpPr>
            <a:spLocks noGrp="1"/>
          </p:cNvSpPr>
          <p:nvPr>
            <p:ph type="title"/>
          </p:nvPr>
        </p:nvSpPr>
        <p:spPr/>
        <p:txBody>
          <a:bodyPr/>
          <a:lstStyle/>
          <a:p>
            <a:r>
              <a:rPr lang="uk-UA" b="1" dirty="0" smtClean="0"/>
              <a:t>Висновки</a:t>
            </a:r>
            <a:endParaRPr lang="ru-RU" b="1" dirty="0"/>
          </a:p>
        </p:txBody>
      </p:sp>
    </p:spTree>
    <p:extLst>
      <p:ext uri="{BB962C8B-B14F-4D97-AF65-F5344CB8AC3E}">
        <p14:creationId xmlns:p14="http://schemas.microsoft.com/office/powerpoint/2010/main" val="3512255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a:bodyPr>
          <a:lstStyle/>
          <a:p>
            <a:pPr marL="0" indent="0" algn="ctr">
              <a:buNone/>
            </a:pPr>
            <a:r>
              <a:rPr lang="uk-UA" sz="8000" dirty="0" smtClean="0">
                <a:latin typeface="Times New Roman" pitchFamily="18" charset="0"/>
                <a:cs typeface="Times New Roman" pitchFamily="18" charset="0"/>
              </a:rPr>
              <a:t>Дякую за увагу!</a:t>
            </a:r>
            <a:endParaRPr lang="ru-RU" sz="8000" dirty="0">
              <a:latin typeface="Times New Roman" pitchFamily="18" charset="0"/>
              <a:cs typeface="Times New Roman" pitchFamily="18" charset="0"/>
            </a:endParaRPr>
          </a:p>
        </p:txBody>
      </p:sp>
      <p:sp>
        <p:nvSpPr>
          <p:cNvPr id="3" name="Заголовок 2"/>
          <p:cNvSpPr>
            <a:spLocks noGrp="1"/>
          </p:cNvSpPr>
          <p:nvPr>
            <p:ph type="title"/>
          </p:nvPr>
        </p:nvSpPr>
        <p:spPr/>
        <p:txBody>
          <a:bodyPr/>
          <a:lstStyle/>
          <a:p>
            <a:endParaRPr lang="ru-RU"/>
          </a:p>
        </p:txBody>
      </p:sp>
    </p:spTree>
    <p:extLst>
      <p:ext uri="{BB962C8B-B14F-4D97-AF65-F5344CB8AC3E}">
        <p14:creationId xmlns:p14="http://schemas.microsoft.com/office/powerpoint/2010/main" val="359363546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75</TotalTime>
  <Words>812</Words>
  <Application>Microsoft Office PowerPoint</Application>
  <PresentationFormat>Экран (4:3)</PresentationFormat>
  <Paragraphs>56</Paragraphs>
  <Slides>15</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15</vt:i4>
      </vt:variant>
    </vt:vector>
  </HeadingPairs>
  <TitlesOfParts>
    <vt:vector size="17" baseType="lpstr">
      <vt:lpstr>Волна</vt:lpstr>
      <vt:lpstr>Документ Microsoft Word</vt:lpstr>
      <vt:lpstr>ЗАСТОСУВАННЯ МЕТОДОЛОГІЇ СТРУКТУРНОГО АНАЛІЗУ В СИСТЕМІ УПРАВЛІННЯ ПРОМИСЛОВИМ КОМПЛЕКСОМ </vt:lpstr>
      <vt:lpstr>План презентації</vt:lpstr>
      <vt:lpstr>Поняття методу структурного аналізу</vt:lpstr>
      <vt:lpstr>Основні задачі та результати методу структурного аналізу</vt:lpstr>
      <vt:lpstr>Основні задачі та результати методу структурного аналізу</vt:lpstr>
      <vt:lpstr>Методологія структурного аналізу</vt:lpstr>
      <vt:lpstr>Особливості методу зіставлення динаміки структур</vt:lpstr>
      <vt:lpstr>Метод оцінювання впливу структурних зрушень в промисловості на значення показників</vt:lpstr>
      <vt:lpstr>Метод зіставлення динаміки структур в аналізі структури промисловості</vt:lpstr>
      <vt:lpstr>Метод зіставлення динаміки структур в аналізі структури промисловості</vt:lpstr>
      <vt:lpstr>Метод зіставлення динаміки структур в аналізі структури промисловості</vt:lpstr>
      <vt:lpstr>Метод зіставлення динаміки структур в аналізі структури промисловості</vt:lpstr>
      <vt:lpstr>Метод зіставлення динаміки структур в аналізі структури промисловості</vt:lpstr>
      <vt:lpstr>Висновки</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ЗАСТОСУВАННЯ МЕТОДОЛОГІЇ СТРУКТУРНОГО АНАЛІЗУ В СИСТЕМІ УПРАВЛІННЯ ПРОМИСЛОВИМ КОМПЛЕКСОМ</dc:title>
  <dc:creator>Ксения Федотенко</dc:creator>
  <cp:lastModifiedBy>Ксения Федотенко</cp:lastModifiedBy>
  <cp:revision>8</cp:revision>
  <dcterms:created xsi:type="dcterms:W3CDTF">2015-03-12T18:21:20Z</dcterms:created>
  <dcterms:modified xsi:type="dcterms:W3CDTF">2015-03-12T19:36:53Z</dcterms:modified>
</cp:coreProperties>
</file>