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6" r:id="rId2"/>
    <p:sldMasterId id="2147483680" r:id="rId3"/>
    <p:sldMasterId id="2147483684" r:id="rId4"/>
    <p:sldMasterId id="2147483700" r:id="rId5"/>
  </p:sldMasterIdLst>
  <p:sldIdLst>
    <p:sldId id="256" r:id="rId6"/>
    <p:sldId id="258" r:id="rId7"/>
    <p:sldId id="293" r:id="rId8"/>
    <p:sldId id="292" r:id="rId9"/>
    <p:sldId id="261" r:id="rId10"/>
    <p:sldId id="272" r:id="rId11"/>
    <p:sldId id="262" r:id="rId12"/>
    <p:sldId id="281" r:id="rId13"/>
    <p:sldId id="282" r:id="rId14"/>
    <p:sldId id="290" r:id="rId15"/>
    <p:sldId id="283" r:id="rId16"/>
    <p:sldId id="291" r:id="rId17"/>
    <p:sldId id="285" r:id="rId18"/>
    <p:sldId id="287" r:id="rId19"/>
    <p:sldId id="274" r:id="rId20"/>
    <p:sldId id="294" r:id="rId21"/>
  </p:sldIdLst>
  <p:sldSz cx="9144000" cy="6858000" type="screen4x3"/>
  <p:notesSz cx="6858000" cy="9144000"/>
  <p:custDataLst>
    <p:tags r:id="rId22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5E1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3321" autoAdjust="0"/>
  </p:normalViewPr>
  <p:slideViewPr>
    <p:cSldViewPr>
      <p:cViewPr>
        <p:scale>
          <a:sx n="70" d="100"/>
          <a:sy n="70" d="100"/>
        </p:scale>
        <p:origin x="-1362" y="-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2A294F-C271-445B-81E4-F896596A1A24}" type="doc">
      <dgm:prSet loTypeId="urn:microsoft.com/office/officeart/2005/8/layout/process5" loCatId="process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973BE2BA-511C-465A-BBDA-E8AC9BFEA1D6}">
      <dgm:prSet phldrT="[Текст]" custT="1"/>
      <dgm:spPr/>
      <dgm:t>
        <a:bodyPr/>
        <a:lstStyle/>
        <a:p>
          <a:r>
            <a:rPr lang="ru-RU" sz="1800" b="1" dirty="0" smtClean="0">
              <a:ln w="18415" cmpd="sng"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Исследование финансовой устойчивости банка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7A32D47-063F-4F06-BBF8-377A20ECB343}" type="parTrans" cxnId="{9CA9D237-3B90-499D-8FFC-08284B806199}">
      <dgm:prSet/>
      <dgm:spPr/>
      <dgm:t>
        <a:bodyPr/>
        <a:lstStyle/>
        <a:p>
          <a:endParaRPr lang="ru-RU"/>
        </a:p>
      </dgm:t>
    </dgm:pt>
    <dgm:pt modelId="{03EA329E-2582-4A8A-B024-825FE2543304}" type="sibTrans" cxnId="{9CA9D237-3B90-499D-8FFC-08284B806199}">
      <dgm:prSet/>
      <dgm:spPr/>
      <dgm:t>
        <a:bodyPr/>
        <a:lstStyle/>
        <a:p>
          <a:endParaRPr lang="ru-RU"/>
        </a:p>
      </dgm:t>
    </dgm:pt>
    <dgm:pt modelId="{67A71A8C-735A-4C13-B761-E819C21D76B8}">
      <dgm:prSet phldrT="[Текст]" custT="1"/>
      <dgm:spPr/>
      <dgm:t>
        <a:bodyPr/>
        <a:lstStyle/>
        <a:p>
          <a:r>
            <a:rPr lang="ru-RU" sz="1600" b="1" dirty="0" smtClean="0">
              <a:ln w="18415" cmpd="sng"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Выделение основных параметров характеризующих финансовую устойчивость банка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24FD2BA-E6F3-4A99-BC03-312D0839606E}" type="parTrans" cxnId="{D4B82299-F09B-4106-AFCE-693DFE5691E9}">
      <dgm:prSet/>
      <dgm:spPr/>
      <dgm:t>
        <a:bodyPr/>
        <a:lstStyle/>
        <a:p>
          <a:endParaRPr lang="ru-RU"/>
        </a:p>
      </dgm:t>
    </dgm:pt>
    <dgm:pt modelId="{CE460540-46CE-4FF7-AB3E-8E5EDBB9D79F}" type="sibTrans" cxnId="{D4B82299-F09B-4106-AFCE-693DFE5691E9}">
      <dgm:prSet/>
      <dgm:spPr/>
      <dgm:t>
        <a:bodyPr/>
        <a:lstStyle/>
        <a:p>
          <a:endParaRPr lang="ru-RU"/>
        </a:p>
      </dgm:t>
    </dgm:pt>
    <dgm:pt modelId="{935154CA-7B84-4810-A066-2DA571E922C0}">
      <dgm:prSet phldrT="[Текст]" custT="1"/>
      <dgm:spPr/>
      <dgm:t>
        <a:bodyPr/>
        <a:lstStyle/>
        <a:p>
          <a:r>
            <a:rPr lang="ru-RU" sz="1800" b="1" dirty="0" smtClean="0">
              <a:ln w="18415" cmpd="sng"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Регрессионные модели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20BA3BB-1776-48B8-B10F-DD513F8F923D}" type="parTrans" cxnId="{69B68C7C-C182-4093-A08B-72B9AE1CF8D9}">
      <dgm:prSet/>
      <dgm:spPr/>
      <dgm:t>
        <a:bodyPr/>
        <a:lstStyle/>
        <a:p>
          <a:endParaRPr lang="ru-RU"/>
        </a:p>
      </dgm:t>
    </dgm:pt>
    <dgm:pt modelId="{AAE2406D-7650-4888-A9EF-B68D853B3AA1}" type="sibTrans" cxnId="{69B68C7C-C182-4093-A08B-72B9AE1CF8D9}">
      <dgm:prSet/>
      <dgm:spPr/>
      <dgm:t>
        <a:bodyPr/>
        <a:lstStyle/>
        <a:p>
          <a:endParaRPr lang="ru-RU"/>
        </a:p>
      </dgm:t>
    </dgm:pt>
    <dgm:pt modelId="{7E8A385B-2929-4055-9578-EAA6876F34FB}">
      <dgm:prSet phldrT="[Текст]" custT="1"/>
      <dgm:spPr/>
      <dgm:t>
        <a:bodyPr/>
        <a:lstStyle/>
        <a:p>
          <a:r>
            <a:rPr lang="ru-RU" sz="1800" b="1" dirty="0" smtClean="0">
              <a:ln w="18415" cmpd="sng"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Оптимизационная модель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E880C0C-7553-430C-BD55-EE473B6E8BCA}" type="parTrans" cxnId="{2DD5A14F-24B6-460C-A1D7-0ADAF2CEE41D}">
      <dgm:prSet/>
      <dgm:spPr/>
      <dgm:t>
        <a:bodyPr/>
        <a:lstStyle/>
        <a:p>
          <a:endParaRPr lang="ru-RU"/>
        </a:p>
      </dgm:t>
    </dgm:pt>
    <dgm:pt modelId="{CEB5BEB5-F825-4218-86B3-02F7410CDF68}" type="sibTrans" cxnId="{2DD5A14F-24B6-460C-A1D7-0ADAF2CEE41D}">
      <dgm:prSet/>
      <dgm:spPr/>
      <dgm:t>
        <a:bodyPr/>
        <a:lstStyle/>
        <a:p>
          <a:endParaRPr lang="ru-RU"/>
        </a:p>
      </dgm:t>
    </dgm:pt>
    <dgm:pt modelId="{980B6EB3-915F-4D01-A057-FFCAA5FBE9F7}">
      <dgm:prSet phldrT="[Текст]" custT="1"/>
      <dgm:spPr/>
      <dgm:t>
        <a:bodyPr/>
        <a:lstStyle/>
        <a:p>
          <a:r>
            <a:rPr lang="ru-RU" sz="1800" b="1" dirty="0" smtClean="0">
              <a:ln w="18415" cmpd="sng"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Результаты расчетов по определению оптимальной финансовой устойчивости банка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ADAC43F-BC34-4CEA-AE2E-DE73C13FFBD8}" type="parTrans" cxnId="{3E83E0AF-236A-4C5E-AD43-48CF884DAF3C}">
      <dgm:prSet/>
      <dgm:spPr/>
      <dgm:t>
        <a:bodyPr/>
        <a:lstStyle/>
        <a:p>
          <a:endParaRPr lang="ru-RU"/>
        </a:p>
      </dgm:t>
    </dgm:pt>
    <dgm:pt modelId="{D7AAF0D5-7C8B-4868-9492-81F784C3F345}" type="sibTrans" cxnId="{3E83E0AF-236A-4C5E-AD43-48CF884DAF3C}">
      <dgm:prSet/>
      <dgm:spPr/>
      <dgm:t>
        <a:bodyPr/>
        <a:lstStyle/>
        <a:p>
          <a:endParaRPr lang="ru-RU"/>
        </a:p>
      </dgm:t>
    </dgm:pt>
    <dgm:pt modelId="{1348E10C-D43F-483D-809B-24AF6CADC800}" type="pres">
      <dgm:prSet presAssocID="{282A294F-C271-445B-81E4-F896596A1A2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242196D-0CE8-46CA-9ABC-040C7DE9A72C}" type="pres">
      <dgm:prSet presAssocID="{973BE2BA-511C-465A-BBDA-E8AC9BFEA1D6}" presName="node" presStyleLbl="node1" presStyleIdx="0" presStyleCnt="5" custScaleX="3020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2A2F50-20C1-4A41-90F5-0E8E1CA0F26B}" type="pres">
      <dgm:prSet presAssocID="{03EA329E-2582-4A8A-B024-825FE2543304}" presName="sibTrans" presStyleLbl="sibTrans2D1" presStyleIdx="0" presStyleCnt="4" custFlipVert="1" custFlipHor="0" custScaleX="32430" custScaleY="42636" custLinFactNeighborX="0" custLinFactNeighborY="3519"/>
      <dgm:spPr/>
      <dgm:t>
        <a:bodyPr/>
        <a:lstStyle/>
        <a:p>
          <a:endParaRPr lang="ru-RU"/>
        </a:p>
      </dgm:t>
    </dgm:pt>
    <dgm:pt modelId="{BFEB6CBF-30A4-45D0-92E4-59D4A2E3F7EF}" type="pres">
      <dgm:prSet presAssocID="{03EA329E-2582-4A8A-B024-825FE2543304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8A7B55FA-707B-440F-85EE-2CC316EE2E63}" type="pres">
      <dgm:prSet presAssocID="{67A71A8C-735A-4C13-B761-E819C21D76B8}" presName="node" presStyleLbl="node1" presStyleIdx="1" presStyleCnt="5" custScaleX="3020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04D670-8034-48F3-AA3A-2364BCB8D925}" type="pres">
      <dgm:prSet presAssocID="{CE460540-46CE-4FF7-AB3E-8E5EDBB9D79F}" presName="sibTrans" presStyleLbl="sibTrans2D1" presStyleIdx="1" presStyleCnt="4" custFlipVert="1" custFlipHor="1" custScaleX="74864" custScaleY="19362" custLinFactNeighborX="-16975" custLinFactNeighborY="9373"/>
      <dgm:spPr/>
      <dgm:t>
        <a:bodyPr/>
        <a:lstStyle/>
        <a:p>
          <a:endParaRPr lang="ru-RU"/>
        </a:p>
      </dgm:t>
    </dgm:pt>
    <dgm:pt modelId="{E1751AAD-D5F6-463C-9D1B-990A59E7DB69}" type="pres">
      <dgm:prSet presAssocID="{CE460540-46CE-4FF7-AB3E-8E5EDBB9D79F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DBCFCE0A-C75E-4DF4-859B-FE97BDB67B27}" type="pres">
      <dgm:prSet presAssocID="{935154CA-7B84-4810-A066-2DA571E922C0}" presName="node" presStyleLbl="node1" presStyleIdx="2" presStyleCnt="5" custScaleX="3020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05251E-CBB2-4280-A628-39503A3AE6E4}" type="pres">
      <dgm:prSet presAssocID="{AAE2406D-7650-4888-A9EF-B68D853B3AA1}" presName="sibTrans" presStyleLbl="sibTrans2D1" presStyleIdx="2" presStyleCnt="4" custAng="10800000" custFlipVert="0" custFlipHor="0" custScaleX="124930" custScaleY="19362"/>
      <dgm:spPr/>
      <dgm:t>
        <a:bodyPr/>
        <a:lstStyle/>
        <a:p>
          <a:endParaRPr lang="ru-RU"/>
        </a:p>
      </dgm:t>
    </dgm:pt>
    <dgm:pt modelId="{ACC6F38E-B34E-42E3-887F-6F2A3C16CE53}" type="pres">
      <dgm:prSet presAssocID="{AAE2406D-7650-4888-A9EF-B68D853B3AA1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DD399995-4E09-416D-AE43-DD716B2A644E}" type="pres">
      <dgm:prSet presAssocID="{7E8A385B-2929-4055-9578-EAA6876F34FB}" presName="node" presStyleLbl="node1" presStyleIdx="3" presStyleCnt="5" custScaleX="302065" custLinFactNeighborX="-5429" custLinFactNeighborY="7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ECEC96-BC96-49A4-BA4C-956FC1E66A6E}" type="pres">
      <dgm:prSet presAssocID="{CEB5BEB5-F825-4218-86B3-02F7410CDF68}" presName="sibTrans" presStyleLbl="sibTrans2D1" presStyleIdx="3" presStyleCnt="4" custFlipVert="0" custFlipHor="1" custScaleX="26820" custScaleY="19362" custLinFactNeighborX="7826" custLinFactNeighborY="35968"/>
      <dgm:spPr/>
      <dgm:t>
        <a:bodyPr/>
        <a:lstStyle/>
        <a:p>
          <a:endParaRPr lang="ru-RU"/>
        </a:p>
      </dgm:t>
    </dgm:pt>
    <dgm:pt modelId="{C70F7189-2302-4200-81D4-DCD14AFD5B38}" type="pres">
      <dgm:prSet presAssocID="{CEB5BEB5-F825-4218-86B3-02F7410CDF68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1AEE26A2-02E9-46CD-8285-8390E162C726}" type="pres">
      <dgm:prSet presAssocID="{980B6EB3-915F-4D01-A057-FFCAA5FBE9F7}" presName="node" presStyleLbl="node1" presStyleIdx="4" presStyleCnt="5" custScaleX="3020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BA2E78-2B85-46BE-A8E8-9C9D34D402FF}" type="presOf" srcId="{03EA329E-2582-4A8A-B024-825FE2543304}" destId="{662A2F50-20C1-4A41-90F5-0E8E1CA0F26B}" srcOrd="0" destOrd="0" presId="urn:microsoft.com/office/officeart/2005/8/layout/process5"/>
    <dgm:cxn modelId="{1650FE1D-BE57-424B-820A-33ABDB16EAA4}" type="presOf" srcId="{973BE2BA-511C-465A-BBDA-E8AC9BFEA1D6}" destId="{5242196D-0CE8-46CA-9ABC-040C7DE9A72C}" srcOrd="0" destOrd="0" presId="urn:microsoft.com/office/officeart/2005/8/layout/process5"/>
    <dgm:cxn modelId="{9CA9D237-3B90-499D-8FFC-08284B806199}" srcId="{282A294F-C271-445B-81E4-F896596A1A24}" destId="{973BE2BA-511C-465A-BBDA-E8AC9BFEA1D6}" srcOrd="0" destOrd="0" parTransId="{57A32D47-063F-4F06-BBF8-377A20ECB343}" sibTransId="{03EA329E-2582-4A8A-B024-825FE2543304}"/>
    <dgm:cxn modelId="{F1949E1B-15D5-4BE1-8321-47A2E2E0FCFA}" type="presOf" srcId="{AAE2406D-7650-4888-A9EF-B68D853B3AA1}" destId="{A405251E-CBB2-4280-A628-39503A3AE6E4}" srcOrd="0" destOrd="0" presId="urn:microsoft.com/office/officeart/2005/8/layout/process5"/>
    <dgm:cxn modelId="{367AB2B8-A9C2-4FD5-BF5D-C8874AC05F88}" type="presOf" srcId="{7E8A385B-2929-4055-9578-EAA6876F34FB}" destId="{DD399995-4E09-416D-AE43-DD716B2A644E}" srcOrd="0" destOrd="0" presId="urn:microsoft.com/office/officeart/2005/8/layout/process5"/>
    <dgm:cxn modelId="{3E83E0AF-236A-4C5E-AD43-48CF884DAF3C}" srcId="{282A294F-C271-445B-81E4-F896596A1A24}" destId="{980B6EB3-915F-4D01-A057-FFCAA5FBE9F7}" srcOrd="4" destOrd="0" parTransId="{AADAC43F-BC34-4CEA-AE2E-DE73C13FFBD8}" sibTransId="{D7AAF0D5-7C8B-4868-9492-81F784C3F345}"/>
    <dgm:cxn modelId="{B6ADE271-AE23-4A84-BF8F-68E5A5439BDA}" type="presOf" srcId="{CE460540-46CE-4FF7-AB3E-8E5EDBB9D79F}" destId="{3804D670-8034-48F3-AA3A-2364BCB8D925}" srcOrd="0" destOrd="0" presId="urn:microsoft.com/office/officeart/2005/8/layout/process5"/>
    <dgm:cxn modelId="{BE81A843-DE7F-45DA-8C88-4BB6038BEEA2}" type="presOf" srcId="{935154CA-7B84-4810-A066-2DA571E922C0}" destId="{DBCFCE0A-C75E-4DF4-859B-FE97BDB67B27}" srcOrd="0" destOrd="0" presId="urn:microsoft.com/office/officeart/2005/8/layout/process5"/>
    <dgm:cxn modelId="{69565F3E-5983-49BB-8EAB-7FCBE9DD2A49}" type="presOf" srcId="{AAE2406D-7650-4888-A9EF-B68D853B3AA1}" destId="{ACC6F38E-B34E-42E3-887F-6F2A3C16CE53}" srcOrd="1" destOrd="0" presId="urn:microsoft.com/office/officeart/2005/8/layout/process5"/>
    <dgm:cxn modelId="{1C83B5D4-1880-4375-B5E3-47C3160AF0A8}" type="presOf" srcId="{CEB5BEB5-F825-4218-86B3-02F7410CDF68}" destId="{C70F7189-2302-4200-81D4-DCD14AFD5B38}" srcOrd="1" destOrd="0" presId="urn:microsoft.com/office/officeart/2005/8/layout/process5"/>
    <dgm:cxn modelId="{BAA6B9BE-C44A-4C0B-83CE-F684A9AFAD82}" type="presOf" srcId="{67A71A8C-735A-4C13-B761-E819C21D76B8}" destId="{8A7B55FA-707B-440F-85EE-2CC316EE2E63}" srcOrd="0" destOrd="0" presId="urn:microsoft.com/office/officeart/2005/8/layout/process5"/>
    <dgm:cxn modelId="{D4B82299-F09B-4106-AFCE-693DFE5691E9}" srcId="{282A294F-C271-445B-81E4-F896596A1A24}" destId="{67A71A8C-735A-4C13-B761-E819C21D76B8}" srcOrd="1" destOrd="0" parTransId="{824FD2BA-E6F3-4A99-BC03-312D0839606E}" sibTransId="{CE460540-46CE-4FF7-AB3E-8E5EDBB9D79F}"/>
    <dgm:cxn modelId="{EDDF878E-20E9-49F7-A873-67B2830824A8}" type="presOf" srcId="{CEB5BEB5-F825-4218-86B3-02F7410CDF68}" destId="{F9ECEC96-BC96-49A4-BA4C-956FC1E66A6E}" srcOrd="0" destOrd="0" presId="urn:microsoft.com/office/officeart/2005/8/layout/process5"/>
    <dgm:cxn modelId="{69B68C7C-C182-4093-A08B-72B9AE1CF8D9}" srcId="{282A294F-C271-445B-81E4-F896596A1A24}" destId="{935154CA-7B84-4810-A066-2DA571E922C0}" srcOrd="2" destOrd="0" parTransId="{420BA3BB-1776-48B8-B10F-DD513F8F923D}" sibTransId="{AAE2406D-7650-4888-A9EF-B68D853B3AA1}"/>
    <dgm:cxn modelId="{2DD5A14F-24B6-460C-A1D7-0ADAF2CEE41D}" srcId="{282A294F-C271-445B-81E4-F896596A1A24}" destId="{7E8A385B-2929-4055-9578-EAA6876F34FB}" srcOrd="3" destOrd="0" parTransId="{CE880C0C-7553-430C-BD55-EE473B6E8BCA}" sibTransId="{CEB5BEB5-F825-4218-86B3-02F7410CDF68}"/>
    <dgm:cxn modelId="{8C2D97CB-D91F-4172-9B18-A9E230837CB1}" type="presOf" srcId="{CE460540-46CE-4FF7-AB3E-8E5EDBB9D79F}" destId="{E1751AAD-D5F6-463C-9D1B-990A59E7DB69}" srcOrd="1" destOrd="0" presId="urn:microsoft.com/office/officeart/2005/8/layout/process5"/>
    <dgm:cxn modelId="{36723CDD-08FF-4915-AD98-ADA007BBC5FA}" type="presOf" srcId="{980B6EB3-915F-4D01-A057-FFCAA5FBE9F7}" destId="{1AEE26A2-02E9-46CD-8285-8390E162C726}" srcOrd="0" destOrd="0" presId="urn:microsoft.com/office/officeart/2005/8/layout/process5"/>
    <dgm:cxn modelId="{FBE95B88-2105-49F9-9691-D00EDB5CEDEE}" type="presOf" srcId="{03EA329E-2582-4A8A-B024-825FE2543304}" destId="{BFEB6CBF-30A4-45D0-92E4-59D4A2E3F7EF}" srcOrd="1" destOrd="0" presId="urn:microsoft.com/office/officeart/2005/8/layout/process5"/>
    <dgm:cxn modelId="{6B12005E-EC3B-45C4-B9B0-2C7546105A2F}" type="presOf" srcId="{282A294F-C271-445B-81E4-F896596A1A24}" destId="{1348E10C-D43F-483D-809B-24AF6CADC800}" srcOrd="0" destOrd="0" presId="urn:microsoft.com/office/officeart/2005/8/layout/process5"/>
    <dgm:cxn modelId="{C357D445-64C1-4270-B453-875E2A5EAD6A}" type="presParOf" srcId="{1348E10C-D43F-483D-809B-24AF6CADC800}" destId="{5242196D-0CE8-46CA-9ABC-040C7DE9A72C}" srcOrd="0" destOrd="0" presId="urn:microsoft.com/office/officeart/2005/8/layout/process5"/>
    <dgm:cxn modelId="{6F1BEFEA-8666-4D3A-A7DE-89FB9F833E0A}" type="presParOf" srcId="{1348E10C-D43F-483D-809B-24AF6CADC800}" destId="{662A2F50-20C1-4A41-90F5-0E8E1CA0F26B}" srcOrd="1" destOrd="0" presId="urn:microsoft.com/office/officeart/2005/8/layout/process5"/>
    <dgm:cxn modelId="{EB4ADFDE-4B52-4370-8FDB-8D39ADF232D1}" type="presParOf" srcId="{662A2F50-20C1-4A41-90F5-0E8E1CA0F26B}" destId="{BFEB6CBF-30A4-45D0-92E4-59D4A2E3F7EF}" srcOrd="0" destOrd="0" presId="urn:microsoft.com/office/officeart/2005/8/layout/process5"/>
    <dgm:cxn modelId="{65CBB200-748C-4EC7-B088-0FA84EFC90FE}" type="presParOf" srcId="{1348E10C-D43F-483D-809B-24AF6CADC800}" destId="{8A7B55FA-707B-440F-85EE-2CC316EE2E63}" srcOrd="2" destOrd="0" presId="urn:microsoft.com/office/officeart/2005/8/layout/process5"/>
    <dgm:cxn modelId="{A0C5E078-0473-4B74-B404-236DA0566015}" type="presParOf" srcId="{1348E10C-D43F-483D-809B-24AF6CADC800}" destId="{3804D670-8034-48F3-AA3A-2364BCB8D925}" srcOrd="3" destOrd="0" presId="urn:microsoft.com/office/officeart/2005/8/layout/process5"/>
    <dgm:cxn modelId="{9B8BD402-7AE3-4188-8AC2-3C2123F67872}" type="presParOf" srcId="{3804D670-8034-48F3-AA3A-2364BCB8D925}" destId="{E1751AAD-D5F6-463C-9D1B-990A59E7DB69}" srcOrd="0" destOrd="0" presId="urn:microsoft.com/office/officeart/2005/8/layout/process5"/>
    <dgm:cxn modelId="{FE59CAB4-1B6A-4815-A78E-F7D88B741644}" type="presParOf" srcId="{1348E10C-D43F-483D-809B-24AF6CADC800}" destId="{DBCFCE0A-C75E-4DF4-859B-FE97BDB67B27}" srcOrd="4" destOrd="0" presId="urn:microsoft.com/office/officeart/2005/8/layout/process5"/>
    <dgm:cxn modelId="{15BF6163-8E35-45CC-9298-0175EE6C4B0A}" type="presParOf" srcId="{1348E10C-D43F-483D-809B-24AF6CADC800}" destId="{A405251E-CBB2-4280-A628-39503A3AE6E4}" srcOrd="5" destOrd="0" presId="urn:microsoft.com/office/officeart/2005/8/layout/process5"/>
    <dgm:cxn modelId="{35B9D2C1-1E7E-44E5-8119-882733606257}" type="presParOf" srcId="{A405251E-CBB2-4280-A628-39503A3AE6E4}" destId="{ACC6F38E-B34E-42E3-887F-6F2A3C16CE53}" srcOrd="0" destOrd="0" presId="urn:microsoft.com/office/officeart/2005/8/layout/process5"/>
    <dgm:cxn modelId="{BEA94D0F-9866-4F03-8901-92C63831D1F8}" type="presParOf" srcId="{1348E10C-D43F-483D-809B-24AF6CADC800}" destId="{DD399995-4E09-416D-AE43-DD716B2A644E}" srcOrd="6" destOrd="0" presId="urn:microsoft.com/office/officeart/2005/8/layout/process5"/>
    <dgm:cxn modelId="{E0AB4781-74D3-4329-B032-230813F196F9}" type="presParOf" srcId="{1348E10C-D43F-483D-809B-24AF6CADC800}" destId="{F9ECEC96-BC96-49A4-BA4C-956FC1E66A6E}" srcOrd="7" destOrd="0" presId="urn:microsoft.com/office/officeart/2005/8/layout/process5"/>
    <dgm:cxn modelId="{ADBE8A42-0F0B-40B1-B204-032B8FDB53B4}" type="presParOf" srcId="{F9ECEC96-BC96-49A4-BA4C-956FC1E66A6E}" destId="{C70F7189-2302-4200-81D4-DCD14AFD5B38}" srcOrd="0" destOrd="0" presId="urn:microsoft.com/office/officeart/2005/8/layout/process5"/>
    <dgm:cxn modelId="{D8AA0A08-4413-48AB-9FA0-3DAE39C91705}" type="presParOf" srcId="{1348E10C-D43F-483D-809B-24AF6CADC800}" destId="{1AEE26A2-02E9-46CD-8285-8390E162C726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42196D-0CE8-46CA-9ABC-040C7DE9A72C}">
      <dsp:nvSpPr>
        <dsp:cNvPr id="0" name=""/>
        <dsp:cNvSpPr/>
      </dsp:nvSpPr>
      <dsp:spPr>
        <a:xfrm>
          <a:off x="2654" y="491612"/>
          <a:ext cx="3595089" cy="7141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n w="18415" cmpd="sng"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Исследование финансовой устойчивости банка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3569" y="512527"/>
        <a:ext cx="3553259" cy="672272"/>
      </dsp:txXfrm>
    </dsp:sp>
    <dsp:sp modelId="{662A2F50-20C1-4A41-90F5-0E8E1CA0F26B}">
      <dsp:nvSpPr>
        <dsp:cNvPr id="0" name=""/>
        <dsp:cNvSpPr/>
      </dsp:nvSpPr>
      <dsp:spPr>
        <a:xfrm rot="16200000" flipV="1">
          <a:off x="1759286" y="1384072"/>
          <a:ext cx="81826" cy="1258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-5400000">
        <a:off x="1762446" y="1430629"/>
        <a:ext cx="75507" cy="57278"/>
      </dsp:txXfrm>
    </dsp:sp>
    <dsp:sp modelId="{8A7B55FA-707B-440F-85EE-2CC316EE2E63}">
      <dsp:nvSpPr>
        <dsp:cNvPr id="0" name=""/>
        <dsp:cNvSpPr/>
      </dsp:nvSpPr>
      <dsp:spPr>
        <a:xfrm>
          <a:off x="2654" y="1681783"/>
          <a:ext cx="3595089" cy="7141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n w="18415" cmpd="sng"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Выделение основных параметров характеризующих финансовую устойчивость банка</a:t>
          </a:r>
          <a:endParaRPr lang="ru-RU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3569" y="1702698"/>
        <a:ext cx="3553259" cy="672272"/>
      </dsp:txXfrm>
    </dsp:sp>
    <dsp:sp modelId="{3804D670-8034-48F3-AA3A-2364BCB8D925}">
      <dsp:nvSpPr>
        <dsp:cNvPr id="0" name=""/>
        <dsp:cNvSpPr/>
      </dsp:nvSpPr>
      <dsp:spPr>
        <a:xfrm rot="5400000" flipH="1" flipV="1">
          <a:off x="1662921" y="2625869"/>
          <a:ext cx="188894" cy="5714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1740224" y="2577142"/>
        <a:ext cx="34289" cy="171749"/>
      </dsp:txXfrm>
    </dsp:sp>
    <dsp:sp modelId="{DBCFCE0A-C75E-4DF4-859B-FE97BDB67B27}">
      <dsp:nvSpPr>
        <dsp:cNvPr id="0" name=""/>
        <dsp:cNvSpPr/>
      </dsp:nvSpPr>
      <dsp:spPr>
        <a:xfrm>
          <a:off x="2654" y="2871954"/>
          <a:ext cx="3595089" cy="7141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n w="18415" cmpd="sng"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Регрессионные модели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3569" y="2892869"/>
        <a:ext cx="3553259" cy="672272"/>
      </dsp:txXfrm>
    </dsp:sp>
    <dsp:sp modelId="{A405251E-CBB2-4280-A628-39503A3AE6E4}">
      <dsp:nvSpPr>
        <dsp:cNvPr id="0" name=""/>
        <dsp:cNvSpPr/>
      </dsp:nvSpPr>
      <dsp:spPr>
        <a:xfrm rot="16207633">
          <a:off x="1639491" y="3790993"/>
          <a:ext cx="318794" cy="5714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-5400000">
        <a:off x="1781724" y="3677315"/>
        <a:ext cx="34289" cy="301649"/>
      </dsp:txXfrm>
    </dsp:sp>
    <dsp:sp modelId="{DD399995-4E09-416D-AE43-DD716B2A644E}">
      <dsp:nvSpPr>
        <dsp:cNvPr id="0" name=""/>
        <dsp:cNvSpPr/>
      </dsp:nvSpPr>
      <dsp:spPr>
        <a:xfrm>
          <a:off x="0" y="4067523"/>
          <a:ext cx="3595089" cy="7141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n w="18415" cmpd="sng"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Оптимизационная модель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0915" y="4088438"/>
        <a:ext cx="3553259" cy="672272"/>
      </dsp:txXfrm>
    </dsp:sp>
    <dsp:sp modelId="{F9ECEC96-BC96-49A4-BA4C-956FC1E66A6E}">
      <dsp:nvSpPr>
        <dsp:cNvPr id="0" name=""/>
        <dsp:cNvSpPr/>
      </dsp:nvSpPr>
      <dsp:spPr>
        <a:xfrm rot="16207702" flipH="1">
          <a:off x="1784926" y="5087490"/>
          <a:ext cx="66903" cy="5714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-5400000">
        <a:off x="1801252" y="5082614"/>
        <a:ext cx="34289" cy="49758"/>
      </dsp:txXfrm>
    </dsp:sp>
    <dsp:sp modelId="{1AEE26A2-02E9-46CD-8285-8390E162C726}">
      <dsp:nvSpPr>
        <dsp:cNvPr id="0" name=""/>
        <dsp:cNvSpPr/>
      </dsp:nvSpPr>
      <dsp:spPr>
        <a:xfrm>
          <a:off x="2654" y="5252296"/>
          <a:ext cx="3595089" cy="7141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n w="18415" cmpd="sng"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Результаты расчетов по определению оптимальной финансовой устойчивости банка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3569" y="5273211"/>
        <a:ext cx="3553259" cy="6722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0"/>
          </p:nvPr>
        </p:nvSpPr>
        <p:spPr>
          <a:xfrm>
            <a:off x="1116013" y="3500438"/>
            <a:ext cx="6840537" cy="30241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26984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0"/>
            <a:ext cx="3429000" cy="3048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910B0CD3-537A-48F6-87F0-F2E53884540D}" type="datetimeFigureOut">
              <a:rPr lang="ru-RU"/>
              <a:pPr>
                <a:defRPr/>
              </a:pPr>
              <a:t>10.03.2015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92875"/>
            <a:ext cx="3429000" cy="284163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16200000">
            <a:off x="8227219" y="5885656"/>
            <a:ext cx="1316038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8147BDE-8207-47C2-AA76-343F6ABEAD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64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172200"/>
            <a:ext cx="3429000" cy="3048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F94A6D3-BD4E-44EC-B0F6-EE648BC7C5DC}" type="datetimeFigureOut">
              <a:rPr lang="ru-RU"/>
              <a:pPr>
                <a:defRPr/>
              </a:pPr>
              <a:t>10.03.2015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92875"/>
            <a:ext cx="3429000" cy="284163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 rot="16200000">
            <a:off x="8227219" y="5885656"/>
            <a:ext cx="1316038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6D989130-8A0A-4C93-9891-7AFDE2F191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808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6500" y="0"/>
            <a:ext cx="331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488832" cy="576064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A81733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0"/>
          </p:nvPr>
        </p:nvSpPr>
        <p:spPr>
          <a:xfrm>
            <a:off x="1115616" y="1052736"/>
            <a:ext cx="7488832" cy="5112568"/>
          </a:xfrm>
        </p:spPr>
        <p:txBody>
          <a:bodyPr/>
          <a:lstStyle>
            <a:lvl1pPr marL="342000" indent="-342000" algn="just">
              <a:lnSpc>
                <a:spcPct val="80000"/>
              </a:lnSpc>
              <a:spcBef>
                <a:spcPts val="400"/>
              </a:spcBef>
              <a:buClr>
                <a:srgbClr val="A81733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1pPr>
            <a:lvl2pPr marL="342000" indent="-342000">
              <a:lnSpc>
                <a:spcPct val="80000"/>
              </a:lnSpc>
              <a:spcBef>
                <a:spcPts val="400"/>
              </a:spcBef>
              <a:buClr>
                <a:srgbClr val="A817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</a:defRPr>
            </a:lvl2pPr>
            <a:lvl3pPr marL="1087200" indent="-228600">
              <a:lnSpc>
                <a:spcPct val="80000"/>
              </a:lnSpc>
              <a:buClr>
                <a:srgbClr val="A81733"/>
              </a:buClr>
              <a:buFont typeface="Wingdings" pitchFamily="2" charset="2"/>
              <a:buChar char="§"/>
              <a:defRPr b="0">
                <a:solidFill>
                  <a:schemeClr val="tx1"/>
                </a:solidFill>
              </a:defRPr>
            </a:lvl3pPr>
            <a:lvl4pPr marL="1600200" indent="-228600">
              <a:buClr>
                <a:srgbClr val="A8170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444912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0463" y="-2779713"/>
            <a:ext cx="455612" cy="963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488832" cy="576064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A81733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1"/>
          </p:nvPr>
        </p:nvSpPr>
        <p:spPr>
          <a:xfrm>
            <a:off x="1115616" y="1052736"/>
            <a:ext cx="7488237" cy="5113337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ru-RU" noProof="0" smtClean="0"/>
              <a:t>Вставка диаграммы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381340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800" y="6350"/>
            <a:ext cx="515938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2398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488832" cy="576064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C000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0"/>
          </p:nvPr>
        </p:nvSpPr>
        <p:spPr>
          <a:xfrm>
            <a:off x="1115616" y="1052736"/>
            <a:ext cx="7488832" cy="5112568"/>
          </a:xfrm>
        </p:spPr>
        <p:txBody>
          <a:bodyPr/>
          <a:lstStyle>
            <a:lvl1pPr marL="342000" indent="-342000" algn="just">
              <a:lnSpc>
                <a:spcPct val="80000"/>
              </a:lnSpc>
              <a:spcBef>
                <a:spcPts val="400"/>
              </a:spcBef>
              <a:buClr>
                <a:srgbClr val="A8170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1pPr>
            <a:lvl2pPr marL="342000" indent="-342000">
              <a:lnSpc>
                <a:spcPct val="80000"/>
              </a:lnSpc>
              <a:spcBef>
                <a:spcPts val="400"/>
              </a:spcBef>
              <a:buClr>
                <a:srgbClr val="A817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</a:defRPr>
            </a:lvl2pPr>
            <a:lvl3pPr marL="1087200" indent="-228600">
              <a:lnSpc>
                <a:spcPct val="80000"/>
              </a:lnSpc>
              <a:buClr>
                <a:srgbClr val="A81700"/>
              </a:buClr>
              <a:buFont typeface="Wingdings" pitchFamily="2" charset="2"/>
              <a:buChar char="§"/>
              <a:defRPr b="0">
                <a:solidFill>
                  <a:schemeClr val="tx1"/>
                </a:solidFill>
              </a:defRPr>
            </a:lvl3pPr>
            <a:lvl4pPr marL="1600200" indent="-228600">
              <a:buClr>
                <a:srgbClr val="A8170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527023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488832" cy="576064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C000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1"/>
          </p:nvPr>
        </p:nvSpPr>
        <p:spPr>
          <a:xfrm>
            <a:off x="1115616" y="1052736"/>
            <a:ext cx="7488237" cy="5113337"/>
          </a:xfrm>
        </p:spPr>
        <p:txBody>
          <a:bodyPr rtlCol="0">
            <a:normAutofit/>
          </a:bodyPr>
          <a:lstStyle/>
          <a:p>
            <a:pPr lvl="0"/>
            <a:r>
              <a:rPr lang="ru-RU" noProof="0" smtClean="0"/>
              <a:t>Вставка диаграммы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86578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6430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488832" cy="576064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A81733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0"/>
          </p:nvPr>
        </p:nvSpPr>
        <p:spPr>
          <a:xfrm>
            <a:off x="1115616" y="1052736"/>
            <a:ext cx="7488832" cy="5112568"/>
          </a:xfrm>
        </p:spPr>
        <p:txBody>
          <a:bodyPr/>
          <a:lstStyle>
            <a:lvl1pPr marL="342000" indent="-342000" algn="just">
              <a:lnSpc>
                <a:spcPct val="80000"/>
              </a:lnSpc>
              <a:spcBef>
                <a:spcPts val="400"/>
              </a:spcBef>
              <a:buClr>
                <a:srgbClr val="A81733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1pPr>
            <a:lvl2pPr marL="342000" indent="-342000">
              <a:lnSpc>
                <a:spcPct val="80000"/>
              </a:lnSpc>
              <a:spcBef>
                <a:spcPts val="400"/>
              </a:spcBef>
              <a:buClr>
                <a:srgbClr val="A817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</a:defRPr>
            </a:lvl2pPr>
            <a:lvl3pPr marL="1087200" indent="-228600">
              <a:lnSpc>
                <a:spcPct val="80000"/>
              </a:lnSpc>
              <a:buClr>
                <a:srgbClr val="A81733"/>
              </a:buClr>
              <a:buFont typeface="Wingdings" pitchFamily="2" charset="2"/>
              <a:buChar char="§"/>
              <a:defRPr b="0">
                <a:solidFill>
                  <a:schemeClr val="tx1"/>
                </a:solidFill>
              </a:defRPr>
            </a:lvl3pPr>
            <a:lvl4pPr marL="1600200" indent="-228600">
              <a:buClr>
                <a:srgbClr val="A8170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031900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488832" cy="576064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A81733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1"/>
          </p:nvPr>
        </p:nvSpPr>
        <p:spPr>
          <a:xfrm>
            <a:off x="1115616" y="1052736"/>
            <a:ext cx="7488237" cy="5113337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ru-RU" noProof="0" smtClean="0"/>
              <a:t>Вставка диаграммы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29849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1475657" y="188641"/>
            <a:ext cx="7200800" cy="10801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200">
                <a:latin typeface="+mj-lt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 txBox="1">
            <a:spLocks noGrp="1"/>
          </p:cNvSpPr>
          <p:nvPr>
            <p:ph idx="1"/>
          </p:nvPr>
        </p:nvSpPr>
        <p:spPr>
          <a:xfrm>
            <a:off x="1475655" y="1196752"/>
            <a:ext cx="7128793" cy="5427898"/>
          </a:xfrm>
          <a:prstGeom prst="rect">
            <a:avLst/>
          </a:prstGeom>
        </p:spPr>
        <p:txBody>
          <a:bodyPr/>
          <a:lstStyle>
            <a:lvl1pPr>
              <a:buClr>
                <a:srgbClr val="C00000"/>
              </a:buClr>
              <a:buFont typeface="Wingdings" pitchFamily="2"/>
              <a:buChar char="§"/>
              <a:defRPr b="1">
                <a:latin typeface="+mn-lt"/>
              </a:defRPr>
            </a:lvl1pPr>
            <a:lvl2pPr>
              <a:buClr>
                <a:srgbClr val="C00000"/>
              </a:buClr>
              <a:buFont typeface="Wingdings" pitchFamily="2"/>
              <a:buChar char="§"/>
              <a:defRPr b="0">
                <a:latin typeface="+mn-lt"/>
              </a:defRPr>
            </a:lvl2pPr>
            <a:lvl3pPr>
              <a:buClr>
                <a:srgbClr val="C00000"/>
              </a:buClr>
              <a:defRPr b="0">
                <a:latin typeface="+mn-lt"/>
              </a:defRPr>
            </a:lvl3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246834759"/>
      </p:ext>
    </p:extLst>
  </p:cSld>
  <p:clrMapOvr>
    <a:masterClrMapping/>
  </p:clrMapOvr>
  <p:transition/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B7C2E-3229-4BA8-91CE-200364E38820}" type="datetimeFigureOut">
              <a:rPr lang="en-US"/>
              <a:pPr>
                <a:defRPr/>
              </a:pPr>
              <a:t>3/10/2015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76957-7209-4A37-932F-76369D57F2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765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3F21F-B3E4-4629-85F7-8189CF5442F9}" type="datetimeFigureOut">
              <a:rPr lang="ru-RU"/>
              <a:pPr>
                <a:defRPr/>
              </a:pPr>
              <a:t>10.03.2015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30061-832D-4B2A-9FF0-8E030E2BB6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4535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6F718-526A-44FC-B4B6-E059CE0BF1EE}" type="datetimeFigureOut">
              <a:rPr lang="en-US"/>
              <a:pPr>
                <a:defRPr/>
              </a:pPr>
              <a:t>3/10/2015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5DEFC-AC1F-4434-A1E1-5A45972EF7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9456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E96F0-A69F-4B9C-A395-888335BA7FE9}" type="datetimeFigureOut">
              <a:rPr lang="en-US"/>
              <a:pPr>
                <a:defRPr/>
              </a:pPr>
              <a:t>3/10/2015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93C05-3CE6-415E-B2AA-7894983213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9825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ED6B5-A39C-4368-B013-74E97897F541}" type="datetimeFigureOut">
              <a:rPr lang="en-US"/>
              <a:pPr>
                <a:defRPr/>
              </a:pPr>
              <a:t>3/10/2015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5BC73-1ED8-4E5E-A399-52AC88D297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9308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BABB6-6E14-47EA-9EB9-5E3226E45755}" type="datetimeFigureOut">
              <a:rPr lang="en-US"/>
              <a:pPr>
                <a:defRPr/>
              </a:pPr>
              <a:t>3/10/2015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82DF8-BF80-4C5E-B3BC-F4B98CCB34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6273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768A9-A379-4D41-A4F2-1C87E3CFE3C9}" type="datetimeFigureOut">
              <a:rPr lang="ru-RU"/>
              <a:pPr>
                <a:defRPr/>
              </a:pPr>
              <a:t>10.03.2015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0EE7E-D7DA-4534-8FA6-1934D84D33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7402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92615-49A3-422B-991B-3FCB7555D0D3}" type="datetimeFigureOut">
              <a:rPr lang="en-US"/>
              <a:pPr>
                <a:defRPr/>
              </a:pPr>
              <a:t>3/10/2015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F6003-07CD-422F-A41B-19F670355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071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D777-A2CD-412E-9A78-84349FACDD10}" type="datetimeFigureOut">
              <a:rPr lang="en-US"/>
              <a:pPr>
                <a:defRPr/>
              </a:pPr>
              <a:t>3/10/2015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EE320-C9CA-4B9F-9895-2294CB3E06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7230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BCD0-4AC0-4576-BA0A-1E0F1F856CC4}" type="datetimeFigureOut">
              <a:rPr lang="en-US"/>
              <a:pPr>
                <a:defRPr/>
              </a:pPr>
              <a:t>3/10/2015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C5155-E8A5-419E-BBB8-798D2CB4F4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0819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6F63A-B5AE-4923-9690-BAA877521511}" type="datetimeFigureOut">
              <a:rPr lang="en-US"/>
              <a:pPr>
                <a:defRPr/>
              </a:pPr>
              <a:t>3/10/2015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80772-622E-4C31-BCAF-D72D861557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858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.jpe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ldomasovams\Desktop\Для Светланы\!2012_материалы\First-slide-new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96" t="17493" r="-1665" b="-2567"/>
          <a:stretch>
            <a:fillRect/>
          </a:stretch>
        </p:blipFill>
        <p:spPr bwMode="auto">
          <a:xfrm>
            <a:off x="-139700" y="0"/>
            <a:ext cx="9436100" cy="708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Заголовок 12"/>
          <p:cNvSpPr>
            <a:spLocks noGrp="1"/>
          </p:cNvSpPr>
          <p:nvPr>
            <p:ph type="title"/>
          </p:nvPr>
        </p:nvSpPr>
        <p:spPr bwMode="auto">
          <a:xfrm>
            <a:off x="733425" y="2073275"/>
            <a:ext cx="8051800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САПР в машиностроении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73" r:id="rId2"/>
    <p:sldLayoutId id="2147483774" r:id="rId3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5400" b="1" kern="1200">
          <a:solidFill>
            <a:srgbClr val="7F7F7F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7F7F7F"/>
          </a:solidFill>
          <a:latin typeface="Calibr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7F7F7F"/>
          </a:solidFill>
          <a:latin typeface="Calibr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7F7F7F"/>
          </a:solidFill>
          <a:latin typeface="Calibr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7F7F7F"/>
          </a:solidFill>
          <a:latin typeface="Calibri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7F7F7F"/>
          </a:solidFill>
          <a:latin typeface="Calibri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7F7F7F"/>
          </a:solidFill>
          <a:latin typeface="Calibri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7F7F7F"/>
          </a:solidFill>
          <a:latin typeface="Calibri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7F7F7F"/>
          </a:solidFill>
          <a:latin typeface="Calibri" pitchFamily="34" charset="0"/>
        </a:defRPr>
      </a:lvl9pPr>
    </p:titleStyle>
    <p:bodyStyle>
      <a:lvl1pPr algn="ctr" rtl="0" eaLnBrk="1" fontAlgn="base" hangingPunct="1">
        <a:spcBef>
          <a:spcPct val="20000"/>
        </a:spcBef>
        <a:spcAft>
          <a:spcPct val="0"/>
        </a:spcAft>
        <a:buFont typeface="Arial" charset="0"/>
        <a:defRPr sz="1400" kern="1200">
          <a:solidFill>
            <a:srgbClr val="A6A6A6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oldomasovams\Desktop\Для Светланы\!2012_материалы\Second-slide-new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27" b="7562"/>
          <a:stretch>
            <a:fillRect/>
          </a:stretch>
        </p:blipFill>
        <p:spPr bwMode="auto">
          <a:xfrm>
            <a:off x="-36513" y="0"/>
            <a:ext cx="8901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Заголовок 12"/>
          <p:cNvSpPr>
            <a:spLocks noGrp="1"/>
          </p:cNvSpPr>
          <p:nvPr>
            <p:ph type="title"/>
          </p:nvPr>
        </p:nvSpPr>
        <p:spPr bwMode="auto">
          <a:xfrm>
            <a:off x="1116013" y="260350"/>
            <a:ext cx="67691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2" name="Текст 13"/>
          <p:cNvSpPr>
            <a:spLocks noGrp="1"/>
          </p:cNvSpPr>
          <p:nvPr>
            <p:ph type="body" idx="1"/>
          </p:nvPr>
        </p:nvSpPr>
        <p:spPr bwMode="auto">
          <a:xfrm>
            <a:off x="1116013" y="1052513"/>
            <a:ext cx="6840537" cy="499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2"/>
            <a:r>
              <a:rPr lang="ru-RU" altLang="ru-RU" smtClean="0"/>
              <a:t>Второй уровень</a:t>
            </a:r>
          </a:p>
          <a:p>
            <a:pPr lvl="3"/>
            <a:r>
              <a:rPr lang="ru-RU" altLang="ru-RU" smtClean="0"/>
              <a:t>Третий уровень</a:t>
            </a:r>
          </a:p>
          <a:p>
            <a:pPr lvl="0"/>
            <a:r>
              <a:rPr lang="ru-RU" altLang="ru-RU" smtClean="0"/>
              <a:t>	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rgbClr val="A8173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9pPr>
    </p:titleStyle>
    <p:bodyStyle>
      <a:lvl1pPr marL="457200" indent="-457200" algn="l" rtl="0" eaLnBrk="0" fontAlgn="base" hangingPunct="0">
        <a:lnSpc>
          <a:spcPct val="80000"/>
        </a:lnSpc>
        <a:spcBef>
          <a:spcPct val="20000"/>
        </a:spcBef>
        <a:spcAft>
          <a:spcPct val="0"/>
        </a:spcAft>
        <a:buClr>
          <a:srgbClr val="A81733"/>
        </a:buClr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A81733"/>
        </a:buClr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A81700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2"/>
          <p:cNvSpPr>
            <a:spLocks noGrp="1"/>
          </p:cNvSpPr>
          <p:nvPr>
            <p:ph type="title"/>
          </p:nvPr>
        </p:nvSpPr>
        <p:spPr bwMode="auto">
          <a:xfrm>
            <a:off x="1116013" y="260350"/>
            <a:ext cx="67691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075" name="Текст 13"/>
          <p:cNvSpPr>
            <a:spLocks noGrp="1"/>
          </p:cNvSpPr>
          <p:nvPr>
            <p:ph type="body" idx="1"/>
          </p:nvPr>
        </p:nvSpPr>
        <p:spPr bwMode="auto">
          <a:xfrm>
            <a:off x="1116013" y="1052513"/>
            <a:ext cx="6840537" cy="499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2"/>
            <a:r>
              <a:rPr lang="ru-RU" altLang="ru-RU" smtClean="0"/>
              <a:t>Второй уровень</a:t>
            </a:r>
          </a:p>
          <a:p>
            <a:pPr lvl="3"/>
            <a:r>
              <a:rPr lang="ru-RU" altLang="ru-RU" smtClean="0"/>
              <a:t>Третий уровень</a:t>
            </a:r>
          </a:p>
          <a:p>
            <a:pPr lvl="0"/>
            <a:r>
              <a:rPr lang="ru-RU" altLang="ru-RU" smtClean="0"/>
              <a:t>	</a:t>
            </a:r>
          </a:p>
        </p:txBody>
      </p:sp>
      <p:pic>
        <p:nvPicPr>
          <p:cNvPr id="3076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40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alibri" pitchFamily="34" charset="0"/>
        </a:defRPr>
      </a:lvl9pPr>
    </p:titleStyle>
    <p:bodyStyle>
      <a:lvl1pPr marL="457200" indent="-457200" algn="l" rtl="0" eaLnBrk="0" fontAlgn="base" hangingPunct="0">
        <a:lnSpc>
          <a:spcPct val="80000"/>
        </a:lnSpc>
        <a:spcBef>
          <a:spcPct val="20000"/>
        </a:spcBef>
        <a:spcAft>
          <a:spcPct val="0"/>
        </a:spcAft>
        <a:buClr>
          <a:srgbClr val="A81700"/>
        </a:buClr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A81700"/>
        </a:buClr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A81700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oldomasovams\Desktop\Для Светланы\!2012_материалы\Second-slide-new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12" b="7747"/>
          <a:stretch>
            <a:fillRect/>
          </a:stretch>
        </p:blipFill>
        <p:spPr bwMode="auto">
          <a:xfrm>
            <a:off x="-36513" y="-26988"/>
            <a:ext cx="9180513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Заголовок 12"/>
          <p:cNvSpPr>
            <a:spLocks noGrp="1"/>
          </p:cNvSpPr>
          <p:nvPr>
            <p:ph type="title"/>
          </p:nvPr>
        </p:nvSpPr>
        <p:spPr bwMode="auto">
          <a:xfrm>
            <a:off x="1116013" y="260350"/>
            <a:ext cx="67691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100" name="Текст 13"/>
          <p:cNvSpPr>
            <a:spLocks noGrp="1"/>
          </p:cNvSpPr>
          <p:nvPr>
            <p:ph type="body" idx="1"/>
          </p:nvPr>
        </p:nvSpPr>
        <p:spPr bwMode="auto">
          <a:xfrm>
            <a:off x="1116013" y="1052513"/>
            <a:ext cx="6840537" cy="499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2"/>
            <a:r>
              <a:rPr lang="ru-RU" altLang="ru-RU" smtClean="0"/>
              <a:t>Второй уровень</a:t>
            </a:r>
          </a:p>
          <a:p>
            <a:pPr lvl="3"/>
            <a:r>
              <a:rPr lang="ru-RU" altLang="ru-RU" smtClean="0"/>
              <a:t>Третий уровень</a:t>
            </a:r>
          </a:p>
          <a:p>
            <a:pPr lvl="0"/>
            <a:r>
              <a:rPr lang="ru-RU" altLang="ru-RU" smtClean="0"/>
              <a:t>	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8" r:id="rId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rgbClr val="A8173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A81733"/>
          </a:solidFill>
          <a:latin typeface="Calibri" pitchFamily="34" charset="0"/>
        </a:defRPr>
      </a:lvl9pPr>
    </p:titleStyle>
    <p:bodyStyle>
      <a:lvl1pPr marL="457200" indent="-457200" algn="l" rtl="0" eaLnBrk="0" fontAlgn="base" hangingPunct="0">
        <a:lnSpc>
          <a:spcPct val="80000"/>
        </a:lnSpc>
        <a:spcBef>
          <a:spcPct val="20000"/>
        </a:spcBef>
        <a:spcAft>
          <a:spcPct val="0"/>
        </a:spcAft>
        <a:buClr>
          <a:srgbClr val="A81733"/>
        </a:buClr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A81733"/>
        </a:buClr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A81700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512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BA6AEF-EBAE-484F-BF14-B336A1BB522B}" type="datetimeFigureOut">
              <a:rPr lang="ru-RU"/>
              <a:pPr>
                <a:defRPr/>
              </a:pPr>
              <a:t>10.03.2015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C880CDC-9206-4E94-8D6C-95952FF755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71" r:id="rId2"/>
    <p:sldLayoutId id="2147483780" r:id="rId3"/>
    <p:sldLayoutId id="2147483781" r:id="rId4"/>
    <p:sldLayoutId id="2147483782" r:id="rId5"/>
    <p:sldLayoutId id="2147483783" r:id="rId6"/>
    <p:sldLayoutId id="2147483772" r:id="rId7"/>
    <p:sldLayoutId id="2147483784" r:id="rId8"/>
    <p:sldLayoutId id="2147483785" r:id="rId9"/>
    <p:sldLayoutId id="2147483786" r:id="rId10"/>
    <p:sldLayoutId id="2147483787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0228" y="1302023"/>
            <a:ext cx="7992888" cy="1470025"/>
          </a:xfrm>
          <a:extLst/>
        </p:spPr>
        <p:txBody>
          <a:bodyPr rtlCol="0"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>
                <a:solidFill>
                  <a:srgbClr val="0070C0"/>
                </a:solidFill>
              </a:rPr>
              <a:t>Оценка финансовой  надежности коммерческого банка</a:t>
            </a:r>
            <a:endParaRPr lang="ru-RU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150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76825" y="3860800"/>
            <a:ext cx="3794125" cy="2160588"/>
          </a:xfrm>
        </p:spPr>
        <p:txBody>
          <a:bodyPr/>
          <a:lstStyle/>
          <a:p>
            <a:pPr algn="l" eaLnBrk="1" hangingPunct="1"/>
            <a:r>
              <a:rPr lang="ru-RU" altLang="ru-RU" sz="1600" b="1" dirty="0" smtClean="0">
                <a:solidFill>
                  <a:schemeClr val="tx1"/>
                </a:solidFill>
              </a:rPr>
              <a:t>Автор</a:t>
            </a:r>
            <a:r>
              <a:rPr lang="en-US" altLang="ru-RU" sz="1600" b="1" dirty="0" smtClean="0">
                <a:solidFill>
                  <a:schemeClr val="tx1"/>
                </a:solidFill>
              </a:rPr>
              <a:t>: </a:t>
            </a:r>
            <a:r>
              <a:rPr lang="ru-RU" altLang="ru-RU" sz="1600" b="1" dirty="0">
                <a:solidFill>
                  <a:schemeClr val="tx1"/>
                </a:solidFill>
              </a:rPr>
              <a:t>Макишова Дана</a:t>
            </a:r>
          </a:p>
          <a:p>
            <a:pPr algn="l" eaLnBrk="1" hangingPunct="1"/>
            <a:r>
              <a:rPr lang="ru-RU" altLang="ru-RU" sz="1600" b="1" dirty="0" smtClean="0">
                <a:solidFill>
                  <a:schemeClr val="tx1"/>
                </a:solidFill>
              </a:rPr>
              <a:t>Студентка 3 курса, специальности информационные системы (12-201-32): </a:t>
            </a:r>
            <a:r>
              <a:rPr lang="ru-RU" alt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Научный руководитель: к.э.н., доцент кафедры </a:t>
            </a:r>
            <a:r>
              <a:rPr lang="kk-KZ" alt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информационных систем </a:t>
            </a:r>
            <a:r>
              <a:rPr lang="ru-RU" altLang="ru-RU" sz="1600" b="1" dirty="0" err="1" smtClean="0">
                <a:solidFill>
                  <a:schemeClr val="tx1"/>
                </a:solidFill>
                <a:cs typeface="Times New Roman" pitchFamily="18" charset="0"/>
              </a:rPr>
              <a:t>Вардиашвили</a:t>
            </a:r>
            <a:r>
              <a:rPr lang="ru-RU" altLang="ru-RU" sz="1600" b="1" dirty="0" smtClean="0">
                <a:solidFill>
                  <a:schemeClr val="tx1"/>
                </a:solidFill>
                <a:cs typeface="Times New Roman" pitchFamily="18" charset="0"/>
              </a:rPr>
              <a:t> Н.Н. </a:t>
            </a:r>
            <a:endParaRPr lang="ru-RU" altLang="ru-RU" sz="1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3172"/>
            <a:ext cx="8229600" cy="785548"/>
          </a:xfrm>
          <a:extLst/>
        </p:spPr>
        <p:txBody>
          <a:bodyPr rtlCol="0"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>
                <a:ln w="11430"/>
                <a:solidFill>
                  <a:srgbClr val="0070C0"/>
                </a:solidFill>
              </a:rPr>
              <a:t>Актуальность </a:t>
            </a:r>
          </a:p>
        </p:txBody>
      </p:sp>
      <p:sp>
        <p:nvSpPr>
          <p:cNvPr id="22531" name="Прямоугольник 3"/>
          <p:cNvSpPr>
            <a:spLocks noChangeArrowheads="1"/>
          </p:cNvSpPr>
          <p:nvPr/>
        </p:nvSpPr>
        <p:spPr bwMode="auto">
          <a:xfrm>
            <a:off x="3914268" y="1596403"/>
            <a:ext cx="483235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dirty="0" smtClean="0"/>
              <a:t>Обусловлена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dirty="0" smtClean="0"/>
              <a:t>необходимостью </a:t>
            </a:r>
            <a:r>
              <a:rPr lang="ru-RU" altLang="ru-RU" dirty="0"/>
              <a:t>улучшения финансового состояния </a:t>
            </a:r>
            <a:r>
              <a:rPr lang="ru-RU" altLang="ru-RU" dirty="0" smtClean="0"/>
              <a:t>банка с </a:t>
            </a:r>
            <a:r>
              <a:rPr lang="ru-RU" altLang="ru-RU" dirty="0"/>
              <a:t>целью повышения его </a:t>
            </a:r>
            <a:r>
              <a:rPr lang="ru-RU" altLang="ru-RU" dirty="0" smtClean="0"/>
              <a:t>конкурентоспособности</a:t>
            </a:r>
            <a:r>
              <a:rPr lang="en-US" altLang="ru-RU" dirty="0" smtClean="0"/>
              <a:t>.</a:t>
            </a:r>
            <a:endParaRPr lang="ru-RU" alt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3225725" cy="3225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1430"/>
                <a:solidFill>
                  <a:srgbClr val="0070C0"/>
                </a:solidFill>
              </a:rPr>
              <a:t>Идея</a:t>
            </a:r>
            <a:endParaRPr lang="ru-RU" dirty="0"/>
          </a:p>
        </p:txBody>
      </p:sp>
      <p:pic>
        <p:nvPicPr>
          <p:cNvPr id="1026" name="Picture 2" descr="загруженное (1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08" y="1844824"/>
            <a:ext cx="1798320" cy="179832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11760" y="2420888"/>
            <a:ext cx="6336704" cy="954107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2800" b="1" i="1" dirty="0">
                <a:solidFill>
                  <a:srgbClr val="0070C0"/>
                </a:solidFill>
              </a:rPr>
              <a:t>Оценка финансовой  надежности коммерческого банка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925220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94552" y="1153487"/>
            <a:ext cx="6336704" cy="224676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70C0"/>
                </a:solidFill>
                <a:latin typeface="+mn-lt"/>
                <a:cs typeface="+mn-cs"/>
              </a:rPr>
              <a:t>Целью</a:t>
            </a:r>
            <a:r>
              <a:rPr lang="ru-RU" sz="2800" dirty="0">
                <a:latin typeface="+mn-lt"/>
                <a:cs typeface="+mn-cs"/>
              </a:rPr>
              <a:t> </a:t>
            </a:r>
            <a:r>
              <a:rPr lang="ru-RU" sz="2800" dirty="0" smtClean="0">
                <a:latin typeface="+mn-lt"/>
                <a:cs typeface="+mn-cs"/>
              </a:rPr>
              <a:t>конференции </a:t>
            </a:r>
            <a:r>
              <a:rPr lang="ru-RU" sz="2800" dirty="0" smtClean="0">
                <a:latin typeface="+mn-lt"/>
                <a:cs typeface="+mn-cs"/>
              </a:rPr>
              <a:t>является </a:t>
            </a:r>
            <a:r>
              <a:rPr lang="ru-RU" sz="2800" dirty="0">
                <a:latin typeface="+mn-lt"/>
                <a:cs typeface="+mn-cs"/>
              </a:rPr>
              <a:t>разработка и использование </a:t>
            </a:r>
            <a:r>
              <a:rPr lang="ru-RU" sz="2800" dirty="0" smtClean="0">
                <a:latin typeface="+mn-lt"/>
                <a:cs typeface="+mn-cs"/>
              </a:rPr>
              <a:t>математической модели </a:t>
            </a:r>
            <a:r>
              <a:rPr lang="ru-RU" sz="2800" dirty="0">
                <a:latin typeface="+mn-lt"/>
                <a:cs typeface="+mn-cs"/>
              </a:rPr>
              <a:t>для определения оптимальной финансовой устойчивости </a:t>
            </a:r>
            <a:r>
              <a:rPr lang="ru-RU" sz="2800" dirty="0" smtClean="0">
                <a:latin typeface="+mn-lt"/>
                <a:cs typeface="+mn-cs"/>
              </a:rPr>
              <a:t>банка.</a:t>
            </a:r>
            <a:endParaRPr lang="ru-RU" sz="2800" dirty="0">
              <a:latin typeface="+mn-lt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37" y="4697760"/>
            <a:ext cx="3383845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0431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75656" y="2161104"/>
            <a:ext cx="6604669" cy="954107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70C0"/>
                </a:solidFill>
                <a:latin typeface="+mn-lt"/>
                <a:cs typeface="+mn-cs"/>
              </a:rPr>
              <a:t>Объектом</a:t>
            </a:r>
            <a:r>
              <a:rPr lang="ru-RU" sz="2800" b="1" dirty="0">
                <a:latin typeface="+mn-lt"/>
                <a:cs typeface="+mn-cs"/>
              </a:rPr>
              <a:t> </a:t>
            </a:r>
            <a:r>
              <a:rPr lang="ru-RU" sz="2800" dirty="0">
                <a:latin typeface="+mn-lt"/>
                <a:cs typeface="+mn-cs"/>
              </a:rPr>
              <a:t>исследования является коммерческий  банк АО «Цеснабанк» </a:t>
            </a:r>
          </a:p>
        </p:txBody>
      </p:sp>
      <p:pic>
        <p:nvPicPr>
          <p:cNvPr id="1026" name="Рисунок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97152"/>
            <a:ext cx="2016224" cy="1766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Новизна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000" dirty="0" smtClean="0"/>
              <a:t>Для оценки финансовой устойчивости банка существуют ряд методик, которые применяют как в отечественной, так и в зарубежной практике. Чаще всего применяют такие, как: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b="1" dirty="0" smtClean="0">
                <a:solidFill>
                  <a:srgbClr val="0070C0"/>
                </a:solidFill>
              </a:rPr>
              <a:t>методика оценки финансовой устойчивости В.С. </a:t>
            </a:r>
            <a:r>
              <a:rPr lang="ru-RU" sz="2000" b="1" dirty="0" err="1" smtClean="0">
                <a:solidFill>
                  <a:srgbClr val="0070C0"/>
                </a:solidFill>
              </a:rPr>
              <a:t>Кромонова</a:t>
            </a:r>
            <a:r>
              <a:rPr lang="ru-RU" sz="2000" b="1" dirty="0" smtClean="0">
                <a:solidFill>
                  <a:srgbClr val="0070C0"/>
                </a:solidFill>
              </a:rPr>
              <a:t>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b="1" dirty="0" smtClean="0">
                <a:solidFill>
                  <a:srgbClr val="0070C0"/>
                </a:solidFill>
              </a:rPr>
              <a:t>метод с использованием американской системы CAMELS.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000" b="1" dirty="0" smtClean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000" dirty="0" smtClean="0"/>
              <a:t>В основе этих методик лежит оценка деятельности банка по ряду существенных факторов определяющих степень его финансовой устойчивости. Но данные методики </a:t>
            </a:r>
            <a:r>
              <a:rPr lang="kk-KZ" sz="2000" dirty="0" smtClean="0"/>
              <a:t>не позволяют рассчитать оптимальные параметры финансовой усойчивости банка.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kk-KZ" sz="2000" b="1" dirty="0" smtClean="0"/>
              <a:t>Предлагается подход позволяющий с помощью статистического и  математического моделирования определять оптимальную  финансовую  устойчи</a:t>
            </a:r>
            <a:r>
              <a:rPr lang="ru-RU" sz="2000" b="1" dirty="0" smtClean="0"/>
              <a:t>в</a:t>
            </a:r>
            <a:r>
              <a:rPr lang="kk-KZ" sz="2000" b="1" dirty="0" smtClean="0"/>
              <a:t>ость банка. </a:t>
            </a:r>
            <a:endParaRPr lang="ru-RU" sz="2000" b="1" dirty="0"/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704850" y="1557338"/>
            <a:ext cx="7632700" cy="719137"/>
          </a:xfrm>
          <a:prstGeom prst="round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Выделить наиболее важные коэффициенты определения финансовой устойчивости банка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55650" y="2422525"/>
            <a:ext cx="7632700" cy="720725"/>
          </a:xfrm>
          <a:prstGeom prst="round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По выборке за ряд </a:t>
            </a:r>
            <a:r>
              <a:rPr lang="ru-RU" dirty="0" smtClean="0"/>
              <a:t>лет (12 лет) </a:t>
            </a:r>
            <a:r>
              <a:rPr lang="ru-RU" dirty="0"/>
              <a:t>значений </a:t>
            </a:r>
            <a:r>
              <a:rPr lang="ru-RU" dirty="0" smtClean="0"/>
              <a:t>факторов</a:t>
            </a:r>
            <a:r>
              <a:rPr lang="ru-RU" dirty="0"/>
              <a:t>, характеризующих финансовую деятельность банка провести </a:t>
            </a:r>
            <a:r>
              <a:rPr lang="ru-RU" dirty="0" smtClean="0"/>
              <a:t>корреляционно-регрессионный </a:t>
            </a:r>
            <a:r>
              <a:rPr lang="ru-RU" dirty="0"/>
              <a:t>анализ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231968" y="5252026"/>
            <a:ext cx="7632700" cy="1512888"/>
          </a:xfrm>
          <a:prstGeom prst="round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Определить с помощью оптимизационной модели , оптимальные значения параметров характеризующих финансовую устойчивость банка</a:t>
            </a:r>
            <a:r>
              <a:rPr lang="ru-RU" dirty="0" smtClean="0"/>
              <a:t>.</a:t>
            </a:r>
            <a:endParaRPr lang="ru-RU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09675" y="4360863"/>
            <a:ext cx="7632700" cy="720725"/>
          </a:xfrm>
          <a:prstGeom prst="round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Разработать математическую модель, для определения оптимальной финансовой устойчивости </a:t>
            </a:r>
            <a:r>
              <a:rPr lang="ru-RU" dirty="0" smtClean="0"/>
              <a:t>банка.</a:t>
            </a:r>
            <a:endParaRPr lang="ru-RU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41400" y="3284538"/>
            <a:ext cx="7632700" cy="871537"/>
          </a:xfrm>
          <a:prstGeom prst="round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Построить регрессионные модели и осуществить с их помощью прогнозы значений коэффициентов финансовой устойчивости </a:t>
            </a:r>
            <a:r>
              <a:rPr lang="ru-RU" dirty="0" smtClean="0"/>
              <a:t>банка по значимым факторам.</a:t>
            </a:r>
            <a:endParaRPr lang="ru-RU" dirty="0"/>
          </a:p>
        </p:txBody>
      </p:sp>
      <p:grpSp>
        <p:nvGrpSpPr>
          <p:cNvPr id="3" name="Группа 2"/>
          <p:cNvGrpSpPr>
            <a:grpSpLocks/>
          </p:cNvGrpSpPr>
          <p:nvPr/>
        </p:nvGrpSpPr>
        <p:grpSpPr bwMode="auto">
          <a:xfrm>
            <a:off x="120650" y="1341438"/>
            <a:ext cx="439738" cy="4248150"/>
            <a:chOff x="120169" y="1340768"/>
            <a:chExt cx="440658" cy="4248472"/>
          </a:xfrm>
        </p:grpSpPr>
        <p:cxnSp>
          <p:nvCxnSpPr>
            <p:cNvPr id="13" name="Прямая соединительная линия 12"/>
            <p:cNvCxnSpPr/>
            <p:nvPr/>
          </p:nvCxnSpPr>
          <p:spPr>
            <a:xfrm>
              <a:off x="120169" y="1340768"/>
              <a:ext cx="7955" cy="424847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/>
            <p:nvPr/>
          </p:nvCxnSpPr>
          <p:spPr>
            <a:xfrm>
              <a:off x="120169" y="5589240"/>
              <a:ext cx="432703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 стрелкой 15"/>
            <p:cNvCxnSpPr/>
            <p:nvPr/>
          </p:nvCxnSpPr>
          <p:spPr>
            <a:xfrm>
              <a:off x="128124" y="4509658"/>
              <a:ext cx="432703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 стрелкой 16"/>
            <p:cNvCxnSpPr/>
            <p:nvPr/>
          </p:nvCxnSpPr>
          <p:spPr>
            <a:xfrm>
              <a:off x="128124" y="3644405"/>
              <a:ext cx="432703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/>
            <p:cNvCxnSpPr/>
            <p:nvPr/>
          </p:nvCxnSpPr>
          <p:spPr>
            <a:xfrm>
              <a:off x="128124" y="2782327"/>
              <a:ext cx="432703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 стрелкой 18"/>
            <p:cNvCxnSpPr/>
            <p:nvPr/>
          </p:nvCxnSpPr>
          <p:spPr>
            <a:xfrm>
              <a:off x="120169" y="1917074"/>
              <a:ext cx="432703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Прямая соединительная линия 20"/>
          <p:cNvCxnSpPr/>
          <p:nvPr/>
        </p:nvCxnSpPr>
        <p:spPr>
          <a:xfrm flipV="1">
            <a:off x="120650" y="476250"/>
            <a:ext cx="0" cy="8651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120650" y="1341438"/>
            <a:ext cx="9207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091" y="448838"/>
            <a:ext cx="8229600" cy="1143000"/>
          </a:xfrm>
          <a:extLst/>
        </p:spPr>
        <p:txBody>
          <a:bodyPr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Для достижения цели бизнес-проекта поставлены следующие задачи:</a:t>
            </a:r>
            <a:br>
              <a:rPr lang="ru-RU" sz="28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sz="28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0" y="0"/>
            <a:ext cx="9144000" cy="188913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28588" y="5589588"/>
            <a:ext cx="0" cy="115178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128588" y="6715985"/>
            <a:ext cx="452437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631083150"/>
              </p:ext>
            </p:extLst>
          </p:nvPr>
        </p:nvGraphicFramePr>
        <p:xfrm>
          <a:off x="2843808" y="211348"/>
          <a:ext cx="3600399" cy="64580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Группа 88"/>
          <p:cNvGrpSpPr/>
          <p:nvPr/>
        </p:nvGrpSpPr>
        <p:grpSpPr>
          <a:xfrm>
            <a:off x="4553579" y="5093646"/>
            <a:ext cx="236130" cy="332722"/>
            <a:chOff x="7524327" y="2852936"/>
            <a:chExt cx="236130" cy="393277"/>
          </a:xfrm>
          <a:solidFill>
            <a:schemeClr val="bg1">
              <a:lumMod val="50000"/>
            </a:schemeClr>
          </a:solidFill>
        </p:grpSpPr>
        <p:grpSp>
          <p:nvGrpSpPr>
            <p:cNvPr id="3" name="Группа 89"/>
            <p:cNvGrpSpPr/>
            <p:nvPr/>
          </p:nvGrpSpPr>
          <p:grpSpPr>
            <a:xfrm rot="10800000">
              <a:off x="7524328" y="2852936"/>
              <a:ext cx="236129" cy="201853"/>
              <a:chOff x="1322095" y="3519442"/>
              <a:chExt cx="236129" cy="201853"/>
            </a:xfrm>
            <a:grpFill/>
            <a:scene3d>
              <a:camera prst="orthographicFront"/>
              <a:lightRig rig="flat" dir="t"/>
            </a:scene3d>
          </p:grpSpPr>
          <p:sp>
            <p:nvSpPr>
              <p:cNvPr id="94" name="Стрелка вправо 93"/>
              <p:cNvSpPr/>
              <p:nvPr/>
            </p:nvSpPr>
            <p:spPr>
              <a:xfrm rot="5400000">
                <a:off x="1339233" y="3502304"/>
                <a:ext cx="201853" cy="236129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grpFill/>
              <a:sp3d z="-80000" prstMaterial="plastic">
                <a:bevelT w="50800" h="50800"/>
                <a:bevelB w="25400" h="2540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5">
                  <a:hueOff val="4903174"/>
                  <a:satOff val="3346"/>
                  <a:lumOff val="-9411"/>
                  <a:alphaOff val="0"/>
                </a:schemeClr>
              </a:fillRef>
              <a:effectRef idx="2">
                <a:schemeClr val="accent5">
                  <a:hueOff val="4903174"/>
                  <a:satOff val="3346"/>
                  <a:lumOff val="-9411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95" name="Стрелка вправо 4"/>
              <p:cNvSpPr/>
              <p:nvPr/>
            </p:nvSpPr>
            <p:spPr>
              <a:xfrm>
                <a:off x="1369321" y="3519442"/>
                <a:ext cx="141677" cy="141297"/>
              </a:xfrm>
              <a:prstGeom prst="rect">
                <a:avLst/>
              </a:prstGeom>
              <a:grpFill/>
              <a:sp3d z="-80000"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0" tIns="0" rIns="0" bIns="0" spcCol="1270" anchor="ctr"/>
              <a:lstStyle/>
              <a:p>
                <a:pPr algn="ctr" defTabSz="44450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ru-RU" sz="1000"/>
              </a:p>
            </p:txBody>
          </p:sp>
        </p:grpSp>
        <p:grpSp>
          <p:nvGrpSpPr>
            <p:cNvPr id="6" name="Группа 90"/>
            <p:cNvGrpSpPr/>
            <p:nvPr/>
          </p:nvGrpSpPr>
          <p:grpSpPr>
            <a:xfrm>
              <a:off x="7524327" y="3044360"/>
              <a:ext cx="236129" cy="201853"/>
              <a:chOff x="1337892" y="3604373"/>
              <a:chExt cx="236129" cy="201853"/>
            </a:xfrm>
            <a:grpFill/>
            <a:scene3d>
              <a:camera prst="orthographicFront"/>
              <a:lightRig rig="flat" dir="t"/>
            </a:scene3d>
          </p:grpSpPr>
          <p:sp>
            <p:nvSpPr>
              <p:cNvPr id="92" name="Стрелка вправо 91"/>
              <p:cNvSpPr/>
              <p:nvPr/>
            </p:nvSpPr>
            <p:spPr>
              <a:xfrm rot="5400000">
                <a:off x="1355030" y="3587235"/>
                <a:ext cx="201853" cy="236129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grpFill/>
              <a:sp3d z="-80000" prstMaterial="plastic">
                <a:bevelT w="50800" h="50800"/>
                <a:bevelB w="25400" h="2540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5">
                  <a:hueOff val="4903174"/>
                  <a:satOff val="3346"/>
                  <a:lumOff val="-9411"/>
                  <a:alphaOff val="0"/>
                </a:schemeClr>
              </a:fillRef>
              <a:effectRef idx="2">
                <a:schemeClr val="accent5">
                  <a:hueOff val="4903174"/>
                  <a:satOff val="3346"/>
                  <a:lumOff val="-9411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93" name="Стрелка вправо 4"/>
              <p:cNvSpPr/>
              <p:nvPr/>
            </p:nvSpPr>
            <p:spPr>
              <a:xfrm>
                <a:off x="1385118" y="3604373"/>
                <a:ext cx="141677" cy="141297"/>
              </a:xfrm>
              <a:prstGeom prst="rect">
                <a:avLst/>
              </a:prstGeom>
              <a:grpFill/>
              <a:sp3d z="-80000"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0" tIns="0" rIns="0" bIns="0" spcCol="1270" anchor="ctr"/>
              <a:lstStyle/>
              <a:p>
                <a:pPr algn="ctr" defTabSz="44450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ru-RU" sz="1000"/>
              </a:p>
            </p:txBody>
          </p:sp>
        </p:grpSp>
      </p:grpSp>
      <p:grpSp>
        <p:nvGrpSpPr>
          <p:cNvPr id="7" name="Группа 95"/>
          <p:cNvGrpSpPr/>
          <p:nvPr/>
        </p:nvGrpSpPr>
        <p:grpSpPr>
          <a:xfrm>
            <a:off x="4513828" y="3837314"/>
            <a:ext cx="236130" cy="332722"/>
            <a:chOff x="7524327" y="2852936"/>
            <a:chExt cx="236130" cy="393277"/>
          </a:xfrm>
          <a:solidFill>
            <a:schemeClr val="bg1">
              <a:lumMod val="50000"/>
            </a:schemeClr>
          </a:solidFill>
        </p:grpSpPr>
        <p:grpSp>
          <p:nvGrpSpPr>
            <p:cNvPr id="8" name="Группа 96"/>
            <p:cNvGrpSpPr/>
            <p:nvPr/>
          </p:nvGrpSpPr>
          <p:grpSpPr>
            <a:xfrm rot="10800000">
              <a:off x="7524328" y="2852936"/>
              <a:ext cx="236129" cy="201853"/>
              <a:chOff x="1322095" y="3519442"/>
              <a:chExt cx="236129" cy="201853"/>
            </a:xfrm>
            <a:grpFill/>
            <a:scene3d>
              <a:camera prst="orthographicFront"/>
              <a:lightRig rig="flat" dir="t"/>
            </a:scene3d>
          </p:grpSpPr>
          <p:sp>
            <p:nvSpPr>
              <p:cNvPr id="101" name="Стрелка вправо 100"/>
              <p:cNvSpPr/>
              <p:nvPr/>
            </p:nvSpPr>
            <p:spPr>
              <a:xfrm rot="5400000">
                <a:off x="1339233" y="3502304"/>
                <a:ext cx="201853" cy="236129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grpFill/>
              <a:sp3d z="-80000" prstMaterial="plastic">
                <a:bevelT w="50800" h="50800"/>
                <a:bevelB w="25400" h="2540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5">
                  <a:hueOff val="4903174"/>
                  <a:satOff val="3346"/>
                  <a:lumOff val="-9411"/>
                  <a:alphaOff val="0"/>
                </a:schemeClr>
              </a:fillRef>
              <a:effectRef idx="2">
                <a:schemeClr val="accent5">
                  <a:hueOff val="4903174"/>
                  <a:satOff val="3346"/>
                  <a:lumOff val="-9411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07" name="Стрелка вправо 4"/>
              <p:cNvSpPr/>
              <p:nvPr/>
            </p:nvSpPr>
            <p:spPr>
              <a:xfrm>
                <a:off x="1369321" y="3519442"/>
                <a:ext cx="141677" cy="141297"/>
              </a:xfrm>
              <a:prstGeom prst="rect">
                <a:avLst/>
              </a:prstGeom>
              <a:grpFill/>
              <a:sp3d z="-80000"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0" tIns="0" rIns="0" bIns="0" spcCol="1270" anchor="ctr"/>
              <a:lstStyle/>
              <a:p>
                <a:pPr algn="ctr" defTabSz="44450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ru-RU" sz="1000"/>
              </a:p>
            </p:txBody>
          </p:sp>
        </p:grpSp>
        <p:grpSp>
          <p:nvGrpSpPr>
            <p:cNvPr id="9" name="Группа 97"/>
            <p:cNvGrpSpPr/>
            <p:nvPr/>
          </p:nvGrpSpPr>
          <p:grpSpPr>
            <a:xfrm>
              <a:off x="7524327" y="3044360"/>
              <a:ext cx="236129" cy="201853"/>
              <a:chOff x="1337892" y="3604373"/>
              <a:chExt cx="236129" cy="201853"/>
            </a:xfrm>
            <a:grpFill/>
            <a:scene3d>
              <a:camera prst="orthographicFront"/>
              <a:lightRig rig="flat" dir="t"/>
            </a:scene3d>
          </p:grpSpPr>
          <p:sp>
            <p:nvSpPr>
              <p:cNvPr id="99" name="Стрелка вправо 98"/>
              <p:cNvSpPr/>
              <p:nvPr/>
            </p:nvSpPr>
            <p:spPr>
              <a:xfrm rot="5400000">
                <a:off x="1355030" y="3587235"/>
                <a:ext cx="201853" cy="236129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grpFill/>
              <a:sp3d z="-80000" prstMaterial="plastic">
                <a:bevelT w="50800" h="50800"/>
                <a:bevelB w="25400" h="2540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5">
                  <a:hueOff val="4903174"/>
                  <a:satOff val="3346"/>
                  <a:lumOff val="-9411"/>
                  <a:alphaOff val="0"/>
                </a:schemeClr>
              </a:fillRef>
              <a:effectRef idx="2">
                <a:schemeClr val="accent5">
                  <a:hueOff val="4903174"/>
                  <a:satOff val="3346"/>
                  <a:lumOff val="-9411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00" name="Стрелка вправо 4"/>
              <p:cNvSpPr/>
              <p:nvPr/>
            </p:nvSpPr>
            <p:spPr>
              <a:xfrm>
                <a:off x="1385118" y="3604373"/>
                <a:ext cx="141677" cy="141297"/>
              </a:xfrm>
              <a:prstGeom prst="rect">
                <a:avLst/>
              </a:prstGeom>
              <a:grpFill/>
              <a:sp3d z="-80000"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0" tIns="0" rIns="0" bIns="0" spcCol="1270" anchor="ctr"/>
              <a:lstStyle/>
              <a:p>
                <a:pPr algn="ctr" defTabSz="44450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ru-RU" sz="1000"/>
              </a:p>
            </p:txBody>
          </p:sp>
        </p:grpSp>
      </p:grpSp>
      <p:grpSp>
        <p:nvGrpSpPr>
          <p:cNvPr id="10" name="Группа 107"/>
          <p:cNvGrpSpPr/>
          <p:nvPr/>
        </p:nvGrpSpPr>
        <p:grpSpPr>
          <a:xfrm>
            <a:off x="4513827" y="2670872"/>
            <a:ext cx="236130" cy="332722"/>
            <a:chOff x="7524327" y="2852936"/>
            <a:chExt cx="236130" cy="393277"/>
          </a:xfrm>
          <a:solidFill>
            <a:schemeClr val="bg1">
              <a:lumMod val="50000"/>
            </a:schemeClr>
          </a:solidFill>
        </p:grpSpPr>
        <p:grpSp>
          <p:nvGrpSpPr>
            <p:cNvPr id="11" name="Группа 108"/>
            <p:cNvGrpSpPr/>
            <p:nvPr/>
          </p:nvGrpSpPr>
          <p:grpSpPr>
            <a:xfrm rot="10800000">
              <a:off x="7524328" y="2852936"/>
              <a:ext cx="236129" cy="201853"/>
              <a:chOff x="1322095" y="3519442"/>
              <a:chExt cx="236129" cy="201853"/>
            </a:xfrm>
            <a:grpFill/>
            <a:scene3d>
              <a:camera prst="orthographicFront"/>
              <a:lightRig rig="flat" dir="t"/>
            </a:scene3d>
          </p:grpSpPr>
          <p:sp>
            <p:nvSpPr>
              <p:cNvPr id="113" name="Стрелка вправо 112"/>
              <p:cNvSpPr/>
              <p:nvPr/>
            </p:nvSpPr>
            <p:spPr>
              <a:xfrm rot="5400000">
                <a:off x="1339233" y="3502304"/>
                <a:ext cx="201853" cy="236129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grpFill/>
              <a:sp3d z="-80000" prstMaterial="plastic">
                <a:bevelT w="50800" h="50800"/>
                <a:bevelB w="25400" h="2540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5">
                  <a:hueOff val="4903174"/>
                  <a:satOff val="3346"/>
                  <a:lumOff val="-9411"/>
                  <a:alphaOff val="0"/>
                </a:schemeClr>
              </a:fillRef>
              <a:effectRef idx="2">
                <a:schemeClr val="accent5">
                  <a:hueOff val="4903174"/>
                  <a:satOff val="3346"/>
                  <a:lumOff val="-9411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14" name="Стрелка вправо 4"/>
              <p:cNvSpPr/>
              <p:nvPr/>
            </p:nvSpPr>
            <p:spPr>
              <a:xfrm>
                <a:off x="1369321" y="3519442"/>
                <a:ext cx="141677" cy="141297"/>
              </a:xfrm>
              <a:prstGeom prst="rect">
                <a:avLst/>
              </a:prstGeom>
              <a:grpFill/>
              <a:sp3d z="-80000"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0" tIns="0" rIns="0" bIns="0" spcCol="1270" anchor="ctr"/>
              <a:lstStyle/>
              <a:p>
                <a:pPr algn="ctr" defTabSz="44450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ru-RU" sz="1000"/>
              </a:p>
            </p:txBody>
          </p:sp>
        </p:grpSp>
        <p:grpSp>
          <p:nvGrpSpPr>
            <p:cNvPr id="12" name="Группа 109"/>
            <p:cNvGrpSpPr/>
            <p:nvPr/>
          </p:nvGrpSpPr>
          <p:grpSpPr>
            <a:xfrm>
              <a:off x="7524327" y="3044360"/>
              <a:ext cx="236129" cy="201853"/>
              <a:chOff x="1337892" y="3604373"/>
              <a:chExt cx="236129" cy="201853"/>
            </a:xfrm>
            <a:grpFill/>
            <a:scene3d>
              <a:camera prst="orthographicFront"/>
              <a:lightRig rig="flat" dir="t"/>
            </a:scene3d>
          </p:grpSpPr>
          <p:sp>
            <p:nvSpPr>
              <p:cNvPr id="111" name="Стрелка вправо 110"/>
              <p:cNvSpPr/>
              <p:nvPr/>
            </p:nvSpPr>
            <p:spPr>
              <a:xfrm rot="5400000">
                <a:off x="1355030" y="3587235"/>
                <a:ext cx="201853" cy="236129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grpFill/>
              <a:sp3d z="-80000" prstMaterial="plastic">
                <a:bevelT w="50800" h="50800"/>
                <a:bevelB w="25400" h="2540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5">
                  <a:hueOff val="4903174"/>
                  <a:satOff val="3346"/>
                  <a:lumOff val="-9411"/>
                  <a:alphaOff val="0"/>
                </a:schemeClr>
              </a:fillRef>
              <a:effectRef idx="2">
                <a:schemeClr val="accent5">
                  <a:hueOff val="4903174"/>
                  <a:satOff val="3346"/>
                  <a:lumOff val="-9411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12" name="Стрелка вправо 4"/>
              <p:cNvSpPr/>
              <p:nvPr/>
            </p:nvSpPr>
            <p:spPr>
              <a:xfrm>
                <a:off x="1385118" y="3604373"/>
                <a:ext cx="141677" cy="141297"/>
              </a:xfrm>
              <a:prstGeom prst="rect">
                <a:avLst/>
              </a:prstGeom>
              <a:grpFill/>
              <a:sp3d z="-80000"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0" tIns="0" rIns="0" bIns="0" spcCol="1270" anchor="ctr"/>
              <a:lstStyle/>
              <a:p>
                <a:pPr algn="ctr" defTabSz="44450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ru-RU" sz="1000"/>
              </a:p>
            </p:txBody>
          </p:sp>
        </p:grpSp>
      </p:grpSp>
      <p:grpSp>
        <p:nvGrpSpPr>
          <p:cNvPr id="13" name="Группа 114"/>
          <p:cNvGrpSpPr/>
          <p:nvPr/>
        </p:nvGrpSpPr>
        <p:grpSpPr>
          <a:xfrm>
            <a:off x="4506352" y="1484784"/>
            <a:ext cx="236130" cy="332722"/>
            <a:chOff x="7524327" y="2852936"/>
            <a:chExt cx="236130" cy="393277"/>
          </a:xfrm>
          <a:solidFill>
            <a:schemeClr val="bg1">
              <a:lumMod val="50000"/>
            </a:schemeClr>
          </a:solidFill>
        </p:grpSpPr>
        <p:grpSp>
          <p:nvGrpSpPr>
            <p:cNvPr id="14" name="Группа 115"/>
            <p:cNvGrpSpPr/>
            <p:nvPr/>
          </p:nvGrpSpPr>
          <p:grpSpPr>
            <a:xfrm rot="10800000">
              <a:off x="7524328" y="2852936"/>
              <a:ext cx="236129" cy="201853"/>
              <a:chOff x="1322095" y="3519442"/>
              <a:chExt cx="236129" cy="201853"/>
            </a:xfrm>
            <a:grpFill/>
            <a:scene3d>
              <a:camera prst="orthographicFront"/>
              <a:lightRig rig="flat" dir="t"/>
            </a:scene3d>
          </p:grpSpPr>
          <p:sp>
            <p:nvSpPr>
              <p:cNvPr id="120" name="Стрелка вправо 119"/>
              <p:cNvSpPr/>
              <p:nvPr/>
            </p:nvSpPr>
            <p:spPr>
              <a:xfrm rot="5400000">
                <a:off x="1339233" y="3502304"/>
                <a:ext cx="201853" cy="236129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grpFill/>
              <a:sp3d z="-80000" prstMaterial="plastic">
                <a:bevelT w="50800" h="50800"/>
                <a:bevelB w="25400" h="2540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5">
                  <a:hueOff val="4903174"/>
                  <a:satOff val="3346"/>
                  <a:lumOff val="-9411"/>
                  <a:alphaOff val="0"/>
                </a:schemeClr>
              </a:fillRef>
              <a:effectRef idx="2">
                <a:schemeClr val="accent5">
                  <a:hueOff val="4903174"/>
                  <a:satOff val="3346"/>
                  <a:lumOff val="-9411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21" name="Стрелка вправо 4"/>
              <p:cNvSpPr/>
              <p:nvPr/>
            </p:nvSpPr>
            <p:spPr>
              <a:xfrm>
                <a:off x="1369321" y="3519442"/>
                <a:ext cx="141677" cy="141297"/>
              </a:xfrm>
              <a:prstGeom prst="rect">
                <a:avLst/>
              </a:prstGeom>
              <a:grpFill/>
              <a:sp3d z="-80000"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0" tIns="0" rIns="0" bIns="0" spcCol="1270" anchor="ctr"/>
              <a:lstStyle/>
              <a:p>
                <a:pPr algn="ctr" defTabSz="44450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ru-RU" sz="1000"/>
              </a:p>
            </p:txBody>
          </p:sp>
        </p:grpSp>
        <p:grpSp>
          <p:nvGrpSpPr>
            <p:cNvPr id="15" name="Группа 116"/>
            <p:cNvGrpSpPr/>
            <p:nvPr/>
          </p:nvGrpSpPr>
          <p:grpSpPr>
            <a:xfrm>
              <a:off x="7524327" y="3044360"/>
              <a:ext cx="236129" cy="201853"/>
              <a:chOff x="1337892" y="3604373"/>
              <a:chExt cx="236129" cy="201853"/>
            </a:xfrm>
            <a:grpFill/>
            <a:scene3d>
              <a:camera prst="orthographicFront"/>
              <a:lightRig rig="flat" dir="t"/>
            </a:scene3d>
          </p:grpSpPr>
          <p:sp>
            <p:nvSpPr>
              <p:cNvPr id="118" name="Стрелка вправо 117"/>
              <p:cNvSpPr/>
              <p:nvPr/>
            </p:nvSpPr>
            <p:spPr>
              <a:xfrm rot="5400000">
                <a:off x="1355030" y="3587235"/>
                <a:ext cx="201853" cy="236129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grpFill/>
              <a:sp3d z="-80000" prstMaterial="plastic">
                <a:bevelT w="50800" h="50800"/>
                <a:bevelB w="25400" h="2540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5">
                  <a:hueOff val="4903174"/>
                  <a:satOff val="3346"/>
                  <a:lumOff val="-9411"/>
                  <a:alphaOff val="0"/>
                </a:schemeClr>
              </a:fillRef>
              <a:effectRef idx="2">
                <a:schemeClr val="accent5">
                  <a:hueOff val="4903174"/>
                  <a:satOff val="3346"/>
                  <a:lumOff val="-9411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19" name="Стрелка вправо 4"/>
              <p:cNvSpPr/>
              <p:nvPr/>
            </p:nvSpPr>
            <p:spPr>
              <a:xfrm>
                <a:off x="1385118" y="3604373"/>
                <a:ext cx="141677" cy="141297"/>
              </a:xfrm>
              <a:prstGeom prst="rect">
                <a:avLst/>
              </a:prstGeom>
              <a:grpFill/>
              <a:sp3d z="-80000"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0" tIns="0" rIns="0" bIns="0" spcCol="1270" anchor="ctr"/>
              <a:lstStyle/>
              <a:p>
                <a:pPr algn="ctr" defTabSz="44450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ru-RU" sz="1000"/>
              </a:p>
            </p:txBody>
          </p:sp>
        </p:grpSp>
      </p:grpSp>
      <p:sp>
        <p:nvSpPr>
          <p:cNvPr id="4" name="Прямоугольник 3"/>
          <p:cNvSpPr/>
          <p:nvPr/>
        </p:nvSpPr>
        <p:spPr>
          <a:xfrm>
            <a:off x="379302" y="116632"/>
            <a:ext cx="8490227" cy="4226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Структурная схема математическо-статистического моделирования</a:t>
            </a:r>
            <a:endParaRPr lang="ru-RU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39957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896" y="260648"/>
            <a:ext cx="8737104" cy="1143000"/>
          </a:xfrm>
        </p:spPr>
        <p:txBody>
          <a:bodyPr/>
          <a:lstStyle/>
          <a:p>
            <a:r>
              <a:rPr lang="ru-RU" sz="2800" b="1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Выбор значимых факторов для расчета коэффициентов финансовой устойчивости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34076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200" b="1" dirty="0" smtClean="0"/>
              <a:t>Для определения финансовой устойчивости банка применяются следующие коэффициенты</a:t>
            </a:r>
            <a:r>
              <a:rPr lang="ru-RU" sz="1200" b="1" dirty="0"/>
              <a:t>:</a:t>
            </a:r>
            <a:endParaRPr lang="ru-RU" sz="1200" b="1" dirty="0" smtClean="0"/>
          </a:p>
          <a:p>
            <a:r>
              <a:rPr lang="ru-RU" sz="1200" dirty="0" smtClean="0"/>
              <a:t>Коэффициент маневренности</a:t>
            </a:r>
          </a:p>
          <a:p>
            <a:r>
              <a:rPr lang="ru-RU" sz="1200" dirty="0" smtClean="0"/>
              <a:t>Коэффициент автономии (финансовой независимости)</a:t>
            </a:r>
          </a:p>
          <a:p>
            <a:r>
              <a:rPr lang="ru-RU" sz="1200" dirty="0" smtClean="0"/>
              <a:t>Коэффициент клиентской базы</a:t>
            </a:r>
          </a:p>
          <a:p>
            <a:r>
              <a:rPr lang="ru-RU" sz="1200" dirty="0" smtClean="0"/>
              <a:t>Коэффициент общей ликвидности</a:t>
            </a:r>
          </a:p>
          <a:p>
            <a:r>
              <a:rPr lang="ru-RU" sz="1200" dirty="0" smtClean="0"/>
              <a:t>Коэффициент эффективности использования активов</a:t>
            </a:r>
          </a:p>
          <a:p>
            <a:r>
              <a:rPr lang="ru-RU" sz="1200" dirty="0" smtClean="0"/>
              <a:t>Коэффициент качества ссудной задолженности</a:t>
            </a:r>
          </a:p>
          <a:p>
            <a:r>
              <a:rPr lang="ru-RU" sz="1200" dirty="0" smtClean="0"/>
              <a:t>Коэффициент покрытия процентов</a:t>
            </a:r>
          </a:p>
          <a:p>
            <a:pPr marL="0" indent="0">
              <a:buNone/>
            </a:pPr>
            <a:endParaRPr lang="ru-RU" sz="12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5009582"/>
              </p:ext>
            </p:extLst>
          </p:nvPr>
        </p:nvGraphicFramePr>
        <p:xfrm>
          <a:off x="1259632" y="3789040"/>
          <a:ext cx="6264696" cy="2788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2346"/>
                <a:gridCol w="2382350"/>
              </a:tblGrid>
              <a:tr h="441297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</a:t>
                      </a:r>
                      <a:r>
                        <a:rPr lang="ru-RU" sz="1600" baseline="0" dirty="0" smtClean="0"/>
                        <a:t>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Расчётные значения</a:t>
                      </a:r>
                      <a:endParaRPr lang="ru-RU" sz="1400" dirty="0"/>
                    </a:p>
                  </a:txBody>
                  <a:tcPr/>
                </a:tc>
              </a:tr>
              <a:tr h="285545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у, коэффициент маневренности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85545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х1,прибыль</a:t>
                      </a:r>
                      <a:endParaRPr lang="ru-RU" sz="1600" b="1" dirty="0">
                        <a:solidFill>
                          <a:srgbClr val="FF0000"/>
                        </a:solidFill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0,468279548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85545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х2,основные средства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0,106642875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85545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х3,денежные средства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0,255621955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85545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х4,кредитороская задолженность</a:t>
                      </a:r>
                      <a:endParaRPr lang="ru-RU" sz="1600" b="1" dirty="0">
                        <a:solidFill>
                          <a:srgbClr val="FF0000"/>
                        </a:solidFill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0,434855583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85545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х5,собственный капитал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0,36857551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59587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х6,активы взвешенные с учетом риска</a:t>
                      </a:r>
                      <a:endParaRPr lang="ru-RU" sz="1600" b="1" dirty="0">
                        <a:solidFill>
                          <a:srgbClr val="FF0000"/>
                        </a:solidFill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0,418095524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322645" y="3347131"/>
            <a:ext cx="43299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/>
              <a:t>Корреляция по коэффициенту маневренности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287608553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727112" y="260648"/>
            <a:ext cx="10572824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Прогнозирование значений коэффициентов финансовой устойчивости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28676" name="TextBox 4"/>
          <p:cNvSpPr txBox="1">
            <a:spLocks noChangeArrowheads="1"/>
          </p:cNvSpPr>
          <p:nvPr/>
        </p:nvSpPr>
        <p:spPr bwMode="auto">
          <a:xfrm>
            <a:off x="928662" y="1357298"/>
            <a:ext cx="76946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altLang="ru-RU" dirty="0"/>
              <a:t>Регрессионная модель для  прогнозирования коэффициента маневренности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Объект 4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759653"/>
                <a:ext cx="8676456" cy="4525963"/>
              </a:xfrm>
            </p:spPr>
            <p:txBody>
              <a:bodyPr/>
              <a:lstStyle/>
              <a:p>
                <a:pPr marL="0" indent="0" algn="ctr">
                  <a:buNone/>
                </a:pPr>
                <a:r>
                  <a:rPr lang="en-US" sz="2400" b="1" dirty="0"/>
                  <a:t>Y</a:t>
                </a:r>
                <a:r>
                  <a:rPr lang="ru-RU" sz="2400" b="1" dirty="0"/>
                  <a:t>=</a:t>
                </a:r>
                <a:r>
                  <a:rPr lang="en-US" sz="2400" b="1" dirty="0"/>
                  <a:t>a</a:t>
                </a:r>
                <a:r>
                  <a:rPr lang="ru-RU" sz="2400" b="1" dirty="0"/>
                  <a:t>+</a:t>
                </a:r>
                <a:r>
                  <a:rPr lang="en-US" sz="2400" b="1" dirty="0"/>
                  <a:t>b</a:t>
                </a:r>
                <a:r>
                  <a:rPr lang="ru-RU" sz="2400" b="1" dirty="0"/>
                  <a:t>*</a:t>
                </a:r>
                <a:r>
                  <a:rPr lang="en-US" sz="2400" b="1" dirty="0"/>
                  <a:t>x</a:t>
                </a:r>
                <a:r>
                  <a:rPr lang="ru-RU" sz="2400" b="1" dirty="0"/>
                  <a:t>4</a:t>
                </a:r>
                <a:r>
                  <a:rPr lang="en-US" sz="2400" b="1" dirty="0"/>
                  <a:t>=0,62+2,12*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/>
                          </a:rPr>
                          <m:t>𝟏𝟎</m:t>
                        </m:r>
                      </m:e>
                      <m:sup>
                        <m:r>
                          <a:rPr lang="en-US" sz="2400" b="1" i="1">
                            <a:latin typeface="Cambria Math"/>
                          </a:rPr>
                          <m:t>−</m:t>
                        </m:r>
                        <m:r>
                          <a:rPr lang="en-US" sz="2400" b="1" i="1">
                            <a:latin typeface="Cambria Math"/>
                          </a:rPr>
                          <m:t>𝟏𝟎</m:t>
                        </m:r>
                      </m:sup>
                    </m:sSup>
                  </m:oMath>
                </a14:m>
                <a:r>
                  <a:rPr lang="en-US" sz="2400" b="1" dirty="0"/>
                  <a:t>*101218956=</a:t>
                </a:r>
                <a:r>
                  <a:rPr lang="en-US" sz="2400" b="1" dirty="0">
                    <a:solidFill>
                      <a:srgbClr val="FF0000"/>
                    </a:solidFill>
                  </a:rPr>
                  <a:t>0,641</a:t>
                </a:r>
                <a:endParaRPr lang="ru-RU" sz="2400" b="1" dirty="0">
                  <a:solidFill>
                    <a:srgbClr val="FF0000"/>
                  </a:solidFill>
                </a:endParaRPr>
              </a:p>
              <a:p>
                <a:pPr marL="0" indent="0" algn="ctr">
                  <a:buNone/>
                </a:pPr>
                <a:r>
                  <a:rPr lang="en-US" sz="2400" b="1" dirty="0">
                    <a:solidFill>
                      <a:srgbClr val="FF0000"/>
                    </a:solidFill>
                  </a:rPr>
                  <a:t>0,641</a:t>
                </a:r>
                <a:r>
                  <a:rPr lang="en-US" sz="2400" b="1" dirty="0"/>
                  <a:t>&gt;0,5</a:t>
                </a:r>
                <a:endParaRPr lang="ru-RU" sz="2400" b="1" dirty="0"/>
              </a:p>
              <a:p>
                <a:pPr marL="0" indent="0">
                  <a:buNone/>
                </a:pPr>
                <a:r>
                  <a:rPr lang="en-US" sz="2400" b="1" dirty="0" smtClean="0"/>
                  <a:t>a </a:t>
                </a:r>
                <a:r>
                  <a:rPr lang="en-US" sz="2400" b="1" dirty="0"/>
                  <a:t>– </a:t>
                </a:r>
                <a:r>
                  <a:rPr lang="ru-RU" sz="2400" b="1" dirty="0" smtClean="0"/>
                  <a:t>константа</a:t>
                </a:r>
                <a:endParaRPr lang="en-US" sz="2400" b="1" dirty="0"/>
              </a:p>
              <a:p>
                <a:pPr marL="0" indent="0">
                  <a:buNone/>
                </a:pPr>
                <a:r>
                  <a:rPr lang="en-US" sz="2400" b="1" dirty="0" smtClean="0"/>
                  <a:t>b – </a:t>
                </a:r>
                <a:r>
                  <a:rPr lang="ru-RU" sz="2400" b="1" dirty="0"/>
                  <a:t>коэффициент регрессии</a:t>
                </a:r>
                <a:endParaRPr lang="en-US" sz="2400" b="1" dirty="0"/>
              </a:p>
              <a:p>
                <a:pPr marL="0" indent="0">
                  <a:buNone/>
                </a:pPr>
                <a:r>
                  <a:rPr lang="en-US" sz="2400" b="1" dirty="0" smtClean="0"/>
                  <a:t>x4</a:t>
                </a:r>
                <a:r>
                  <a:rPr lang="ru-RU" sz="2400" b="1" dirty="0"/>
                  <a:t>– </a:t>
                </a:r>
                <a:r>
                  <a:rPr lang="ru-RU" sz="2400" b="1" dirty="0" smtClean="0"/>
                  <a:t>прибыль (среднее значение за 5 лет)</a:t>
                </a:r>
                <a:endParaRPr lang="en-US" sz="2400" b="1" dirty="0"/>
              </a:p>
              <a:p>
                <a:pPr marL="0" indent="0">
                  <a:buNone/>
                </a:pPr>
                <a:r>
                  <a:rPr lang="en-US" sz="2400" b="1" i="1" dirty="0" smtClean="0"/>
                  <a:t>Y</a:t>
                </a:r>
                <a:r>
                  <a:rPr lang="en-US" sz="2400" b="1" dirty="0" smtClean="0"/>
                  <a:t>–</a:t>
                </a:r>
                <a:r>
                  <a:rPr lang="ru-RU" sz="2400" b="1" dirty="0"/>
                  <a:t>прогнозное значение коэффициента маневренности</a:t>
                </a:r>
                <a:endParaRPr lang="en-US" sz="2400" b="1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1" i="1" dirty="0">
                            <a:latin typeface="Cambria Math"/>
                          </a:rPr>
                          <m:t>𝒀</m:t>
                        </m:r>
                      </m:e>
                      <m:sub>
                        <m:r>
                          <a:rPr lang="ru-RU" sz="2400" b="1" i="1" dirty="0">
                            <a:latin typeface="Cambria Math"/>
                          </a:rPr>
                          <m:t>н</m:t>
                        </m:r>
                      </m:sub>
                    </m:sSub>
                  </m:oMath>
                </a14:m>
                <a:r>
                  <a:rPr lang="en-US" sz="2400" b="1" dirty="0"/>
                  <a:t>- </a:t>
                </a:r>
                <a:r>
                  <a:rPr lang="ru-RU" sz="2400" b="1" dirty="0"/>
                  <a:t>нормативное значение коэффициента маневренности</a:t>
                </a:r>
                <a:endParaRPr lang="en-US" sz="2400" b="1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dirty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1" dirty="0">
                              <a:latin typeface="Cambria Math"/>
                            </a:rPr>
                            <m:t>𝒀</m:t>
                          </m:r>
                        </m:e>
                        <m:sub>
                          <m:r>
                            <a:rPr lang="ru-RU" sz="2400" b="1" i="1" dirty="0">
                              <a:latin typeface="Cambria Math"/>
                            </a:rPr>
                            <m:t>н</m:t>
                          </m:r>
                        </m:sub>
                      </m:sSub>
                      <m:r>
                        <a:rPr lang="en-US" sz="2400" b="1" dirty="0">
                          <a:latin typeface="Cambria Math"/>
                        </a:rPr>
                        <m:t>≥</m:t>
                      </m:r>
                      <m:r>
                        <m:rPr>
                          <m:nor/>
                        </m:rPr>
                        <a:rPr lang="en-US" sz="2400" b="1" dirty="0"/>
                        <m:t>0,5</m:t>
                      </m:r>
                    </m:oMath>
                  </m:oMathPara>
                </a14:m>
                <a:endParaRPr lang="en-US" sz="2400" b="1" dirty="0"/>
              </a:p>
              <a:p>
                <a:pPr algn="ctr"/>
                <a:endParaRPr lang="ru-RU" sz="2400" b="1" dirty="0">
                  <a:solidFill>
                    <a:srgbClr val="FF0000"/>
                  </a:solidFill>
                </a:endParaRPr>
              </a:p>
              <a:p>
                <a:pPr algn="ctr"/>
                <a:endParaRPr lang="ru-RU" sz="2400" dirty="0"/>
              </a:p>
              <a:p>
                <a:pPr marL="0" indent="0">
                  <a:buNone/>
                </a:pPr>
                <a:endParaRPr lang="ru-RU" sz="2400" dirty="0"/>
              </a:p>
            </p:txBody>
          </p:sp>
        </mc:Choice>
        <mc:Fallback xmlns="">
          <p:sp>
            <p:nvSpPr>
              <p:cNvPr id="5" name="Объект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759653"/>
                <a:ext cx="8676456" cy="4525963"/>
              </a:xfrm>
              <a:blipFill rotWithShape="1">
                <a:blip r:embed="rId2" cstate="print"/>
                <a:stretch>
                  <a:fillRect l="-1124" t="-80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-315416"/>
            <a:ext cx="8892480" cy="1143000"/>
          </a:xfrm>
        </p:spPr>
        <p:txBody>
          <a:bodyPr/>
          <a:lstStyle/>
          <a:p>
            <a:r>
              <a:rPr lang="ru-RU" sz="2400" b="1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Модель оптимальной </a:t>
            </a:r>
            <a:r>
              <a:rPr lang="ru-RU" sz="2400" b="1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финансовой устойчивости</a:t>
            </a:r>
            <a:r>
              <a:rPr lang="en-US" sz="2400" b="1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(</a:t>
            </a:r>
            <a:r>
              <a:rPr lang="ru-RU" sz="2400" b="1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фрагмент)</a:t>
            </a:r>
            <a:endParaRPr lang="ru-RU" sz="2400" dirty="0">
              <a:solidFill>
                <a:srgbClr val="0070C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2187664"/>
              </p:ext>
            </p:extLst>
          </p:nvPr>
        </p:nvGraphicFramePr>
        <p:xfrm>
          <a:off x="179512" y="692696"/>
          <a:ext cx="8712968" cy="5840749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1512168"/>
                <a:gridCol w="720080"/>
                <a:gridCol w="720080"/>
                <a:gridCol w="720080"/>
                <a:gridCol w="648072"/>
                <a:gridCol w="936104"/>
                <a:gridCol w="432048"/>
                <a:gridCol w="792088"/>
                <a:gridCol w="998712"/>
                <a:gridCol w="507455"/>
                <a:gridCol w="726081"/>
              </a:tblGrid>
              <a:tr h="694235">
                <a:tc rowSpan="4">
                  <a:txBody>
                    <a:bodyPr/>
                    <a:lstStyle/>
                    <a:p>
                      <a:pPr algn="l" fontAlgn="ctr"/>
                      <a:r>
                        <a:rPr lang="ru-RU" sz="1800" u="none" strike="noStrike" dirty="0">
                          <a:effectLst/>
                        </a:rPr>
                        <a:t>Наименование ограничения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Собств. Капитал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>
                          <a:effectLst/>
                        </a:rPr>
                        <a:t>Ссудная задолженность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>
                          <a:effectLst/>
                        </a:rPr>
                        <a:t>Валюта баланса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effectLst/>
                        </a:rPr>
                        <a:t>Прибыль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Привлеченные  средства</a:t>
                      </a:r>
                      <a:endParaRPr lang="ru-RU" sz="1100" b="1" i="0" u="none" strike="noStrike" dirty="0" smtClean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…….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Ссудная задолженность -РВПС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Сумма произведений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Тип ограничений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Объем ограничений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77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u="none" strike="noStrike">
                          <a:effectLst/>
                        </a:rPr>
                        <a:t> </a:t>
                      </a:r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u="none" strike="noStrike">
                          <a:effectLst/>
                        </a:rPr>
                        <a:t> </a:t>
                      </a:r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70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Х1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Х2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Х3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Х4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 smtClean="0">
                          <a:effectLst/>
                        </a:rPr>
                        <a:t>Х</a:t>
                      </a:r>
                      <a:r>
                        <a:rPr lang="en-US" sz="1200" u="none" strike="noStrike" dirty="0" smtClean="0">
                          <a:effectLst/>
                        </a:rPr>
                        <a:t>5</a:t>
                      </a: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 smtClean="0">
                          <a:effectLst/>
                        </a:rPr>
                        <a:t>Х</a:t>
                      </a:r>
                      <a:r>
                        <a:rPr lang="en-US" sz="1200" u="none" strike="noStrike" dirty="0" smtClean="0">
                          <a:effectLst/>
                        </a:rPr>
                        <a:t>n</a:t>
                      </a: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X12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u="none" strike="noStrike">
                          <a:effectLst/>
                        </a:rPr>
                        <a:t> </a:t>
                      </a:r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u="none" strike="noStrike">
                          <a:effectLst/>
                        </a:rPr>
                        <a:t> </a:t>
                      </a:r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u="none" strike="noStrike">
                          <a:effectLst/>
                        </a:rPr>
                        <a:t> </a:t>
                      </a:r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2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u="none" strike="noStrike" dirty="0">
                          <a:effectLst/>
                        </a:rPr>
                        <a:t>17275649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89" marR="3889" marT="38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u="none" strike="noStrike" dirty="0">
                          <a:effectLst/>
                        </a:rPr>
                        <a:t>101218956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89" marR="3889" marT="38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100" b="0" dirty="0" smtClean="0">
                          <a:effectLst/>
                        </a:rPr>
                        <a:t>149276044</a:t>
                      </a:r>
                      <a:endParaRPr lang="ru-RU" sz="1100" b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3889" marR="3889" marT="38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dirty="0" smtClean="0">
                        <a:effectLst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effectLst/>
                        </a:rPr>
                        <a:t>17299838</a:t>
                      </a:r>
                      <a:endParaRPr lang="ru-RU" sz="1100" b="0" dirty="0" smtClean="0">
                        <a:effectLst/>
                        <a:latin typeface="+mn-lt"/>
                        <a:ea typeface="Times New Roman"/>
                      </a:endParaRPr>
                    </a:p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89" marR="3889" marT="38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dirty="0" smtClean="0">
                        <a:effectLst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effectLst/>
                        </a:rPr>
                        <a:t>123619431,3</a:t>
                      </a:r>
                      <a:endParaRPr lang="ru-RU" sz="1100" b="0" dirty="0" smtClean="0">
                        <a:effectLst/>
                        <a:latin typeface="+mn-lt"/>
                        <a:ea typeface="Times New Roman"/>
                      </a:endParaRPr>
                    </a:p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89" marR="3889" marT="38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…….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89" marR="3889" marT="38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u="none" strike="noStrike" dirty="0" smtClean="0">
                          <a:effectLst/>
                        </a:rPr>
                        <a:t>98895542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89" marR="3889" marT="38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u="none" strike="noStrike">
                          <a:effectLst/>
                        </a:rPr>
                        <a:t> </a:t>
                      </a:r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u="none" strike="noStrike">
                          <a:effectLst/>
                        </a:rPr>
                        <a:t> </a:t>
                      </a:r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u="none" strike="noStrike">
                          <a:effectLst/>
                        </a:rPr>
                        <a:t> </a:t>
                      </a:r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391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</a:rPr>
                        <a:t>К</a:t>
                      </a:r>
                      <a:r>
                        <a:rPr lang="ru-RU" sz="1400" b="1" u="none" strike="noStrike" baseline="-25000" dirty="0">
                          <a:effectLst/>
                        </a:rPr>
                        <a:t>автономии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-0,5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57362373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&gt;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=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-0,8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-102145186,2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&lt;=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08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</a:rPr>
                        <a:t>К</a:t>
                      </a:r>
                      <a:r>
                        <a:rPr lang="ru-RU" sz="1400" b="1" u="none" strike="noStrike" baseline="-25000" dirty="0">
                          <a:effectLst/>
                        </a:rPr>
                        <a:t>кл.б.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23028503,4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&gt;=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1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 ..........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141684753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&gt;=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1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 smtClean="0">
                          <a:effectLst/>
                        </a:rPr>
                        <a:t>К</a:t>
                      </a:r>
                      <a:r>
                        <a:rPr lang="ru-RU" sz="1400" b="1" u="none" strike="noStrike" baseline="-25000" dirty="0" smtClean="0">
                          <a:effectLst/>
                        </a:rPr>
                        <a:t>покрытия_процентов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1252450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&gt;=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1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smtClean="0">
                          <a:effectLst/>
                        </a:rPr>
                        <a:t>Собственный</a:t>
                      </a:r>
                      <a:r>
                        <a:rPr lang="ru-RU" sz="1200" b="1" u="none" strike="noStrike" baseline="0" dirty="0" smtClean="0">
                          <a:effectLst/>
                        </a:rPr>
                        <a:t> капитал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17275649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&lt;=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17275649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smtClean="0">
                          <a:effectLst/>
                        </a:rPr>
                        <a:t>Ссудная</a:t>
                      </a:r>
                      <a:r>
                        <a:rPr lang="ru-RU" sz="1200" b="1" u="none" strike="noStrike" baseline="0" dirty="0" smtClean="0">
                          <a:effectLst/>
                        </a:rPr>
                        <a:t> задолженность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smtClean="0">
                          <a:effectLst/>
                        </a:rPr>
                        <a:t>101218956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&lt;=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101218956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smtClean="0">
                          <a:effectLst/>
                        </a:rPr>
                        <a:t>Валюта</a:t>
                      </a:r>
                      <a:r>
                        <a:rPr lang="ru-RU" sz="1200" b="1" u="none" strike="noStrike" baseline="0" dirty="0" smtClean="0">
                          <a:effectLst/>
                        </a:rPr>
                        <a:t> баланса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149276044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&gt;=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149276044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smtClean="0">
                          <a:effectLst/>
                        </a:rPr>
                        <a:t>Прибыль</a:t>
                      </a:r>
                      <a:r>
                        <a:rPr lang="ru-RU" sz="1200" b="1" u="none" strike="noStrike" baseline="0" dirty="0" smtClean="0">
                          <a:effectLst/>
                        </a:rPr>
                        <a:t>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15427126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&gt;=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15427126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……….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123619431,3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&gt;=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94833802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smtClean="0">
                          <a:effectLst/>
                        </a:rPr>
                        <a:t>Ссудная</a:t>
                      </a:r>
                      <a:r>
                        <a:rPr lang="ru-RU" sz="1200" b="1" u="none" strike="noStrike" baseline="0" dirty="0" smtClean="0">
                          <a:effectLst/>
                        </a:rPr>
                        <a:t> задолженность-РВПС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smtClean="0">
                          <a:effectLst/>
                        </a:rPr>
                        <a:t>98895542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&lt;=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98895542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2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Ц.Ф.</a:t>
                      </a:r>
                      <a:r>
                        <a:rPr lang="en-US" sz="12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:</a:t>
                      </a:r>
                      <a:r>
                        <a:rPr lang="ru-RU" sz="12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Привлеченные  </a:t>
                      </a:r>
                      <a:r>
                        <a:rPr lang="ru-RU" sz="12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средства</a:t>
                      </a:r>
                      <a:endParaRPr lang="ru-RU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r>
                        <a:rPr lang="ru-RU" sz="12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</a:rPr>
                        <a:t>123619431,3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89" marR="3889" marT="38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max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862" marR="3862" marT="3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608553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24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Сравнительный анализ по коэффициентам финансовой устойчивости банка</a:t>
            </a:r>
            <a:r>
              <a:rPr lang="ru-RU" sz="20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20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132004"/>
              </p:ext>
            </p:extLst>
          </p:nvPr>
        </p:nvGraphicFramePr>
        <p:xfrm>
          <a:off x="785786" y="1142984"/>
          <a:ext cx="7962678" cy="5143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321"/>
                <a:gridCol w="2092925"/>
                <a:gridCol w="1152128"/>
                <a:gridCol w="1080120"/>
                <a:gridCol w="1656184"/>
              </a:tblGrid>
              <a:tr h="13835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Наименование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коэффициента</a:t>
                      </a:r>
                      <a:endParaRPr lang="ru-RU" sz="18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Нормативное значение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Среднее значение за 5 лет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Прогноз</a:t>
                      </a:r>
                      <a:r>
                        <a:rPr lang="ru-RU" sz="1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по регрессионной модели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Оптимальное значение</a:t>
                      </a:r>
                      <a:endParaRPr lang="ru-RU" dirty="0"/>
                    </a:p>
                  </a:txBody>
                  <a:tcPr/>
                </a:tc>
              </a:tr>
              <a:tr h="53714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FFF5E1"/>
                          </a:solidFill>
                          <a:effectLst/>
                        </a:rPr>
                        <a:t>К </a:t>
                      </a:r>
                      <a:r>
                        <a:rPr lang="ru-RU" sz="2000" b="1" baseline="-25000" dirty="0" smtClean="0">
                          <a:solidFill>
                            <a:srgbClr val="FFF5E1"/>
                          </a:solidFill>
                          <a:effectLst/>
                        </a:rPr>
                        <a:t>автономии</a:t>
                      </a:r>
                      <a:endParaRPr lang="ru-RU" sz="2000" b="1" dirty="0">
                        <a:solidFill>
                          <a:srgbClr val="FFF5E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effectLst/>
                        </a:rPr>
                        <a:t>0,5&lt;=К</a:t>
                      </a:r>
                      <a:r>
                        <a:rPr lang="ru-RU" sz="1800" kern="1200" baseline="-25000" dirty="0" smtClean="0">
                          <a:effectLst/>
                        </a:rPr>
                        <a:t>а</a:t>
                      </a:r>
                      <a:r>
                        <a:rPr lang="ru-RU" sz="1800" kern="1200" dirty="0" smtClean="0">
                          <a:effectLst/>
                        </a:rPr>
                        <a:t>&lt;=0,8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0,13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0,12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0,5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3714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b="1" dirty="0" err="1" smtClean="0">
                          <a:solidFill>
                            <a:srgbClr val="FFF5E1"/>
                          </a:solidFill>
                          <a:effectLst/>
                        </a:rPr>
                        <a:t>К</a:t>
                      </a:r>
                      <a:r>
                        <a:rPr lang="ru-RU" sz="2000" b="1" baseline="-25000" dirty="0" err="1" smtClean="0">
                          <a:solidFill>
                            <a:srgbClr val="FFF5E1"/>
                          </a:solidFill>
                          <a:effectLst/>
                        </a:rPr>
                        <a:t>клиентской</a:t>
                      </a:r>
                      <a:r>
                        <a:rPr lang="ru-RU" sz="2000" b="1" baseline="0" dirty="0" smtClean="0">
                          <a:solidFill>
                            <a:srgbClr val="FFF5E1"/>
                          </a:solidFill>
                          <a:effectLst/>
                        </a:rPr>
                        <a:t> </a:t>
                      </a:r>
                      <a:r>
                        <a:rPr lang="ru-RU" sz="2000" b="1" baseline="-25000" dirty="0" smtClean="0">
                          <a:solidFill>
                            <a:srgbClr val="FFF5E1"/>
                          </a:solidFill>
                          <a:effectLst/>
                        </a:rPr>
                        <a:t>базы</a:t>
                      </a:r>
                      <a:endParaRPr lang="ru-RU" sz="2000" b="1" dirty="0">
                        <a:solidFill>
                          <a:srgbClr val="FFF5E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effectLst/>
                        </a:rPr>
                        <a:t>К</a:t>
                      </a:r>
                      <a:r>
                        <a:rPr lang="ru-RU" sz="1800" kern="1200" baseline="-25000" dirty="0" smtClean="0">
                          <a:effectLst/>
                        </a:rPr>
                        <a:t>кл.б</a:t>
                      </a:r>
                      <a:r>
                        <a:rPr lang="ru-RU" sz="1800" kern="1200" dirty="0" smtClean="0">
                          <a:effectLst/>
                        </a:rPr>
                        <a:t>&gt;=0,8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0,81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smtClean="0">
                          <a:effectLst/>
                        </a:rPr>
                        <a:t>0,89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0,8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3714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FFF5E1"/>
                          </a:solidFill>
                          <a:effectLst/>
                        </a:rPr>
                        <a:t>К </a:t>
                      </a:r>
                      <a:r>
                        <a:rPr lang="ru-RU" sz="2000" b="1" kern="1200" baseline="-25000" dirty="0" smtClean="0">
                          <a:solidFill>
                            <a:srgbClr val="FFF5E1"/>
                          </a:solidFill>
                          <a:effectLst/>
                        </a:rPr>
                        <a:t>маневренности</a:t>
                      </a:r>
                      <a:endParaRPr lang="ru-RU" sz="2000" b="1" dirty="0">
                        <a:solidFill>
                          <a:srgbClr val="FFF5E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effectLst/>
                        </a:rPr>
                        <a:t>К</a:t>
                      </a:r>
                      <a:r>
                        <a:rPr lang="ru-RU" sz="1800" b="1" kern="1200" baseline="-25000" dirty="0" smtClean="0">
                          <a:effectLst/>
                        </a:rPr>
                        <a:t>маневр</a:t>
                      </a:r>
                      <a:r>
                        <a:rPr lang="ru-RU" sz="1800" b="1" kern="1200" dirty="0" smtClean="0">
                          <a:effectLst/>
                        </a:rPr>
                        <a:t>&gt;=0,5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</a:rPr>
                        <a:t>0,48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smtClean="0">
                          <a:effectLst/>
                        </a:rPr>
                        <a:t>0,64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</a:rPr>
                        <a:t>0,67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371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FFF5E1"/>
                          </a:solidFill>
                          <a:effectLst/>
                        </a:rPr>
                        <a:t>К</a:t>
                      </a:r>
                      <a:r>
                        <a:rPr lang="ru-RU" sz="2000" b="1" kern="1200" baseline="-25000" dirty="0" smtClean="0">
                          <a:solidFill>
                            <a:srgbClr val="FFF5E1"/>
                          </a:solidFill>
                          <a:effectLst/>
                        </a:rPr>
                        <a:t>общ.ликвидности</a:t>
                      </a:r>
                      <a:endParaRPr lang="ru-RU" sz="2000" b="1" dirty="0">
                        <a:solidFill>
                          <a:srgbClr val="FFF5E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effectLst/>
                        </a:rPr>
                        <a:t>К</a:t>
                      </a:r>
                      <a:r>
                        <a:rPr lang="ru-RU" sz="1800" kern="1200" baseline="-25000" dirty="0" smtClean="0">
                          <a:effectLst/>
                        </a:rPr>
                        <a:t>общ.ликвид</a:t>
                      </a:r>
                      <a:r>
                        <a:rPr lang="ru-RU" sz="1800" kern="1200" dirty="0" smtClean="0">
                          <a:effectLst/>
                        </a:rPr>
                        <a:t>&gt;=0,2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0,2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0,17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0,19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371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FFF5E1"/>
                          </a:solidFill>
                          <a:effectLst/>
                        </a:rPr>
                        <a:t>К</a:t>
                      </a:r>
                      <a:r>
                        <a:rPr lang="ru-RU" sz="2000" b="1" kern="1200" baseline="-25000" dirty="0" smtClean="0">
                          <a:solidFill>
                            <a:srgbClr val="FFF5E1"/>
                          </a:solidFill>
                          <a:effectLst/>
                        </a:rPr>
                        <a:t>эф.исп.активов</a:t>
                      </a:r>
                      <a:endParaRPr lang="ru-RU" sz="2000" b="1" dirty="0">
                        <a:solidFill>
                          <a:srgbClr val="FFF5E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effectLst/>
                        </a:rPr>
                        <a:t>0,65&lt;=К</a:t>
                      </a:r>
                      <a:r>
                        <a:rPr lang="ru-RU" sz="1800" kern="1200" baseline="-25000" dirty="0" smtClean="0">
                          <a:effectLst/>
                        </a:rPr>
                        <a:t>э.и.а.</a:t>
                      </a:r>
                      <a:r>
                        <a:rPr lang="ru-RU" sz="1800" kern="1200" dirty="0" smtClean="0">
                          <a:effectLst/>
                        </a:rPr>
                        <a:t>&lt;=0,85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</a:rPr>
                        <a:t>0,67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</a:rPr>
                        <a:t>0,71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</a:rPr>
                        <a:t>0,82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371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FFF5E1"/>
                          </a:solidFill>
                          <a:effectLst/>
                        </a:rPr>
                        <a:t>К</a:t>
                      </a:r>
                      <a:r>
                        <a:rPr lang="ru-RU" sz="2000" b="1" kern="1200" baseline="-25000" dirty="0" smtClean="0">
                          <a:solidFill>
                            <a:srgbClr val="FFF5E1"/>
                          </a:solidFill>
                          <a:effectLst/>
                        </a:rPr>
                        <a:t>кач.ссуд.задолж</a:t>
                      </a:r>
                      <a:endParaRPr lang="ru-RU" sz="2000" b="1" dirty="0">
                        <a:solidFill>
                          <a:srgbClr val="FFF5E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effectLst/>
                        </a:rPr>
                        <a:t>0,96&lt;=К</a:t>
                      </a:r>
                      <a:r>
                        <a:rPr lang="ru-RU" sz="1800" kern="1200" baseline="-25000" dirty="0" smtClean="0">
                          <a:effectLst/>
                        </a:rPr>
                        <a:t>к.с.з.</a:t>
                      </a:r>
                      <a:r>
                        <a:rPr lang="ru-RU" sz="1800" kern="1200" dirty="0" smtClean="0">
                          <a:effectLst/>
                        </a:rPr>
                        <a:t>&lt;=0,99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0,98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0,99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0,98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371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FFF5E1"/>
                          </a:solidFill>
                          <a:effectLst/>
                        </a:rPr>
                        <a:t>К</a:t>
                      </a:r>
                      <a:r>
                        <a:rPr lang="ru-RU" sz="2000" b="1" kern="1200" baseline="-25000" dirty="0" smtClean="0">
                          <a:solidFill>
                            <a:srgbClr val="FFF5E1"/>
                          </a:solidFill>
                          <a:effectLst/>
                        </a:rPr>
                        <a:t>покр.процентов</a:t>
                      </a:r>
                      <a:endParaRPr lang="ru-RU" sz="2000" b="1" dirty="0">
                        <a:solidFill>
                          <a:srgbClr val="FFF5E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effectLst/>
                        </a:rPr>
                        <a:t>К</a:t>
                      </a:r>
                      <a:r>
                        <a:rPr lang="ru-RU" sz="1800" b="1" kern="1200" baseline="-25000" dirty="0" smtClean="0">
                          <a:effectLst/>
                        </a:rPr>
                        <a:t>п.п.</a:t>
                      </a:r>
                      <a:r>
                        <a:rPr lang="en-US" sz="1800" b="1" kern="1200" dirty="0" smtClean="0">
                          <a:effectLst/>
                        </a:rPr>
                        <a:t>&gt;=1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</a:rPr>
                        <a:t>1,08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</a:rPr>
                        <a:t>1,16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</a:rPr>
                        <a:t>1,17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41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3503764"/>
              </p:ext>
            </p:extLst>
          </p:nvPr>
        </p:nvGraphicFramePr>
        <p:xfrm>
          <a:off x="70993" y="741053"/>
          <a:ext cx="8965503" cy="61239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87592"/>
                <a:gridCol w="2037973"/>
                <a:gridCol w="2329723"/>
                <a:gridCol w="1810215"/>
              </a:tblGrid>
              <a:tr h="4745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600" dirty="0">
                          <a:effectLst/>
                        </a:rPr>
                        <a:t>Наименование факторов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600" dirty="0">
                          <a:effectLst/>
                        </a:rPr>
                        <a:t>Средние значения 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>
                          <a:effectLst/>
                        </a:rPr>
                        <a:t>за 5 лет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600" dirty="0" smtClean="0">
                          <a:effectLst/>
                        </a:rPr>
                        <a:t>Оптимальные</a:t>
                      </a:r>
                      <a:r>
                        <a:rPr lang="ru-RU" sz="1600" baseline="0" dirty="0" smtClean="0">
                          <a:effectLst/>
                        </a:rPr>
                        <a:t> значения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600">
                          <a:effectLst/>
                        </a:rPr>
                        <a:t>Отклонение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41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600">
                          <a:effectLst/>
                        </a:rPr>
                        <a:t>Собственный капитал (СК)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17275649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17275649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0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745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9895" algn="ctr"/>
                          <a:tab pos="5940425" algn="r"/>
                        </a:tabLst>
                        <a:defRPr/>
                      </a:pPr>
                      <a:r>
                        <a:rPr lang="ru-RU" sz="1600" kern="1200" dirty="0" smtClean="0">
                          <a:effectLst/>
                        </a:rPr>
                        <a:t>Ссудная задолженность (СЗ)</a:t>
                      </a:r>
                      <a:endParaRPr lang="ru-RU" sz="1600" dirty="0" smtClean="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101218956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>
                          <a:effectLst/>
                        </a:rPr>
                        <a:t>101218956</a:t>
                      </a:r>
                      <a:endParaRPr lang="ru-RU" sz="18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ru-RU" sz="18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4273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600" dirty="0" smtClean="0">
                          <a:effectLst/>
                        </a:rPr>
                        <a:t>Валюта</a:t>
                      </a:r>
                      <a:r>
                        <a:rPr lang="ru-RU" sz="1600" baseline="0" dirty="0" smtClean="0">
                          <a:effectLst/>
                        </a:rPr>
                        <a:t> баланса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149276044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>
                          <a:effectLst/>
                        </a:rPr>
                        <a:t>245512988</a:t>
                      </a:r>
                      <a:endParaRPr lang="ru-RU" sz="18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>
                          <a:effectLst/>
                        </a:rPr>
                        <a:t>196236944</a:t>
                      </a:r>
                      <a:endParaRPr lang="ru-RU" sz="18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1177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600" kern="1200" dirty="0" smtClean="0">
                          <a:effectLst/>
                        </a:rPr>
                        <a:t>Прибыль до налогов и процентам по кредитам(ПНПК)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15427126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 smtClean="0">
                          <a:effectLst/>
                        </a:rPr>
                        <a:t>17299838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 smtClean="0">
                          <a:effectLst/>
                        </a:rPr>
                        <a:t>1872712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4273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600" kern="1200" dirty="0" smtClean="0">
                          <a:effectLst/>
                        </a:rPr>
                        <a:t>Проценты по кредитам (ПК)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14174676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14174676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en-US" sz="1800" dirty="0">
                          <a:effectLst/>
                        </a:rPr>
                        <a:t>0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229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600" kern="1200" dirty="0" smtClean="0">
                          <a:effectLst/>
                        </a:rPr>
                        <a:t>Вклады ф.л+ю.л (Ю+Ф)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98895545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98895545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ru-RU" sz="18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016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600" kern="1200" dirty="0" smtClean="0">
                          <a:effectLst/>
                        </a:rPr>
                        <a:t>Активы приносящие доход (АПД)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99968319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101132465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11664146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745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9895" algn="ctr"/>
                          <a:tab pos="5940425" algn="r"/>
                        </a:tabLst>
                        <a:defRPr/>
                      </a:pPr>
                      <a:r>
                        <a:rPr lang="ru-RU" sz="1600" b="1" u="none" strike="noStrike" dirty="0" err="1" smtClean="0">
                          <a:effectLst/>
                        </a:rPr>
                        <a:t>Собств.ср-внеобортн.активы</a:t>
                      </a:r>
                      <a:endParaRPr lang="ru-RU" sz="16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8208251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8637824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>
                          <a:effectLst/>
                        </a:rPr>
                        <a:t>429573</a:t>
                      </a:r>
                      <a:endParaRPr lang="ru-RU" sz="18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4273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600" kern="1200" dirty="0" smtClean="0">
                          <a:effectLst/>
                        </a:rPr>
                        <a:t>Привлеченные средства (ПС)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94833802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123619431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>
                          <a:effectLst/>
                        </a:rPr>
                        <a:t>28785629</a:t>
                      </a:r>
                      <a:endParaRPr lang="ru-RU" sz="18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229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600" kern="1200" dirty="0" smtClean="0">
                          <a:effectLst/>
                        </a:rPr>
                        <a:t>Ликвидные активы (ЛА)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29272980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29507869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>
                          <a:effectLst/>
                        </a:rPr>
                        <a:t>234889</a:t>
                      </a:r>
                      <a:endParaRPr lang="ru-RU" sz="18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229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600" kern="1200" dirty="0" smtClean="0">
                          <a:effectLst/>
                        </a:rPr>
                        <a:t>Активы-резервы (А-Р)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147539349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>
                          <a:effectLst/>
                        </a:rPr>
                        <a:t>147539349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en-US" sz="1800" dirty="0">
                          <a:effectLst/>
                        </a:rPr>
                        <a:t>0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9586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6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Ссудная</a:t>
                      </a:r>
                      <a:r>
                        <a:rPr lang="ru-RU" sz="16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задолженность-  РВПС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9895" algn="ctr"/>
                          <a:tab pos="5940425" algn="r"/>
                        </a:tabLst>
                        <a:defRPr/>
                      </a:pPr>
                      <a:r>
                        <a:rPr lang="ru-RU" sz="1800" u="none" strike="noStrike" dirty="0" smtClean="0">
                          <a:effectLst/>
                        </a:rPr>
                        <a:t>98895542</a:t>
                      </a: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9895" algn="ctr"/>
                          <a:tab pos="5940425" algn="r"/>
                        </a:tabLst>
                        <a:defRPr/>
                      </a:pPr>
                      <a:r>
                        <a:rPr lang="ru-RU" sz="1800" u="none" strike="noStrike" dirty="0" smtClean="0">
                          <a:effectLst/>
                        </a:rPr>
                        <a:t>98895542</a:t>
                      </a: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9895" algn="ctr"/>
                          <a:tab pos="5940425" algn="r"/>
                        </a:tabLst>
                      </a:pPr>
                      <a:r>
                        <a:rPr lang="ru-RU" sz="1800" dirty="0" smtClean="0">
                          <a:effectLst/>
                          <a:latin typeface="+mn-lt"/>
                          <a:ea typeface="Times New Roman"/>
                        </a:rPr>
                        <a:t>0</a:t>
                      </a:r>
                      <a:endParaRPr lang="ru-RU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-442777" y="25604"/>
            <a:ext cx="958677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  <a:tab pos="5940425" algn="r"/>
              </a:tabLst>
            </a:pPr>
            <a:r>
              <a:rPr kumimoji="0" lang="ru-RU" b="1" i="0" u="none" strike="noStrike" normalizeH="0" baseline="0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Сравнительный анализ факторов</a:t>
            </a:r>
            <a:r>
              <a:rPr lang="ru-RU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, характеризующих финансовую  устойчивость банка</a:t>
            </a:r>
            <a:r>
              <a:rPr kumimoji="0" lang="ru-RU" b="1" i="0" u="none" strike="noStrike" normalizeH="0" baseline="0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,тыс.тенге</a:t>
            </a:r>
            <a:endParaRPr kumimoji="0" lang="ru-RU" b="1" i="0" u="none" strike="noStrike" normalizeH="0" baseline="0" dirty="0" smtClean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  <a:tab pos="5940425" algn="r"/>
              </a:tabLst>
            </a:pPr>
            <a:endParaRPr kumimoji="0" lang="ru-RU" b="1" i="0" u="none" strike="noStrike" normalizeH="0" baseline="0" dirty="0" smtClean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01893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sz="2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Сравнительный анализ финансовой устойчивости банка по рейтингу</a:t>
            </a:r>
            <a:endParaRPr lang="ru-RU" sz="24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3714281"/>
              </p:ext>
            </p:extLst>
          </p:nvPr>
        </p:nvGraphicFramePr>
        <p:xfrm>
          <a:off x="323528" y="1016577"/>
          <a:ext cx="8358246" cy="552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0330"/>
                <a:gridCol w="1702140"/>
                <a:gridCol w="1441132"/>
                <a:gridCol w="1214446"/>
                <a:gridCol w="1500198"/>
              </a:tblGrid>
              <a:tr h="19448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Факторы определяющие финансовую устойчивость (Методика </a:t>
                      </a:r>
                      <a:r>
                        <a:rPr lang="en-US" dirty="0" smtClean="0"/>
                        <a:t>CAMMEL</a:t>
                      </a:r>
                      <a:r>
                        <a:rPr lang="ru-RU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i="1" dirty="0" smtClean="0"/>
                        <a:t>Шкала оценки общей</a:t>
                      </a:r>
                      <a:r>
                        <a:rPr lang="ru-RU" sz="1800" i="1" baseline="0" dirty="0" smtClean="0"/>
                        <a:t> финансовой устойчивости банка</a:t>
                      </a:r>
                      <a:endParaRPr lang="ru-RU" sz="1800" i="1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Методика </a:t>
                      </a:r>
                      <a:r>
                        <a:rPr lang="en-US" dirty="0" smtClean="0"/>
                        <a:t>CAMMEL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Оптимальное</a:t>
                      </a:r>
                      <a:r>
                        <a:rPr lang="ru-RU" baseline="0" dirty="0" smtClean="0"/>
                        <a:t> значение</a:t>
                      </a:r>
                      <a:endParaRPr lang="ru-RU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Отклонение (+,-)</a:t>
                      </a:r>
                      <a:endParaRPr lang="ru-RU" dirty="0"/>
                    </a:p>
                  </a:txBody>
                  <a:tcPr/>
                </a:tc>
              </a:tr>
              <a:tr h="618805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Достаточность капитала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-1</a:t>
                      </a:r>
                      <a:endParaRPr lang="ru-RU" dirty="0"/>
                    </a:p>
                  </a:txBody>
                  <a:tcPr/>
                </a:tc>
              </a:tr>
              <a:tr h="499436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Качество активов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+1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18805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Кредитный портфель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</a:tr>
              <a:tr h="499436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Ликвидность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+1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18805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Качество управления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</a:tr>
              <a:tr h="700621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Общий рейтинг 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solidFill>
                            <a:schemeClr val="tx1"/>
                          </a:solidFill>
                        </a:rPr>
                        <a:t>от 1 до 5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solidFill>
                            <a:schemeClr val="tx1"/>
                          </a:solidFill>
                        </a:rPr>
                        <a:t>1,8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</a:rPr>
                        <a:t>~2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solidFill>
                            <a:schemeClr val="tx1"/>
                          </a:solidFill>
                        </a:rPr>
                        <a:t>1,6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</a:rPr>
                        <a:t>~2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FF0000"/>
                          </a:solidFill>
                        </a:rPr>
                        <a:t>+0,2</a:t>
                      </a:r>
                      <a:endParaRPr lang="ru-RU" sz="1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-21569" y="6488668"/>
            <a:ext cx="9361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5- неудовлетворительно, 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4 -критично, </a:t>
            </a:r>
            <a:r>
              <a:rPr lang="ru-RU" b="1" dirty="0">
                <a:solidFill>
                  <a:srgbClr val="00B0F0"/>
                </a:solidFill>
              </a:rPr>
              <a:t>3-посредственно, </a:t>
            </a:r>
            <a:r>
              <a:rPr lang="ru-RU" b="1" dirty="0">
                <a:solidFill>
                  <a:srgbClr val="002060"/>
                </a:solidFill>
              </a:rPr>
              <a:t>2 -удовлетворительно, </a:t>
            </a:r>
            <a:r>
              <a:rPr lang="ru-RU" b="1" dirty="0">
                <a:solidFill>
                  <a:srgbClr val="FF0000"/>
                </a:solidFill>
              </a:rPr>
              <a:t>1-хорошо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Вывод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781128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      Для  </a:t>
            </a:r>
            <a:r>
              <a:rPr lang="ru-RU" sz="2800" dirty="0"/>
              <a:t>повышения финансовой устойчивости банк должен стремиться к увеличению значений таких факторов как: валюта баланса, прибыль до налогов и процентам по кредитам, активы приносящие доход, привлеченные средства, ликвидные активы. </a:t>
            </a:r>
            <a:endParaRPr lang="ru-RU" sz="2800" dirty="0" smtClean="0"/>
          </a:p>
          <a:p>
            <a:pPr marL="0" indent="0">
              <a:buNone/>
            </a:pPr>
            <a:r>
              <a:rPr lang="ru-RU" sz="2800" dirty="0"/>
              <a:t> </a:t>
            </a:r>
            <a:r>
              <a:rPr lang="ru-RU" sz="2800" dirty="0" smtClean="0"/>
              <a:t>    </a:t>
            </a:r>
            <a:r>
              <a:rPr lang="ru-RU" sz="2800" dirty="0" smtClean="0">
                <a:solidFill>
                  <a:srgbClr val="002060"/>
                </a:solidFill>
              </a:rPr>
              <a:t> Размер </a:t>
            </a:r>
            <a:r>
              <a:rPr lang="ru-RU" sz="2800" dirty="0">
                <a:solidFill>
                  <a:srgbClr val="002060"/>
                </a:solidFill>
              </a:rPr>
              <a:t>активов за вычетом резервов, вклады граждан, проценты по кредитам, собственный капитал и ссудную задолженность  целесообразно иметь на уровне не ниже среднего значения за ретроспективный период.  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Вывод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781128"/>
          </a:xfrm>
        </p:spPr>
        <p:txBody>
          <a:bodyPr rtlCol="0">
            <a:normAutofit fontScale="92500" lnSpcReduction="10000"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ru-RU" sz="2800" dirty="0" smtClean="0"/>
              <a:t>Предложенный подход к определению оптимальной финансовой устойчивости банка предпочтительнее по сравнению с другими методиками</a:t>
            </a:r>
            <a:r>
              <a:rPr lang="kk-KZ" sz="2800" dirty="0" smtClean="0"/>
              <a:t>,</a:t>
            </a:r>
            <a:r>
              <a:rPr lang="ru-RU" sz="2800" dirty="0" smtClean="0"/>
              <a:t> например, с широко распространенной методикой определения </a:t>
            </a:r>
            <a:r>
              <a:rPr lang="ru-RU" sz="2800" dirty="0"/>
              <a:t>финансовой устойчивости </a:t>
            </a:r>
            <a:r>
              <a:rPr lang="ru-RU" sz="2800" dirty="0" smtClean="0"/>
              <a:t>банка </a:t>
            </a:r>
            <a:r>
              <a:rPr lang="en-US" sz="2800" dirty="0" smtClean="0"/>
              <a:t>CAMMEL</a:t>
            </a:r>
            <a:r>
              <a:rPr lang="ru-RU" sz="2800" dirty="0"/>
              <a:t>.</a:t>
            </a:r>
            <a:endParaRPr lang="ru-RU" sz="2800" dirty="0" smtClean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ru-RU" sz="2800" dirty="0">
                <a:solidFill>
                  <a:srgbClr val="002060"/>
                </a:solidFill>
              </a:rPr>
              <a:t>Представленная </a:t>
            </a:r>
            <a:r>
              <a:rPr lang="ru-RU" sz="2800" dirty="0" smtClean="0">
                <a:solidFill>
                  <a:srgbClr val="002060"/>
                </a:solidFill>
              </a:rPr>
              <a:t>модель</a:t>
            </a:r>
            <a:r>
              <a:rPr lang="en-US" sz="2800" dirty="0" smtClean="0">
                <a:solidFill>
                  <a:srgbClr val="002060"/>
                </a:solidFill>
              </a:rPr>
              <a:t>: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800" dirty="0" smtClean="0">
                <a:solidFill>
                  <a:srgbClr val="002060"/>
                </a:solidFill>
              </a:rPr>
              <a:t>     -</a:t>
            </a:r>
            <a:r>
              <a:rPr lang="ru-RU" sz="2800" dirty="0" smtClean="0">
                <a:solidFill>
                  <a:srgbClr val="002060"/>
                </a:solidFill>
              </a:rPr>
              <a:t> предназначена для использования в аналитической          и планово-прогнозной финансовой деятельности банка</a:t>
            </a:r>
            <a:r>
              <a:rPr lang="en-US" sz="2800" dirty="0">
                <a:solidFill>
                  <a:srgbClr val="002060"/>
                </a:solidFill>
              </a:rPr>
              <a:t>;</a:t>
            </a:r>
            <a:endParaRPr lang="ru-RU" sz="2800" dirty="0" smtClean="0">
              <a:solidFill>
                <a:srgbClr val="00206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800" dirty="0" smtClean="0">
                <a:solidFill>
                  <a:srgbClr val="002060"/>
                </a:solidFill>
              </a:rPr>
              <a:t>     </a:t>
            </a:r>
            <a:r>
              <a:rPr lang="ru-RU" sz="2800" dirty="0" smtClean="0">
                <a:solidFill>
                  <a:srgbClr val="002060"/>
                </a:solidFill>
              </a:rPr>
              <a:t>- является </a:t>
            </a:r>
            <a:r>
              <a:rPr lang="ru-RU" sz="2800" dirty="0">
                <a:solidFill>
                  <a:srgbClr val="002060"/>
                </a:solidFill>
              </a:rPr>
              <a:t>универсальной и </a:t>
            </a:r>
            <a:r>
              <a:rPr lang="ru-RU" sz="2800" dirty="0" smtClean="0">
                <a:solidFill>
                  <a:srgbClr val="002060"/>
                </a:solidFill>
              </a:rPr>
              <a:t> может также  использоваться </a:t>
            </a:r>
            <a:r>
              <a:rPr lang="ru-RU" sz="2800" dirty="0">
                <a:solidFill>
                  <a:srgbClr val="002060"/>
                </a:solidFill>
              </a:rPr>
              <a:t>для определения оптимальной финансовой устойчивости предприятий </a:t>
            </a:r>
            <a:r>
              <a:rPr lang="ru-RU" sz="2800" dirty="0" smtClean="0">
                <a:solidFill>
                  <a:srgbClr val="002060"/>
                </a:solidFill>
              </a:rPr>
              <a:t>разных отраслей экономики.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12738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9d26aac92e6826b4e54df6fc5638fdfdc3e5db"/>
</p:tagLst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theme/theme1.xml><?xml version="1.0" encoding="utf-8"?>
<a:theme xmlns:a="http://schemas.openxmlformats.org/drawingml/2006/main" name="Модель финансовой устойчивости банка (Макишова Д.)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/>
      <a:lstStyle>
        <a:defPPr>
          <a:lnSpc>
            <a:spcPct val="150000"/>
          </a:lnSpc>
          <a:defRPr kumimoji="0" sz="2000" b="1" dirty="0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blipFill rotWithShape="1">
          <a:blip xmlns:r="http://schemas.openxmlformats.org/officeDocument/2006/relationships" r:embed="rId1" cstate="print"/>
          <a:stretch>
            <a:fillRect l="-1594" t="-2616"/>
          </a:stretch>
        </a:blipFill>
      </a:spPr>
      <a:bodyPr/>
      <a:lstStyle>
        <a:defPPr>
          <a:defRPr dirty="0">
            <a:noFill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Модель финансовой устойчивости банка (Макишова Д.)</Template>
  <TotalTime>30</TotalTime>
  <Words>936</Words>
  <Application>Microsoft Office PowerPoint</Application>
  <PresentationFormat>Экран (4:3)</PresentationFormat>
  <Paragraphs>352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Модель финансовой устойчивости банка (Макишова Д.)</vt:lpstr>
      <vt:lpstr>3_Тема Office</vt:lpstr>
      <vt:lpstr>1_Тема Office</vt:lpstr>
      <vt:lpstr>4_Тема Office</vt:lpstr>
      <vt:lpstr>Тема Office</vt:lpstr>
      <vt:lpstr>Оценка финансовой  надежности коммерческого банка</vt:lpstr>
      <vt:lpstr>Актуальность </vt:lpstr>
      <vt:lpstr>Идея</vt:lpstr>
      <vt:lpstr>Презентация PowerPoint</vt:lpstr>
      <vt:lpstr>Презентация PowerPoint</vt:lpstr>
      <vt:lpstr>Новизна</vt:lpstr>
      <vt:lpstr>Для достижения цели бизнес-проекта поставлены следующие задачи: </vt:lpstr>
      <vt:lpstr>Презентация PowerPoint</vt:lpstr>
      <vt:lpstr>Выбор значимых факторов для расчета коэффициентов финансовой устойчивости</vt:lpstr>
      <vt:lpstr>Прогнозирование значений коэффициентов финансовой устойчивости</vt:lpstr>
      <vt:lpstr>Модель оптимальной финансовой устойчивости(фрагмент)</vt:lpstr>
      <vt:lpstr>Сравнительный анализ по коэффициентам финансовой устойчивости банка </vt:lpstr>
      <vt:lpstr>Презентация PowerPoint</vt:lpstr>
      <vt:lpstr>Сравнительный анализ финансовой устойчивости банка по рейтингу</vt:lpstr>
      <vt:lpstr>Вывод</vt:lpstr>
      <vt:lpstr>Вывод</vt:lpstr>
    </vt:vector>
  </TitlesOfParts>
  <Company>KGU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Оценка финансовой  надежности коммерческого банка</dc:title>
  <dc:creator>Макишова Дана Валерьевна</dc:creator>
  <cp:lastModifiedBy>SONY VAIO</cp:lastModifiedBy>
  <cp:revision>14</cp:revision>
  <dcterms:created xsi:type="dcterms:W3CDTF">2015-02-25T05:10:49Z</dcterms:created>
  <dcterms:modified xsi:type="dcterms:W3CDTF">2015-03-10T14:36:36Z</dcterms:modified>
</cp:coreProperties>
</file>