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5" r:id="rId4"/>
    <p:sldId id="258" r:id="rId5"/>
    <p:sldId id="259" r:id="rId6"/>
    <p:sldId id="260" r:id="rId7"/>
    <p:sldId id="261" r:id="rId8"/>
    <p:sldId id="266" r:id="rId9"/>
    <p:sldId id="267" r:id="rId10"/>
    <p:sldId id="264"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3/10/2015</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3/10/2015</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9965" y="2357908"/>
            <a:ext cx="7197726" cy="2421464"/>
          </a:xfrm>
        </p:spPr>
        <p:txBody>
          <a:bodyPr>
            <a:normAutofit fontScale="90000"/>
          </a:bodyPr>
          <a:lstStyle/>
          <a:p>
            <a:pPr algn="ctr"/>
            <a:r>
              <a:rPr lang="ru-RU" dirty="0">
                <a:solidFill>
                  <a:srgbClr val="FFC000"/>
                </a:solidFill>
              </a:rPr>
              <a:t>Моделирование поведения участников рынка с помощью теории игр</a:t>
            </a:r>
            <a:br>
              <a:rPr lang="ru-RU" dirty="0">
                <a:solidFill>
                  <a:srgbClr val="FFC000"/>
                </a:solidFill>
              </a:rPr>
            </a:br>
            <a:endParaRPr lang="ru-RU" dirty="0">
              <a:solidFill>
                <a:srgbClr val="FFC000"/>
              </a:solidFill>
            </a:endParaRPr>
          </a:p>
        </p:txBody>
      </p:sp>
      <p:sp>
        <p:nvSpPr>
          <p:cNvPr id="3" name="Подзаголовок 2"/>
          <p:cNvSpPr>
            <a:spLocks noGrp="1"/>
          </p:cNvSpPr>
          <p:nvPr>
            <p:ph type="subTitle" idx="1"/>
          </p:nvPr>
        </p:nvSpPr>
        <p:spPr>
          <a:xfrm>
            <a:off x="7379593" y="4385732"/>
            <a:ext cx="3780531" cy="1950674"/>
          </a:xfrm>
        </p:spPr>
        <p:txBody>
          <a:bodyPr/>
          <a:lstStyle/>
          <a:p>
            <a:r>
              <a:rPr lang="uk-UA" dirty="0"/>
              <a:t>Неведров Д.Н., студента 3 </a:t>
            </a:r>
            <a:r>
              <a:rPr lang="uk-UA" dirty="0" err="1"/>
              <a:t>курса</a:t>
            </a:r>
            <a:endParaRPr lang="ru-RU" dirty="0"/>
          </a:p>
          <a:p>
            <a:r>
              <a:rPr lang="uk-UA" dirty="0" err="1"/>
              <a:t>факультета</a:t>
            </a:r>
            <a:r>
              <a:rPr lang="uk-UA" dirty="0"/>
              <a:t> </a:t>
            </a:r>
            <a:r>
              <a:rPr lang="uk-UA" dirty="0" err="1"/>
              <a:t>экономической</a:t>
            </a:r>
            <a:r>
              <a:rPr lang="uk-UA" dirty="0"/>
              <a:t> </a:t>
            </a:r>
            <a:r>
              <a:rPr lang="uk-UA" dirty="0" err="1"/>
              <a:t>информатики</a:t>
            </a:r>
            <a:endParaRPr lang="ru-RU" dirty="0"/>
          </a:p>
          <a:p>
            <a:r>
              <a:rPr lang="uk-UA" dirty="0"/>
              <a:t>ХНЭУ </a:t>
            </a:r>
            <a:r>
              <a:rPr lang="uk-UA" dirty="0" err="1"/>
              <a:t>им</a:t>
            </a:r>
            <a:r>
              <a:rPr lang="uk-UA" dirty="0"/>
              <a:t>. </a:t>
            </a:r>
            <a:r>
              <a:rPr lang="uk-UA" dirty="0" err="1"/>
              <a:t>С.Кузнеца</a:t>
            </a:r>
            <a:endParaRPr lang="ru-RU" dirty="0"/>
          </a:p>
          <a:p>
            <a:r>
              <a:rPr lang="uk-UA" dirty="0" err="1"/>
              <a:t>Украина</a:t>
            </a:r>
            <a:endParaRPr lang="ru-RU" dirty="0"/>
          </a:p>
        </p:txBody>
      </p:sp>
    </p:spTree>
    <p:extLst>
      <p:ext uri="{BB962C8B-B14F-4D97-AF65-F5344CB8AC3E}">
        <p14:creationId xmlns:p14="http://schemas.microsoft.com/office/powerpoint/2010/main" val="269318741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49925"/>
                                  </p:iterate>
                                  <p:childTnLst>
                                    <p:set>
                                      <p:cBhvr>
                                        <p:cTn id="6" dur="1" fill="hold">
                                          <p:stCondLst>
                                            <p:cond delay="0"/>
                                          </p:stCondLst>
                                        </p:cTn>
                                        <p:tgtEl>
                                          <p:spTgt spid="2"/>
                                        </p:tgtEl>
                                        <p:attrNameLst>
                                          <p:attrName>style.visibility</p:attrName>
                                        </p:attrNameLst>
                                      </p:cBhvr>
                                      <p:to>
                                        <p:strVal val="visible"/>
                                      </p:to>
                                    </p:set>
                                    <p:set>
                                      <p:cBhvr>
                                        <p:cTn id="7" dur="114" fill="hold">
                                          <p:stCondLst>
                                            <p:cond delay="0"/>
                                          </p:stCondLst>
                                        </p:cTn>
                                        <p:tgtEl>
                                          <p:spTgt spid="2"/>
                                        </p:tgtEl>
                                        <p:attrNameLst>
                                          <p:attrName>style.rotation</p:attrName>
                                        </p:attrNameLst>
                                      </p:cBhvr>
                                      <p:to>
                                        <p:strVal val="-45.0"/>
                                      </p:to>
                                    </p:set>
                                    <p:anim calcmode="lin" valueType="num">
                                      <p:cBhvr>
                                        <p:cTn id="8" dur="114" fill="hold">
                                          <p:stCondLst>
                                            <p:cond delay="114"/>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114"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2" decel="50000" autoRev="1" fill="hold">
                                          <p:stCondLst>
                                            <p:cond delay="114"/>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1" fill="hold">
                                          <p:stCondLst>
                                            <p:cond delay="249"/>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Grp="1" noChangeAspect="1"/>
          </p:cNvPicPr>
          <p:nvPr>
            <p:ph type="pic" idx="1"/>
          </p:nvPr>
        </p:nvPicPr>
        <p:blipFill>
          <a:blip r:embed="rId2">
            <a:extLst>
              <a:ext uri="{28A0092B-C50C-407E-A947-70E740481C1C}">
                <a14:useLocalDpi xmlns:a14="http://schemas.microsoft.com/office/drawing/2010/main" val="0"/>
              </a:ext>
            </a:extLst>
          </a:blip>
          <a:srcRect l="23049" r="23049"/>
          <a:stretch>
            <a:fillRect/>
          </a:stretch>
        </p:blipFill>
        <p:spPr/>
      </p:pic>
      <p:sp>
        <p:nvSpPr>
          <p:cNvPr id="9" name="Текст 8"/>
          <p:cNvSpPr>
            <a:spLocks noGrp="1"/>
          </p:cNvSpPr>
          <p:nvPr>
            <p:ph type="body" sz="half" idx="2"/>
          </p:nvPr>
        </p:nvSpPr>
        <p:spPr>
          <a:xfrm rot="21251110">
            <a:off x="814589" y="2129676"/>
            <a:ext cx="6164653" cy="3052293"/>
          </a:xfrm>
        </p:spPr>
        <p:txBody>
          <a:bodyPr>
            <a:normAutofit lnSpcReduction="10000"/>
          </a:bodyPr>
          <a:lstStyle/>
          <a:p>
            <a:pPr algn="just"/>
            <a:r>
              <a:rPr lang="ru-RU" sz="2000" dirty="0" smtClean="0">
                <a:solidFill>
                  <a:schemeClr val="tx1">
                    <a:lumMod val="95000"/>
                  </a:schemeClr>
                </a:solidFill>
                <a:latin typeface="Times New Roman" panose="02020603050405020304" pitchFamily="18" charset="0"/>
                <a:cs typeface="Times New Roman" panose="02020603050405020304" pitchFamily="18" charset="0"/>
              </a:rPr>
              <a:t>В современном мире часто появляется необходимость принятия решения в условиях неопределенности, а так же согласования действий фирм, организаций, министерств и других  непосредственных участников рыночных отношений, в случаях, когда их интересы не совпадают. </a:t>
            </a:r>
          </a:p>
          <a:p>
            <a:pPr algn="just"/>
            <a:r>
              <a:rPr lang="ru-RU" sz="2000" dirty="0" smtClean="0">
                <a:solidFill>
                  <a:schemeClr val="tx1">
                    <a:lumMod val="95000"/>
                  </a:schemeClr>
                </a:solidFill>
                <a:latin typeface="Times New Roman" panose="02020603050405020304" pitchFamily="18" charset="0"/>
                <a:cs typeface="Times New Roman" panose="02020603050405020304" pitchFamily="18" charset="0"/>
              </a:rPr>
              <a:t>В </a:t>
            </a:r>
            <a:r>
              <a:rPr lang="ru-RU" sz="2000" dirty="0">
                <a:solidFill>
                  <a:schemeClr val="tx1">
                    <a:lumMod val="95000"/>
                  </a:schemeClr>
                </a:solidFill>
                <a:latin typeface="Times New Roman" panose="02020603050405020304" pitchFamily="18" charset="0"/>
                <a:cs typeface="Times New Roman" panose="02020603050405020304" pitchFamily="18" charset="0"/>
              </a:rPr>
              <a:t>подобных ситуациях теория игр позволяет найти лучшее решение для поведения участников, которые должны согласовать свои интересы.  </a:t>
            </a:r>
          </a:p>
          <a:p>
            <a:endParaRPr lang="ru-RU" dirty="0"/>
          </a:p>
        </p:txBody>
      </p:sp>
      <p:sp>
        <p:nvSpPr>
          <p:cNvPr id="13" name="TextBox 12"/>
          <p:cNvSpPr txBox="1"/>
          <p:nvPr/>
        </p:nvSpPr>
        <p:spPr>
          <a:xfrm rot="21223690">
            <a:off x="2581197" y="1354701"/>
            <a:ext cx="3488751" cy="461665"/>
          </a:xfrm>
          <a:prstGeom prst="rect">
            <a:avLst/>
          </a:prstGeom>
          <a:noFill/>
        </p:spPr>
        <p:txBody>
          <a:bodyPr wrap="square" rtlCol="0">
            <a:spAutoFit/>
          </a:bodyPr>
          <a:lstStyle/>
          <a:p>
            <a:r>
              <a:rPr lang="ru-RU" sz="2400" dirty="0" smtClean="0">
                <a:solidFill>
                  <a:srgbClr val="FFFF00"/>
                </a:solidFill>
                <a:latin typeface="Times New Roman" panose="02020603050405020304" pitchFamily="18" charset="0"/>
                <a:cs typeface="Times New Roman" panose="02020603050405020304" pitchFamily="18" charset="0"/>
              </a:rPr>
              <a:t>Введение:</a:t>
            </a:r>
            <a:endParaRPr lang="ru-RU" sz="2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987055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1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9">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9">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9">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 calcmode="lin" valueType="num">
                                      <p:cBhvr>
                                        <p:cTn id="15" dur="1000" fill="hold"/>
                                        <p:tgtEl>
                                          <p:spTgt spid="9">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9">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9">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685801" y="171718"/>
            <a:ext cx="10131425" cy="1456267"/>
          </a:xfrm>
        </p:spPr>
        <p:txBody>
          <a:bodyPr>
            <a:normAutofit/>
          </a:bodyPr>
          <a:lstStyle/>
          <a:p>
            <a:pPr algn="ctr"/>
            <a:r>
              <a:rPr lang="ru-RU" sz="2400" dirty="0" smtClean="0">
                <a:solidFill>
                  <a:srgbClr val="FFC000"/>
                </a:solidFill>
                <a:latin typeface="Times New Roman" panose="02020603050405020304" pitchFamily="18" charset="0"/>
                <a:cs typeface="Times New Roman" panose="02020603050405020304" pitchFamily="18" charset="0"/>
              </a:rPr>
              <a:t>Актуальность:</a:t>
            </a:r>
            <a:endParaRPr lang="ru-RU" sz="2400" dirty="0">
              <a:solidFill>
                <a:srgbClr val="FFC000"/>
              </a:solidFill>
              <a:latin typeface="Times New Roman" panose="02020603050405020304" pitchFamily="18" charset="0"/>
              <a:cs typeface="Times New Roman" panose="02020603050405020304" pitchFamily="18" charset="0"/>
            </a:endParaRPr>
          </a:p>
        </p:txBody>
      </p:sp>
      <p:sp>
        <p:nvSpPr>
          <p:cNvPr id="6" name="Объект 5"/>
          <p:cNvSpPr>
            <a:spLocks noGrp="1"/>
          </p:cNvSpPr>
          <p:nvPr>
            <p:ph idx="1"/>
          </p:nvPr>
        </p:nvSpPr>
        <p:spPr>
          <a:xfrm>
            <a:off x="685801" y="1280255"/>
            <a:ext cx="10131425" cy="4417454"/>
          </a:xfrm>
        </p:spPr>
        <p:txBody>
          <a:bodyPr>
            <a:normAutofit/>
          </a:bodyPr>
          <a:lstStyle/>
          <a:p>
            <a:pPr marL="0" indent="0" algn="just">
              <a:buNone/>
            </a:pPr>
            <a:r>
              <a:rPr lang="ru-RU" sz="2000" dirty="0">
                <a:latin typeface="Times New Roman" panose="02020603050405020304" pitchFamily="18" charset="0"/>
                <a:cs typeface="Times New Roman" panose="02020603050405020304" pitchFamily="18" charset="0"/>
              </a:rPr>
              <a:t>Актуальность т</a:t>
            </a:r>
            <a:r>
              <a:rPr lang="ru-RU" sz="2000" dirty="0" smtClean="0">
                <a:latin typeface="Times New Roman" panose="02020603050405020304" pitchFamily="18" charset="0"/>
                <a:cs typeface="Times New Roman" panose="02020603050405020304" pitchFamily="18" charset="0"/>
              </a:rPr>
              <a:t>еории игр </a:t>
            </a:r>
            <a:r>
              <a:rPr lang="ru-RU" sz="2000" dirty="0">
                <a:latin typeface="Times New Roman" panose="02020603050405020304" pitchFamily="18" charset="0"/>
                <a:cs typeface="Times New Roman" panose="02020603050405020304" pitchFamily="18" charset="0"/>
              </a:rPr>
              <a:t>заключается в том, что с </a:t>
            </a:r>
            <a:r>
              <a:rPr lang="ru-RU" sz="2000" dirty="0" smtClean="0">
                <a:latin typeface="Times New Roman" panose="02020603050405020304" pitchFamily="18" charset="0"/>
                <a:cs typeface="Times New Roman" panose="02020603050405020304" pitchFamily="18" charset="0"/>
              </a:rPr>
              <a:t>помощью методов, которые рассматриваются в данной теории, </a:t>
            </a:r>
            <a:r>
              <a:rPr lang="ru-RU" sz="2000" dirty="0">
                <a:latin typeface="Times New Roman" panose="02020603050405020304" pitchFamily="18" charset="0"/>
                <a:cs typeface="Times New Roman" panose="02020603050405020304" pitchFamily="18" charset="0"/>
              </a:rPr>
              <a:t>можно облегчить условия труда современному человеку. </a:t>
            </a:r>
            <a:r>
              <a:rPr lang="ru-RU" sz="2000" dirty="0" smtClean="0">
                <a:latin typeface="Times New Roman" panose="02020603050405020304" pitchFamily="18" charset="0"/>
                <a:cs typeface="Times New Roman" panose="02020603050405020304" pitchFamily="18" charset="0"/>
              </a:rPr>
              <a:t>Модели, связанные </a:t>
            </a:r>
            <a:r>
              <a:rPr lang="ru-RU" sz="2000" dirty="0">
                <a:latin typeface="Times New Roman" panose="02020603050405020304" pitchFamily="18" charset="0"/>
                <a:cs typeface="Times New Roman" panose="02020603050405020304" pitchFamily="18" charset="0"/>
              </a:rPr>
              <a:t>с теорией игр</a:t>
            </a:r>
            <a:r>
              <a:rPr lang="ru-RU" sz="2000" dirty="0" smtClean="0">
                <a:latin typeface="Times New Roman" panose="02020603050405020304" pitchFamily="18" charset="0"/>
                <a:cs typeface="Times New Roman" panose="02020603050405020304" pitchFamily="18" charset="0"/>
              </a:rPr>
              <a:t>, являются довольно актуальны для современного мира, поскольку </a:t>
            </a:r>
            <a:r>
              <a:rPr lang="ru-RU" sz="2000" dirty="0">
                <a:latin typeface="Times New Roman" panose="02020603050405020304" pitchFamily="18" charset="0"/>
                <a:cs typeface="Times New Roman" panose="02020603050405020304" pitchFamily="18" charset="0"/>
              </a:rPr>
              <a:t>там представлены такие задачи: как сделать так, чтобы природа работала на вас, а не вы на неё, как получить наибольшую выгоду или учет ваших интересов конкурентом, или поставщиком, какой товар лучше производить и т.д. </a:t>
            </a:r>
            <a:r>
              <a:rPr lang="ru-RU" sz="2000" dirty="0" smtClean="0">
                <a:latin typeface="Times New Roman" panose="02020603050405020304" pitchFamily="18" charset="0"/>
                <a:cs typeface="Times New Roman" panose="02020603050405020304" pitchFamily="18" charset="0"/>
              </a:rPr>
              <a:t>В </a:t>
            </a:r>
            <a:r>
              <a:rPr lang="ru-RU" sz="2000" dirty="0">
                <a:latin typeface="Times New Roman" panose="02020603050405020304" pitchFamily="18" charset="0"/>
                <a:cs typeface="Times New Roman" panose="02020603050405020304" pitchFamily="18" charset="0"/>
              </a:rPr>
              <a:t>рамках теории игр в принципе поддаются математическому описанию военные и правовые конфликты, спортивные состязания, а также явления, связанные с биологической борьбой за </a:t>
            </a:r>
            <a:r>
              <a:rPr lang="ru-RU" sz="2000" dirty="0" smtClean="0">
                <a:latin typeface="Times New Roman" panose="02020603050405020304" pitchFamily="18" charset="0"/>
                <a:cs typeface="Times New Roman" panose="02020603050405020304" pitchFamily="18" charset="0"/>
              </a:rPr>
              <a:t>существование. На </a:t>
            </a:r>
            <a:r>
              <a:rPr lang="ru-RU" sz="2000" dirty="0">
                <a:latin typeface="Times New Roman" panose="02020603050405020304" pitchFamily="18" charset="0"/>
                <a:cs typeface="Times New Roman" panose="02020603050405020304" pitchFamily="18" charset="0"/>
              </a:rPr>
              <a:t>практике не эффективно проводить эксперименты на реальных объектах. Гораздо выгодней построить </a:t>
            </a:r>
            <a:r>
              <a:rPr lang="ru-RU" sz="2000" dirty="0" smtClean="0">
                <a:latin typeface="Times New Roman" panose="02020603050405020304" pitchFamily="18" charset="0"/>
                <a:cs typeface="Times New Roman" panose="02020603050405020304" pitchFamily="18" charset="0"/>
              </a:rPr>
              <a:t>модель</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и теория игр является подходящим инструментом для этого.  </a:t>
            </a:r>
            <a:endParaRPr lang="ru-RU" sz="2000" b="1"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63688501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840346" y="914400"/>
            <a:ext cx="6164653" cy="743755"/>
          </a:xfrm>
        </p:spPr>
        <p:txBody>
          <a:bodyPr>
            <a:normAutofit/>
          </a:bodyPr>
          <a:lstStyle/>
          <a:p>
            <a:pPr algn="ctr"/>
            <a:r>
              <a:rPr lang="ru-RU" sz="2400" dirty="0" smtClean="0">
                <a:solidFill>
                  <a:srgbClr val="FFC000"/>
                </a:solidFill>
                <a:latin typeface="Times New Roman" panose="02020603050405020304" pitchFamily="18" charset="0"/>
                <a:cs typeface="Times New Roman" panose="02020603050405020304" pitchFamily="18" charset="0"/>
              </a:rPr>
              <a:t>Коротко о главном:</a:t>
            </a:r>
            <a:endParaRPr lang="ru-RU" sz="2400" dirty="0">
              <a:solidFill>
                <a:srgbClr val="FFC000"/>
              </a:solidFill>
              <a:latin typeface="Times New Roman" panose="02020603050405020304" pitchFamily="18" charset="0"/>
              <a:cs typeface="Times New Roman" panose="02020603050405020304" pitchFamily="18" charset="0"/>
            </a:endParaRPr>
          </a:p>
        </p:txBody>
      </p:sp>
      <p:pic>
        <p:nvPicPr>
          <p:cNvPr id="7" name="Рисунок 6"/>
          <p:cNvPicPr>
            <a:picLocks noGrp="1" noChangeAspect="1"/>
          </p:cNvPicPr>
          <p:nvPr>
            <p:ph type="pic" idx="1"/>
          </p:nvPr>
        </p:nvPicPr>
        <p:blipFill>
          <a:blip r:embed="rId2">
            <a:extLst>
              <a:ext uri="{28A0092B-C50C-407E-A947-70E740481C1C}">
                <a14:useLocalDpi xmlns:a14="http://schemas.microsoft.com/office/drawing/2010/main" val="0"/>
              </a:ext>
            </a:extLst>
          </a:blip>
          <a:srcRect l="21292" r="21292"/>
          <a:stretch>
            <a:fillRect/>
          </a:stretch>
        </p:blipFill>
        <p:spPr/>
      </p:pic>
      <p:sp>
        <p:nvSpPr>
          <p:cNvPr id="6" name="Текст 5"/>
          <p:cNvSpPr>
            <a:spLocks noGrp="1"/>
          </p:cNvSpPr>
          <p:nvPr>
            <p:ph type="body" sz="half" idx="2"/>
          </p:nvPr>
        </p:nvSpPr>
        <p:spPr>
          <a:xfrm>
            <a:off x="685800" y="1906073"/>
            <a:ext cx="6474854" cy="3580327"/>
          </a:xfrm>
        </p:spPr>
        <p:txBody>
          <a:bodyPr>
            <a:normAutofit/>
          </a:bodyPr>
          <a:lstStyle/>
          <a:p>
            <a:pPr marL="342900" indent="-342900">
              <a:buFont typeface="+mj-lt"/>
              <a:buAutoNum type="arabicPeriod"/>
            </a:pPr>
            <a:r>
              <a:rPr lang="ru-RU" sz="2000" dirty="0" smtClean="0">
                <a:latin typeface="Times New Roman" panose="02020603050405020304" pitchFamily="18" charset="0"/>
                <a:cs typeface="Times New Roman" panose="02020603050405020304" pitchFamily="18" charset="0"/>
              </a:rPr>
              <a:t>Теория игр является </a:t>
            </a:r>
            <a:r>
              <a:rPr lang="ru-RU" sz="2000" dirty="0">
                <a:latin typeface="Times New Roman" panose="02020603050405020304" pitchFamily="18" charset="0"/>
                <a:cs typeface="Times New Roman" panose="02020603050405020304" pitchFamily="18" charset="0"/>
              </a:rPr>
              <a:t>разделом </a:t>
            </a:r>
            <a:r>
              <a:rPr lang="ru-RU" sz="2000" dirty="0" smtClean="0">
                <a:latin typeface="Times New Roman" panose="02020603050405020304" pitchFamily="18" charset="0"/>
                <a:cs typeface="Times New Roman" panose="02020603050405020304" pitchFamily="18" charset="0"/>
              </a:rPr>
              <a:t>математики.</a:t>
            </a:r>
          </a:p>
          <a:p>
            <a:pPr marL="342900" indent="-342900">
              <a:buFont typeface="+mj-lt"/>
              <a:buAutoNum type="arabicPeriod"/>
            </a:pPr>
            <a:r>
              <a:rPr lang="ru-RU" sz="2000" dirty="0" smtClean="0">
                <a:latin typeface="Times New Roman" panose="02020603050405020304" pitchFamily="18" charset="0"/>
                <a:cs typeface="Times New Roman" panose="02020603050405020304" pitchFamily="18" charset="0"/>
              </a:rPr>
              <a:t>Предметом теории игр является анализ </a:t>
            </a:r>
            <a:r>
              <a:rPr lang="ru-RU" sz="2000" dirty="0">
                <a:latin typeface="Times New Roman" panose="02020603050405020304" pitchFamily="18" charset="0"/>
                <a:cs typeface="Times New Roman" panose="02020603050405020304" pitchFamily="18" charset="0"/>
              </a:rPr>
              <a:t>принятия оптимальных решений в условиях конфликта. </a:t>
            </a:r>
          </a:p>
          <a:p>
            <a:pPr marL="342900" indent="-342900">
              <a:buFont typeface="+mj-lt"/>
              <a:buAutoNum type="arabicPeriod"/>
            </a:pPr>
            <a:r>
              <a:rPr lang="ru-RU" sz="2000" dirty="0" smtClean="0">
                <a:latin typeface="Times New Roman" panose="02020603050405020304" pitchFamily="18" charset="0"/>
                <a:cs typeface="Times New Roman" panose="02020603050405020304" pitchFamily="18" charset="0"/>
              </a:rPr>
              <a:t>Область </a:t>
            </a:r>
            <a:r>
              <a:rPr lang="ru-RU" sz="2000" dirty="0">
                <a:latin typeface="Times New Roman" panose="02020603050405020304" pitchFamily="18" charset="0"/>
                <a:cs typeface="Times New Roman" panose="02020603050405020304" pitchFamily="18" charset="0"/>
              </a:rPr>
              <a:t>приложения теории игр очень большая она включает, например, математику, экономику, политику, военную стратегию </a:t>
            </a:r>
            <a:r>
              <a:rPr lang="ru-RU" sz="2000" dirty="0" err="1" smtClean="0">
                <a:latin typeface="Times New Roman" panose="02020603050405020304" pitchFamily="18" charset="0"/>
                <a:cs typeface="Times New Roman" panose="02020603050405020304" pitchFamily="18" charset="0"/>
              </a:rPr>
              <a:t>и.т.д</a:t>
            </a:r>
            <a:r>
              <a:rPr lang="ru-RU" sz="2000" dirty="0" smtClean="0">
                <a:latin typeface="Times New Roman" panose="02020603050405020304" pitchFamily="18" charset="0"/>
                <a:cs typeface="Times New Roman" panose="02020603050405020304" pitchFamily="18" charset="0"/>
              </a:rPr>
              <a:t>.</a:t>
            </a:r>
          </a:p>
          <a:p>
            <a:pPr marL="342900" indent="-342900">
              <a:buFont typeface="+mj-lt"/>
              <a:buAutoNum type="arabicPeriod"/>
            </a:pPr>
            <a:r>
              <a:rPr lang="ru-RU" sz="2000" dirty="0" smtClean="0">
                <a:latin typeface="Times New Roman" panose="02020603050405020304" pitchFamily="18" charset="0"/>
                <a:cs typeface="Times New Roman" panose="02020603050405020304" pitchFamily="18" charset="0"/>
              </a:rPr>
              <a:t>В </a:t>
            </a:r>
            <a:r>
              <a:rPr lang="ru-RU" sz="2000" dirty="0">
                <a:latin typeface="Times New Roman" panose="02020603050405020304" pitchFamily="18" charset="0"/>
                <a:cs typeface="Times New Roman" panose="02020603050405020304" pitchFamily="18" charset="0"/>
              </a:rPr>
              <a:t>арсенале теории игр есть много методов и моделей, с помощью которых можно решить задачу любой сложности. </a:t>
            </a:r>
          </a:p>
        </p:txBody>
      </p:sp>
    </p:spTree>
    <p:extLst>
      <p:ext uri="{BB962C8B-B14F-4D97-AF65-F5344CB8AC3E}">
        <p14:creationId xmlns:p14="http://schemas.microsoft.com/office/powerpoint/2010/main" val="25264910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6">
                                            <p:txEl>
                                              <p:pRg st="0" end="0"/>
                                            </p:txEl>
                                          </p:spTgt>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p:cTn id="13"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6">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6">
                                            <p:txEl>
                                              <p:pRg st="1" end="1"/>
                                            </p:txEl>
                                          </p:spTgt>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p:cTn id="19"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6">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6">
                                            <p:txEl>
                                              <p:pRg st="2" end="2"/>
                                            </p:txEl>
                                          </p:spTgt>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p:cTn id="25"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6">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6">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2400" dirty="0">
                <a:latin typeface="Times New Roman" panose="02020603050405020304" pitchFamily="18" charset="0"/>
                <a:cs typeface="Times New Roman" panose="02020603050405020304" pitchFamily="18" charset="0"/>
              </a:rPr>
              <a:t>основные виды моделей теории </a:t>
            </a:r>
            <a:r>
              <a:rPr lang="ru-RU" sz="2400" dirty="0" smtClean="0">
                <a:latin typeface="Times New Roman" panose="02020603050405020304" pitchFamily="18" charset="0"/>
                <a:cs typeface="Times New Roman" panose="02020603050405020304" pitchFamily="18" charset="0"/>
              </a:rPr>
              <a:t>игр:</a:t>
            </a:r>
            <a:endParaRPr lang="ru-RU" sz="2400"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5177307" y="1863622"/>
            <a:ext cx="6362159" cy="1216100"/>
          </a:xfrm>
          <a:prstGeom prst="rect">
            <a:avLst/>
          </a:prstGeom>
        </p:spPr>
        <p:style>
          <a:lnRef idx="1">
            <a:schemeClr val="accent4"/>
          </a:lnRef>
          <a:fillRef idx="3">
            <a:schemeClr val="accent4"/>
          </a:fillRef>
          <a:effectRef idx="2">
            <a:schemeClr val="accent4"/>
          </a:effectRef>
          <a:fontRef idx="minor">
            <a:schemeClr val="lt1"/>
          </a:fontRef>
        </p:style>
        <p:txBody>
          <a:bodyPr rtlCol="0" anchor="ctr"/>
          <a:lstStyle/>
          <a:p>
            <a:pPr algn="just"/>
            <a:r>
              <a:rPr lang="ru-RU" sz="2000" dirty="0">
                <a:latin typeface="Times New Roman" panose="02020603050405020304" pitchFamily="18" charset="0"/>
                <a:cs typeface="Times New Roman" panose="02020603050405020304" pitchFamily="18" charset="0"/>
              </a:rPr>
              <a:t>Для принятия решений в условиях риска используют методы теории вероятностей. В таком случае факторы, например состояния среды, представляют собой либо случайные величины, либо случайные </a:t>
            </a:r>
            <a:r>
              <a:rPr lang="ru-RU" sz="2000" dirty="0" smtClean="0">
                <a:latin typeface="Times New Roman" panose="02020603050405020304" pitchFamily="18" charset="0"/>
                <a:cs typeface="Times New Roman" panose="02020603050405020304" pitchFamily="18" charset="0"/>
              </a:rPr>
              <a:t>функции.</a:t>
            </a:r>
            <a:endParaRPr lang="ru-RU" sz="2000" dirty="0">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5177306" y="3367583"/>
            <a:ext cx="6362159" cy="1097564"/>
          </a:xfrm>
          <a:prstGeom prst="rect">
            <a:avLst/>
          </a:prstGeom>
        </p:spPr>
        <p:style>
          <a:lnRef idx="1">
            <a:schemeClr val="accent4"/>
          </a:lnRef>
          <a:fillRef idx="3">
            <a:schemeClr val="accent4"/>
          </a:fillRef>
          <a:effectRef idx="2">
            <a:schemeClr val="accent4"/>
          </a:effectRef>
          <a:fontRef idx="minor">
            <a:schemeClr val="lt1"/>
          </a:fontRef>
        </p:style>
        <p:txBody>
          <a:bodyPr rtlCol="0" anchor="ctr"/>
          <a:lstStyle/>
          <a:p>
            <a:pPr algn="just"/>
            <a:r>
              <a:rPr lang="ru-RU" sz="2000" dirty="0">
                <a:latin typeface="Times New Roman" panose="02020603050405020304" pitchFamily="18" charset="0"/>
                <a:cs typeface="Times New Roman" panose="02020603050405020304" pitchFamily="18" charset="0"/>
              </a:rPr>
              <a:t>В таких случаях для определения наилучших решении используются следующие критерии: </a:t>
            </a:r>
            <a:r>
              <a:rPr lang="ru-RU" sz="2000" dirty="0" err="1">
                <a:latin typeface="Times New Roman" panose="02020603050405020304" pitchFamily="18" charset="0"/>
                <a:cs typeface="Times New Roman" panose="02020603050405020304" pitchFamily="18" charset="0"/>
              </a:rPr>
              <a:t>максимакса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Вальда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Сэвиджа</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Гурвица.</a:t>
            </a:r>
            <a:endParaRPr lang="ru-RU" sz="2000" dirty="0">
              <a:latin typeface="Times New Roman" panose="02020603050405020304" pitchFamily="18" charset="0"/>
              <a:cs typeface="Times New Roman" panose="02020603050405020304" pitchFamily="18" charset="0"/>
            </a:endParaRPr>
          </a:p>
        </p:txBody>
      </p:sp>
      <p:sp>
        <p:nvSpPr>
          <p:cNvPr id="12" name="Прямоугольник 11"/>
          <p:cNvSpPr/>
          <p:nvPr/>
        </p:nvSpPr>
        <p:spPr>
          <a:xfrm>
            <a:off x="5177308" y="4705315"/>
            <a:ext cx="6362158" cy="1588277"/>
          </a:xfrm>
          <a:prstGeom prst="rect">
            <a:avLst/>
          </a:prstGeom>
        </p:spPr>
        <p:style>
          <a:lnRef idx="1">
            <a:schemeClr val="accent4"/>
          </a:lnRef>
          <a:fillRef idx="3">
            <a:schemeClr val="accent4"/>
          </a:fillRef>
          <a:effectRef idx="2">
            <a:schemeClr val="accent4"/>
          </a:effectRef>
          <a:fontRef idx="minor">
            <a:schemeClr val="lt1"/>
          </a:fontRef>
        </p:style>
        <p:txBody>
          <a:bodyPr rtlCol="0" anchor="ctr"/>
          <a:lstStyle/>
          <a:p>
            <a:pPr algn="just"/>
            <a:r>
              <a:rPr lang="ru-RU" sz="2000" dirty="0">
                <a:latin typeface="Times New Roman" panose="02020603050405020304" pitchFamily="18" charset="0"/>
                <a:cs typeface="Times New Roman" panose="02020603050405020304" pitchFamily="18" charset="0"/>
              </a:rPr>
              <a:t>Математическая теория игр дает научно обоснованные рекомендации поведения в конфликтных ситуациях, показывая «как играть, чтобы не проиграть». Для применения этой теории необходимо уметь представлять конфликты в виде </a:t>
            </a:r>
            <a:r>
              <a:rPr lang="ru-RU" sz="2000" dirty="0" smtClean="0">
                <a:latin typeface="Times New Roman" panose="02020603050405020304" pitchFamily="18" charset="0"/>
                <a:cs typeface="Times New Roman" panose="02020603050405020304" pitchFamily="18" charset="0"/>
              </a:rPr>
              <a:t>игр.</a:t>
            </a:r>
            <a:endParaRPr lang="ru-RU" sz="2000" dirty="0">
              <a:latin typeface="Times New Roman" panose="02020603050405020304" pitchFamily="18" charset="0"/>
              <a:cs typeface="Times New Roman" panose="02020603050405020304" pitchFamily="18" charset="0"/>
            </a:endParaRPr>
          </a:p>
        </p:txBody>
      </p:sp>
      <p:sp>
        <p:nvSpPr>
          <p:cNvPr id="13" name="Скругленный прямоугольник 12"/>
          <p:cNvSpPr/>
          <p:nvPr/>
        </p:nvSpPr>
        <p:spPr>
          <a:xfrm>
            <a:off x="953037" y="1940894"/>
            <a:ext cx="3477296" cy="991673"/>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r>
              <a:rPr lang="ru-RU" sz="2000" dirty="0">
                <a:latin typeface="Times New Roman" panose="02020603050405020304" pitchFamily="18" charset="0"/>
                <a:cs typeface="Times New Roman" panose="02020603050405020304" pitchFamily="18" charset="0"/>
              </a:rPr>
              <a:t>Игровые модели в условиях коммерческого риска.</a:t>
            </a:r>
          </a:p>
        </p:txBody>
      </p:sp>
      <p:sp>
        <p:nvSpPr>
          <p:cNvPr id="14" name="Скругленный прямоугольник 13"/>
          <p:cNvSpPr/>
          <p:nvPr/>
        </p:nvSpPr>
        <p:spPr>
          <a:xfrm>
            <a:off x="953037" y="3397161"/>
            <a:ext cx="3477296" cy="1126899"/>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r>
              <a:rPr lang="ru-RU" sz="2000" dirty="0" smtClean="0">
                <a:latin typeface="Times New Roman" panose="02020603050405020304" pitchFamily="18" charset="0"/>
                <a:cs typeface="Times New Roman" panose="02020603050405020304" pitchFamily="18" charset="0"/>
              </a:rPr>
              <a:t>Игровые модели в условиях полной коммерческой неопределенности.</a:t>
            </a:r>
            <a:endParaRPr lang="ru-RU" sz="2000" dirty="0">
              <a:latin typeface="Times New Roman" panose="02020603050405020304" pitchFamily="18" charset="0"/>
              <a:cs typeface="Times New Roman" panose="02020603050405020304" pitchFamily="18" charset="0"/>
            </a:endParaRPr>
          </a:p>
        </p:txBody>
      </p:sp>
      <p:sp>
        <p:nvSpPr>
          <p:cNvPr id="15" name="Скругленный прямоугольник 14"/>
          <p:cNvSpPr/>
          <p:nvPr/>
        </p:nvSpPr>
        <p:spPr>
          <a:xfrm>
            <a:off x="953037" y="5138671"/>
            <a:ext cx="3477296" cy="991673"/>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r>
              <a:rPr lang="ru-RU" sz="2000" dirty="0">
                <a:latin typeface="Times New Roman" panose="02020603050405020304" pitchFamily="18" charset="0"/>
                <a:cs typeface="Times New Roman" panose="02020603050405020304" pitchFamily="18" charset="0"/>
              </a:rPr>
              <a:t>Игровые модели конфликтов</a:t>
            </a:r>
            <a:r>
              <a:rPr lang="ru-RU" dirty="0"/>
              <a:t>.</a:t>
            </a:r>
          </a:p>
        </p:txBody>
      </p:sp>
      <p:sp>
        <p:nvSpPr>
          <p:cNvPr id="17" name="Стрелка вправо 16"/>
          <p:cNvSpPr/>
          <p:nvPr/>
        </p:nvSpPr>
        <p:spPr>
          <a:xfrm>
            <a:off x="4430333" y="2220174"/>
            <a:ext cx="746974" cy="511339"/>
          </a:xfrm>
          <a:prstGeom prst="rightArrow">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sp>
        <p:nvSpPr>
          <p:cNvPr id="18" name="Стрелка вправо 17"/>
          <p:cNvSpPr/>
          <p:nvPr/>
        </p:nvSpPr>
        <p:spPr>
          <a:xfrm>
            <a:off x="4430333" y="5378837"/>
            <a:ext cx="746974" cy="511339"/>
          </a:xfrm>
          <a:prstGeom prst="rightArrow">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sp>
        <p:nvSpPr>
          <p:cNvPr id="19" name="Стрелка вправо 18"/>
          <p:cNvSpPr/>
          <p:nvPr/>
        </p:nvSpPr>
        <p:spPr>
          <a:xfrm>
            <a:off x="4430333" y="3624806"/>
            <a:ext cx="746974" cy="511339"/>
          </a:xfrm>
          <a:prstGeom prst="rightArrow">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27166151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80">
                                          <p:stCondLst>
                                            <p:cond delay="0"/>
                                          </p:stCondLst>
                                        </p:cTn>
                                        <p:tgtEl>
                                          <p:spTgt spid="13"/>
                                        </p:tgtEl>
                                      </p:cBhvr>
                                    </p:animEffect>
                                    <p:anim calcmode="lin" valueType="num">
                                      <p:cBhvr>
                                        <p:cTn id="8"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3" dur="26">
                                          <p:stCondLst>
                                            <p:cond delay="650"/>
                                          </p:stCondLst>
                                        </p:cTn>
                                        <p:tgtEl>
                                          <p:spTgt spid="13"/>
                                        </p:tgtEl>
                                      </p:cBhvr>
                                      <p:to x="100000" y="60000"/>
                                    </p:animScale>
                                    <p:animScale>
                                      <p:cBhvr>
                                        <p:cTn id="14" dur="166" decel="50000">
                                          <p:stCondLst>
                                            <p:cond delay="676"/>
                                          </p:stCondLst>
                                        </p:cTn>
                                        <p:tgtEl>
                                          <p:spTgt spid="13"/>
                                        </p:tgtEl>
                                      </p:cBhvr>
                                      <p:to x="100000" y="100000"/>
                                    </p:animScale>
                                    <p:animScale>
                                      <p:cBhvr>
                                        <p:cTn id="15" dur="26">
                                          <p:stCondLst>
                                            <p:cond delay="1312"/>
                                          </p:stCondLst>
                                        </p:cTn>
                                        <p:tgtEl>
                                          <p:spTgt spid="13"/>
                                        </p:tgtEl>
                                      </p:cBhvr>
                                      <p:to x="100000" y="80000"/>
                                    </p:animScale>
                                    <p:animScale>
                                      <p:cBhvr>
                                        <p:cTn id="16" dur="166" decel="50000">
                                          <p:stCondLst>
                                            <p:cond delay="1338"/>
                                          </p:stCondLst>
                                        </p:cTn>
                                        <p:tgtEl>
                                          <p:spTgt spid="13"/>
                                        </p:tgtEl>
                                      </p:cBhvr>
                                      <p:to x="100000" y="100000"/>
                                    </p:animScale>
                                    <p:animScale>
                                      <p:cBhvr>
                                        <p:cTn id="17" dur="26">
                                          <p:stCondLst>
                                            <p:cond delay="1642"/>
                                          </p:stCondLst>
                                        </p:cTn>
                                        <p:tgtEl>
                                          <p:spTgt spid="13"/>
                                        </p:tgtEl>
                                      </p:cBhvr>
                                      <p:to x="100000" y="90000"/>
                                    </p:animScale>
                                    <p:animScale>
                                      <p:cBhvr>
                                        <p:cTn id="18" dur="166" decel="50000">
                                          <p:stCondLst>
                                            <p:cond delay="1668"/>
                                          </p:stCondLst>
                                        </p:cTn>
                                        <p:tgtEl>
                                          <p:spTgt spid="13"/>
                                        </p:tgtEl>
                                      </p:cBhvr>
                                      <p:to x="100000" y="100000"/>
                                    </p:animScale>
                                    <p:animScale>
                                      <p:cBhvr>
                                        <p:cTn id="19" dur="26">
                                          <p:stCondLst>
                                            <p:cond delay="1808"/>
                                          </p:stCondLst>
                                        </p:cTn>
                                        <p:tgtEl>
                                          <p:spTgt spid="13"/>
                                        </p:tgtEl>
                                      </p:cBhvr>
                                      <p:to x="100000" y="95000"/>
                                    </p:animScale>
                                    <p:animScale>
                                      <p:cBhvr>
                                        <p:cTn id="20" dur="166" decel="50000">
                                          <p:stCondLst>
                                            <p:cond delay="1834"/>
                                          </p:stCondLst>
                                        </p:cTn>
                                        <p:tgtEl>
                                          <p:spTgt spid="1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barn(inVertical)">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45"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2000"/>
                                        <p:tgtEl>
                                          <p:spTgt spid="10"/>
                                        </p:tgtEl>
                                      </p:cBhvr>
                                    </p:animEffect>
                                    <p:anim calcmode="lin" valueType="num">
                                      <p:cBhvr>
                                        <p:cTn id="31" dur="2000" fill="hold"/>
                                        <p:tgtEl>
                                          <p:spTgt spid="10"/>
                                        </p:tgtEl>
                                        <p:attrNameLst>
                                          <p:attrName>ppt_w</p:attrName>
                                        </p:attrNameLst>
                                      </p:cBhvr>
                                      <p:tavLst>
                                        <p:tav tm="0" fmla="#ppt_w*sin(2.5*pi*$)">
                                          <p:val>
                                            <p:fltVal val="0"/>
                                          </p:val>
                                        </p:tav>
                                        <p:tav tm="100000">
                                          <p:val>
                                            <p:fltVal val="1"/>
                                          </p:val>
                                        </p:tav>
                                      </p:tavLst>
                                    </p:anim>
                                    <p:anim calcmode="lin" valueType="num">
                                      <p:cBhvr>
                                        <p:cTn id="32" dur="2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down)">
                                      <p:cBhvr>
                                        <p:cTn id="37" dur="580">
                                          <p:stCondLst>
                                            <p:cond delay="0"/>
                                          </p:stCondLst>
                                        </p:cTn>
                                        <p:tgtEl>
                                          <p:spTgt spid="14"/>
                                        </p:tgtEl>
                                      </p:cBhvr>
                                    </p:animEffect>
                                    <p:anim calcmode="lin" valueType="num">
                                      <p:cBhvr>
                                        <p:cTn id="38"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43" dur="26">
                                          <p:stCondLst>
                                            <p:cond delay="650"/>
                                          </p:stCondLst>
                                        </p:cTn>
                                        <p:tgtEl>
                                          <p:spTgt spid="14"/>
                                        </p:tgtEl>
                                      </p:cBhvr>
                                      <p:to x="100000" y="60000"/>
                                    </p:animScale>
                                    <p:animScale>
                                      <p:cBhvr>
                                        <p:cTn id="44" dur="166" decel="50000">
                                          <p:stCondLst>
                                            <p:cond delay="676"/>
                                          </p:stCondLst>
                                        </p:cTn>
                                        <p:tgtEl>
                                          <p:spTgt spid="14"/>
                                        </p:tgtEl>
                                      </p:cBhvr>
                                      <p:to x="100000" y="100000"/>
                                    </p:animScale>
                                    <p:animScale>
                                      <p:cBhvr>
                                        <p:cTn id="45" dur="26">
                                          <p:stCondLst>
                                            <p:cond delay="1312"/>
                                          </p:stCondLst>
                                        </p:cTn>
                                        <p:tgtEl>
                                          <p:spTgt spid="14"/>
                                        </p:tgtEl>
                                      </p:cBhvr>
                                      <p:to x="100000" y="80000"/>
                                    </p:animScale>
                                    <p:animScale>
                                      <p:cBhvr>
                                        <p:cTn id="46" dur="166" decel="50000">
                                          <p:stCondLst>
                                            <p:cond delay="1338"/>
                                          </p:stCondLst>
                                        </p:cTn>
                                        <p:tgtEl>
                                          <p:spTgt spid="14"/>
                                        </p:tgtEl>
                                      </p:cBhvr>
                                      <p:to x="100000" y="100000"/>
                                    </p:animScale>
                                    <p:animScale>
                                      <p:cBhvr>
                                        <p:cTn id="47" dur="26">
                                          <p:stCondLst>
                                            <p:cond delay="1642"/>
                                          </p:stCondLst>
                                        </p:cTn>
                                        <p:tgtEl>
                                          <p:spTgt spid="14"/>
                                        </p:tgtEl>
                                      </p:cBhvr>
                                      <p:to x="100000" y="90000"/>
                                    </p:animScale>
                                    <p:animScale>
                                      <p:cBhvr>
                                        <p:cTn id="48" dur="166" decel="50000">
                                          <p:stCondLst>
                                            <p:cond delay="1668"/>
                                          </p:stCondLst>
                                        </p:cTn>
                                        <p:tgtEl>
                                          <p:spTgt spid="14"/>
                                        </p:tgtEl>
                                      </p:cBhvr>
                                      <p:to x="100000" y="100000"/>
                                    </p:animScale>
                                    <p:animScale>
                                      <p:cBhvr>
                                        <p:cTn id="49" dur="26">
                                          <p:stCondLst>
                                            <p:cond delay="1808"/>
                                          </p:stCondLst>
                                        </p:cTn>
                                        <p:tgtEl>
                                          <p:spTgt spid="14"/>
                                        </p:tgtEl>
                                      </p:cBhvr>
                                      <p:to x="100000" y="95000"/>
                                    </p:animScale>
                                    <p:animScale>
                                      <p:cBhvr>
                                        <p:cTn id="50" dur="166" decel="50000">
                                          <p:stCondLst>
                                            <p:cond delay="1834"/>
                                          </p:stCondLst>
                                        </p:cTn>
                                        <p:tgtEl>
                                          <p:spTgt spid="14"/>
                                        </p:tgtEl>
                                      </p:cBhvr>
                                      <p:to x="100000" y="100000"/>
                                    </p:animScale>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barn(inVertical)">
                                      <p:cBhvr>
                                        <p:cTn id="55" dur="500"/>
                                        <p:tgtEl>
                                          <p:spTgt spid="19"/>
                                        </p:tgtEl>
                                      </p:cBhvr>
                                    </p:animEffect>
                                  </p:childTnLst>
                                </p:cTn>
                              </p:par>
                            </p:childTnLst>
                          </p:cTn>
                        </p:par>
                      </p:childTnLst>
                    </p:cTn>
                  </p:par>
                  <p:par>
                    <p:cTn id="56" fill="hold">
                      <p:stCondLst>
                        <p:cond delay="indefinite"/>
                      </p:stCondLst>
                      <p:childTnLst>
                        <p:par>
                          <p:cTn id="57" fill="hold">
                            <p:stCondLst>
                              <p:cond delay="0"/>
                            </p:stCondLst>
                            <p:childTnLst>
                              <p:par>
                                <p:cTn id="58" presetID="45" presetClass="entr" presetSubtype="0" fill="hold" grpId="0" nodeType="click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fade">
                                      <p:cBhvr>
                                        <p:cTn id="60" dur="2000"/>
                                        <p:tgtEl>
                                          <p:spTgt spid="11"/>
                                        </p:tgtEl>
                                      </p:cBhvr>
                                    </p:animEffect>
                                    <p:anim calcmode="lin" valueType="num">
                                      <p:cBhvr>
                                        <p:cTn id="61" dur="2000" fill="hold"/>
                                        <p:tgtEl>
                                          <p:spTgt spid="11"/>
                                        </p:tgtEl>
                                        <p:attrNameLst>
                                          <p:attrName>ppt_w</p:attrName>
                                        </p:attrNameLst>
                                      </p:cBhvr>
                                      <p:tavLst>
                                        <p:tav tm="0" fmla="#ppt_w*sin(2.5*pi*$)">
                                          <p:val>
                                            <p:fltVal val="0"/>
                                          </p:val>
                                        </p:tav>
                                        <p:tav tm="100000">
                                          <p:val>
                                            <p:fltVal val="1"/>
                                          </p:val>
                                        </p:tav>
                                      </p:tavLst>
                                    </p:anim>
                                    <p:anim calcmode="lin" valueType="num">
                                      <p:cBhvr>
                                        <p:cTn id="62"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63" fill="hold">
                      <p:stCondLst>
                        <p:cond delay="indefinite"/>
                      </p:stCondLst>
                      <p:childTnLst>
                        <p:par>
                          <p:cTn id="64" fill="hold">
                            <p:stCondLst>
                              <p:cond delay="0"/>
                            </p:stCondLst>
                            <p:childTnLst>
                              <p:par>
                                <p:cTn id="65" presetID="26" presetClass="entr" presetSubtype="0"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down)">
                                      <p:cBhvr>
                                        <p:cTn id="67" dur="580">
                                          <p:stCondLst>
                                            <p:cond delay="0"/>
                                          </p:stCondLst>
                                        </p:cTn>
                                        <p:tgtEl>
                                          <p:spTgt spid="15"/>
                                        </p:tgtEl>
                                      </p:cBhvr>
                                    </p:animEffect>
                                    <p:anim calcmode="lin" valueType="num">
                                      <p:cBhvr>
                                        <p:cTn id="68"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69"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70"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71"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72"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73" dur="26">
                                          <p:stCondLst>
                                            <p:cond delay="650"/>
                                          </p:stCondLst>
                                        </p:cTn>
                                        <p:tgtEl>
                                          <p:spTgt spid="15"/>
                                        </p:tgtEl>
                                      </p:cBhvr>
                                      <p:to x="100000" y="60000"/>
                                    </p:animScale>
                                    <p:animScale>
                                      <p:cBhvr>
                                        <p:cTn id="74" dur="166" decel="50000">
                                          <p:stCondLst>
                                            <p:cond delay="676"/>
                                          </p:stCondLst>
                                        </p:cTn>
                                        <p:tgtEl>
                                          <p:spTgt spid="15"/>
                                        </p:tgtEl>
                                      </p:cBhvr>
                                      <p:to x="100000" y="100000"/>
                                    </p:animScale>
                                    <p:animScale>
                                      <p:cBhvr>
                                        <p:cTn id="75" dur="26">
                                          <p:stCondLst>
                                            <p:cond delay="1312"/>
                                          </p:stCondLst>
                                        </p:cTn>
                                        <p:tgtEl>
                                          <p:spTgt spid="15"/>
                                        </p:tgtEl>
                                      </p:cBhvr>
                                      <p:to x="100000" y="80000"/>
                                    </p:animScale>
                                    <p:animScale>
                                      <p:cBhvr>
                                        <p:cTn id="76" dur="166" decel="50000">
                                          <p:stCondLst>
                                            <p:cond delay="1338"/>
                                          </p:stCondLst>
                                        </p:cTn>
                                        <p:tgtEl>
                                          <p:spTgt spid="15"/>
                                        </p:tgtEl>
                                      </p:cBhvr>
                                      <p:to x="100000" y="100000"/>
                                    </p:animScale>
                                    <p:animScale>
                                      <p:cBhvr>
                                        <p:cTn id="77" dur="26">
                                          <p:stCondLst>
                                            <p:cond delay="1642"/>
                                          </p:stCondLst>
                                        </p:cTn>
                                        <p:tgtEl>
                                          <p:spTgt spid="15"/>
                                        </p:tgtEl>
                                      </p:cBhvr>
                                      <p:to x="100000" y="90000"/>
                                    </p:animScale>
                                    <p:animScale>
                                      <p:cBhvr>
                                        <p:cTn id="78" dur="166" decel="50000">
                                          <p:stCondLst>
                                            <p:cond delay="1668"/>
                                          </p:stCondLst>
                                        </p:cTn>
                                        <p:tgtEl>
                                          <p:spTgt spid="15"/>
                                        </p:tgtEl>
                                      </p:cBhvr>
                                      <p:to x="100000" y="100000"/>
                                    </p:animScale>
                                    <p:animScale>
                                      <p:cBhvr>
                                        <p:cTn id="79" dur="26">
                                          <p:stCondLst>
                                            <p:cond delay="1808"/>
                                          </p:stCondLst>
                                        </p:cTn>
                                        <p:tgtEl>
                                          <p:spTgt spid="15"/>
                                        </p:tgtEl>
                                      </p:cBhvr>
                                      <p:to x="100000" y="95000"/>
                                    </p:animScale>
                                    <p:animScale>
                                      <p:cBhvr>
                                        <p:cTn id="80" dur="166" decel="50000">
                                          <p:stCondLst>
                                            <p:cond delay="1834"/>
                                          </p:stCondLst>
                                        </p:cTn>
                                        <p:tgtEl>
                                          <p:spTgt spid="15"/>
                                        </p:tgtEl>
                                      </p:cBhvr>
                                      <p:to x="100000" y="100000"/>
                                    </p:animScale>
                                  </p:childTnLst>
                                </p:cTn>
                              </p:par>
                            </p:childTnLst>
                          </p:cTn>
                        </p:par>
                      </p:childTnLst>
                    </p:cTn>
                  </p:par>
                  <p:par>
                    <p:cTn id="81" fill="hold">
                      <p:stCondLst>
                        <p:cond delay="indefinite"/>
                      </p:stCondLst>
                      <p:childTnLst>
                        <p:par>
                          <p:cTn id="82" fill="hold">
                            <p:stCondLst>
                              <p:cond delay="0"/>
                            </p:stCondLst>
                            <p:childTnLst>
                              <p:par>
                                <p:cTn id="83" presetID="16" presetClass="entr" presetSubtype="21"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barn(inVertical)">
                                      <p:cBhvr>
                                        <p:cTn id="85" dur="500"/>
                                        <p:tgtEl>
                                          <p:spTgt spid="18"/>
                                        </p:tgtEl>
                                      </p:cBhvr>
                                    </p:animEffect>
                                  </p:childTnLst>
                                </p:cTn>
                              </p:par>
                            </p:childTnLst>
                          </p:cTn>
                        </p:par>
                      </p:childTnLst>
                    </p:cTn>
                  </p:par>
                  <p:par>
                    <p:cTn id="86" fill="hold">
                      <p:stCondLst>
                        <p:cond delay="indefinite"/>
                      </p:stCondLst>
                      <p:childTnLst>
                        <p:par>
                          <p:cTn id="87" fill="hold">
                            <p:stCondLst>
                              <p:cond delay="0"/>
                            </p:stCondLst>
                            <p:childTnLst>
                              <p:par>
                                <p:cTn id="88" presetID="45" presetClass="entr" presetSubtype="0" fill="hold" grpId="0" nodeType="clickEffect">
                                  <p:stCondLst>
                                    <p:cond delay="0"/>
                                  </p:stCondLst>
                                  <p:childTnLst>
                                    <p:set>
                                      <p:cBhvr>
                                        <p:cTn id="89" dur="1" fill="hold">
                                          <p:stCondLst>
                                            <p:cond delay="0"/>
                                          </p:stCondLst>
                                        </p:cTn>
                                        <p:tgtEl>
                                          <p:spTgt spid="12"/>
                                        </p:tgtEl>
                                        <p:attrNameLst>
                                          <p:attrName>style.visibility</p:attrName>
                                        </p:attrNameLst>
                                      </p:cBhvr>
                                      <p:to>
                                        <p:strVal val="visible"/>
                                      </p:to>
                                    </p:set>
                                    <p:animEffect transition="in" filter="fade">
                                      <p:cBhvr>
                                        <p:cTn id="90" dur="2000"/>
                                        <p:tgtEl>
                                          <p:spTgt spid="12"/>
                                        </p:tgtEl>
                                      </p:cBhvr>
                                    </p:animEffect>
                                    <p:anim calcmode="lin" valueType="num">
                                      <p:cBhvr>
                                        <p:cTn id="91" dur="2000" fill="hold"/>
                                        <p:tgtEl>
                                          <p:spTgt spid="12"/>
                                        </p:tgtEl>
                                        <p:attrNameLst>
                                          <p:attrName>ppt_w</p:attrName>
                                        </p:attrNameLst>
                                      </p:cBhvr>
                                      <p:tavLst>
                                        <p:tav tm="0" fmla="#ppt_w*sin(2.5*pi*$)">
                                          <p:val>
                                            <p:fltVal val="0"/>
                                          </p:val>
                                        </p:tav>
                                        <p:tav tm="100000">
                                          <p:val>
                                            <p:fltVal val="1"/>
                                          </p:val>
                                        </p:tav>
                                      </p:tavLst>
                                    </p:anim>
                                    <p:anim calcmode="lin" valueType="num">
                                      <p:cBhvr>
                                        <p:cTn id="92"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7" grpId="0" animBg="1"/>
      <p:bldP spid="18"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798" y="574957"/>
            <a:ext cx="10131427" cy="566738"/>
          </a:xfrm>
        </p:spPr>
        <p:txBody>
          <a:bodyPr/>
          <a:lstStyle/>
          <a:p>
            <a:pPr algn="ctr"/>
            <a:r>
              <a:rPr lang="ru-RU" dirty="0" smtClean="0">
                <a:solidFill>
                  <a:srgbClr val="FFC000"/>
                </a:solidFill>
                <a:latin typeface="Times New Roman" panose="02020603050405020304" pitchFamily="18" charset="0"/>
                <a:cs typeface="Times New Roman" panose="02020603050405020304" pitchFamily="18" charset="0"/>
              </a:rPr>
              <a:t>Практическое применение:</a:t>
            </a:r>
            <a:endParaRPr lang="ru-RU" dirty="0">
              <a:solidFill>
                <a:srgbClr val="FFC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type="body" sz="half" idx="2"/>
          </p:nvPr>
        </p:nvSpPr>
        <p:spPr>
          <a:xfrm>
            <a:off x="930495" y="1404935"/>
            <a:ext cx="10131427" cy="2317059"/>
          </a:xfrm>
        </p:spPr>
        <p:txBody>
          <a:bodyPr>
            <a:normAutofit lnSpcReduction="10000"/>
          </a:bodyPr>
          <a:lstStyle/>
          <a:p>
            <a:pPr marL="0" indent="0">
              <a:buNone/>
            </a:pPr>
            <a:r>
              <a:rPr lang="ru-RU" sz="2000" dirty="0">
                <a:latin typeface="Times New Roman" panose="02020603050405020304" pitchFamily="18" charset="0"/>
                <a:cs typeface="Times New Roman" panose="02020603050405020304" pitchFamily="18" charset="0"/>
              </a:rPr>
              <a:t>Две компании, А и В, продают два вида товаров. Компания А рекламирует продукцию на радио (А1), телевидении (А2) и в газетах (А3). Компания  В,  для популяризации своего товара использует те же средства массовой информации, что и компания А. В зависимости от умения и интенсивности проведения рекламной кампании, каждая из компаний может привлечь на свою сторону часть клиентов конкурирующей компании. Матрица, приведенная на рисунке 1,  характеризует процент клиентов, привлеченных или потерянных компанией А. Найти оптимальное решение для каждого игрока.</a:t>
            </a:r>
          </a:p>
          <a:p>
            <a:pPr marL="0" indent="0">
              <a:buNone/>
            </a:pPr>
            <a:endParaRPr lang="ru-RU" dirty="0"/>
          </a:p>
        </p:txBody>
      </p:sp>
      <p:pic>
        <p:nvPicPr>
          <p:cNvPr id="5" name="Рисунок 4"/>
          <p:cNvPicPr>
            <a:picLocks noGrp="1"/>
          </p:cNvPicPr>
          <p:nvPr>
            <p:ph type="pic" idx="1"/>
          </p:nvPr>
        </p:nvPicPr>
        <p:blipFill rotWithShape="1">
          <a:blip r:embed="rId2"/>
          <a:srcRect l="73" t="25451" r="48616" b="56244"/>
          <a:stretch/>
        </p:blipFill>
        <p:spPr bwMode="auto">
          <a:xfrm>
            <a:off x="1694665" y="3554566"/>
            <a:ext cx="8306874" cy="1790164"/>
          </a:xfrm>
          <a:prstGeom prst="rect">
            <a:avLst/>
          </a:prstGeom>
          <a:ln>
            <a:noFill/>
          </a:ln>
          <a:extLst>
            <a:ext uri="{53640926-AAD7-44D8-BBD7-CCE9431645EC}">
              <a14:shadowObscured xmlns:a14="http://schemas.microsoft.com/office/drawing/2010/main"/>
            </a:ext>
          </a:extLst>
        </p:spPr>
      </p:pic>
      <p:sp>
        <p:nvSpPr>
          <p:cNvPr id="6" name="TextBox 5"/>
          <p:cNvSpPr txBox="1"/>
          <p:nvPr/>
        </p:nvSpPr>
        <p:spPr>
          <a:xfrm>
            <a:off x="1797695" y="5409125"/>
            <a:ext cx="8397025" cy="369332"/>
          </a:xfrm>
          <a:prstGeom prst="rect">
            <a:avLst/>
          </a:prstGeom>
          <a:noFill/>
        </p:spPr>
        <p:txBody>
          <a:bodyPr wrap="square" rtlCol="0">
            <a:spAutoFit/>
          </a:bodyPr>
          <a:lstStyle/>
          <a:p>
            <a:r>
              <a:rPr lang="ru-RU" dirty="0"/>
              <a:t>Рис1. Матрица процентов клиентов, привлеченных или потерянных компанией А.</a:t>
            </a:r>
          </a:p>
        </p:txBody>
      </p:sp>
    </p:spTree>
    <p:extLst>
      <p:ext uri="{BB962C8B-B14F-4D97-AF65-F5344CB8AC3E}">
        <p14:creationId xmlns:p14="http://schemas.microsoft.com/office/powerpoint/2010/main" val="3733301436"/>
      </p:ext>
    </p:extLst>
  </p:cSld>
  <p:clrMapOvr>
    <a:masterClrMapping/>
  </p:clrMapOvr>
  <p:transition spd="slow">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467" y="914400"/>
            <a:ext cx="6164653" cy="653603"/>
          </a:xfrm>
        </p:spPr>
        <p:txBody>
          <a:bodyPr>
            <a:normAutofit/>
          </a:bodyPr>
          <a:lstStyle/>
          <a:p>
            <a:pPr algn="ctr"/>
            <a:r>
              <a:rPr lang="ru-RU" sz="2400" dirty="0" smtClean="0">
                <a:solidFill>
                  <a:srgbClr val="FFC000"/>
                </a:solidFill>
                <a:latin typeface="Times New Roman" panose="02020603050405020304" pitchFamily="18" charset="0"/>
                <a:cs typeface="Times New Roman" panose="02020603050405020304" pitchFamily="18" charset="0"/>
              </a:rPr>
              <a:t>Решение</a:t>
            </a:r>
            <a:endParaRPr lang="ru-RU" sz="2400" dirty="0">
              <a:solidFill>
                <a:srgbClr val="FFC000"/>
              </a:solidFill>
              <a:latin typeface="Times New Roman" panose="02020603050405020304" pitchFamily="18" charset="0"/>
              <a:cs typeface="Times New Roman" panose="02020603050405020304" pitchFamily="18" charset="0"/>
            </a:endParaRPr>
          </a:p>
        </p:txBody>
      </p:sp>
      <p:pic>
        <p:nvPicPr>
          <p:cNvPr id="5" name="Рисунок 4"/>
          <p:cNvPicPr>
            <a:picLocks noGrp="1" noChangeAspect="1"/>
          </p:cNvPicPr>
          <p:nvPr>
            <p:ph type="pic" idx="1"/>
          </p:nvPr>
        </p:nvPicPr>
        <p:blipFill>
          <a:blip r:embed="rId2">
            <a:extLst>
              <a:ext uri="{28A0092B-C50C-407E-A947-70E740481C1C}">
                <a14:useLocalDpi xmlns:a14="http://schemas.microsoft.com/office/drawing/2010/main" val="0"/>
              </a:ext>
            </a:extLst>
          </a:blip>
          <a:srcRect l="26096" r="26096"/>
          <a:stretch>
            <a:fillRect/>
          </a:stretch>
        </p:blipFill>
        <p:spPr/>
      </p:pic>
      <p:sp>
        <p:nvSpPr>
          <p:cNvPr id="3" name="Объект 2"/>
          <p:cNvSpPr>
            <a:spLocks noGrp="1"/>
          </p:cNvSpPr>
          <p:nvPr>
            <p:ph type="body" sz="half" idx="2"/>
          </p:nvPr>
        </p:nvSpPr>
        <p:spPr>
          <a:xfrm>
            <a:off x="685800" y="1568003"/>
            <a:ext cx="6164653" cy="3918397"/>
          </a:xfrm>
        </p:spPr>
        <p:txBody>
          <a:bodyPr>
            <a:normAutofit fontScale="77500" lnSpcReduction="20000"/>
          </a:bodyPr>
          <a:lstStyle/>
          <a:p>
            <a:pPr marL="0" indent="0" algn="just">
              <a:buNone/>
            </a:pPr>
            <a:r>
              <a:rPr lang="ru-RU" sz="2400" dirty="0">
                <a:latin typeface="Times New Roman" panose="02020603050405020304" pitchFamily="18" charset="0"/>
                <a:cs typeface="Times New Roman" panose="02020603050405020304" pitchFamily="18" charset="0"/>
              </a:rPr>
              <a:t>Решение игры основано на обеспечении наилучшего результата из наихудших для каждого игрока. Если компания А выбирает стратегию А1, то, независимо от того, что предпринимает компания В, наихудшим результатом является потеря компанией А 3 % рынка в пользу компании В. Это определяется минимумом элементов первой строки матрицы платежей. Аналогично при выборе стратегии А2 наихудшим исходом для компании А является увеличение рынка на 5 % за счет компании В. Наконец, наихудшим исходом при выборе стратегии А3 является потеря компанией А 9 % рынка в пользу компании В. Эти результаты содержатся в столбце ‘‘Минимумы строк’’. Чтобы достичь наилучшего результата из наихудших, компания А выбирает стратегию А2, так как она соответствует наибольшему элементу столбца ‘‘Минимумы строк’’. </a:t>
            </a:r>
            <a:endParaRPr lang="ru-RU" dirty="0"/>
          </a:p>
        </p:txBody>
      </p:sp>
    </p:spTree>
    <p:extLst>
      <p:ext uri="{BB962C8B-B14F-4D97-AF65-F5344CB8AC3E}">
        <p14:creationId xmlns:p14="http://schemas.microsoft.com/office/powerpoint/2010/main" val="1481395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797" y="444254"/>
            <a:ext cx="10131427" cy="566738"/>
          </a:xfrm>
        </p:spPr>
        <p:txBody>
          <a:bodyPr>
            <a:normAutofit/>
          </a:bodyPr>
          <a:lstStyle/>
          <a:p>
            <a:pPr algn="ctr"/>
            <a:r>
              <a:rPr lang="ru-RU" dirty="0">
                <a:solidFill>
                  <a:srgbClr val="FFC000"/>
                </a:solidFill>
                <a:latin typeface="Times New Roman" panose="02020603050405020304" pitchFamily="18" charset="0"/>
                <a:cs typeface="Times New Roman" panose="02020603050405020304" pitchFamily="18" charset="0"/>
              </a:rPr>
              <a:t>Решение</a:t>
            </a:r>
            <a:endParaRPr lang="ru-RU" dirty="0"/>
          </a:p>
        </p:txBody>
      </p:sp>
      <p:sp>
        <p:nvSpPr>
          <p:cNvPr id="3" name="Объект 2"/>
          <p:cNvSpPr>
            <a:spLocks noGrp="1"/>
          </p:cNvSpPr>
          <p:nvPr>
            <p:ph type="body" sz="half" idx="2"/>
          </p:nvPr>
        </p:nvSpPr>
        <p:spPr>
          <a:xfrm>
            <a:off x="685799" y="4559120"/>
            <a:ext cx="10131427" cy="1466014"/>
          </a:xfrm>
        </p:spPr>
        <p:txBody>
          <a:bodyPr>
            <a:noAutofit/>
          </a:bodyPr>
          <a:lstStyle/>
          <a:p>
            <a:pPr algn="just"/>
            <a:r>
              <a:rPr lang="ru-RU" sz="2000" dirty="0">
                <a:latin typeface="Times New Roman" panose="02020603050405020304" pitchFamily="18" charset="0"/>
                <a:cs typeface="Times New Roman" panose="02020603050405020304" pitchFamily="18" charset="0"/>
              </a:rPr>
              <a:t>Рассмотрим теперь стратегии компании В. Так как элементы матрицы являются платежами компании А, критерий наилучшего результата из наихудших для компании В соответствует выбору минимаксного значения. В результате приходим к выводу, что выбором компании В является стратегия В2. </a:t>
            </a:r>
            <a:endParaRPr lang="ru-RU" sz="2000" dirty="0"/>
          </a:p>
        </p:txBody>
      </p:sp>
      <p:pic>
        <p:nvPicPr>
          <p:cNvPr id="7" name="Рисунок 6"/>
          <p:cNvPicPr>
            <a:picLocks noGrp="1" noChangeAspect="1"/>
          </p:cNvPicPr>
          <p:nvPr>
            <p:ph type="pic" idx="1"/>
          </p:nvPr>
        </p:nvPicPr>
        <p:blipFill>
          <a:blip r:embed="rId2">
            <a:extLst>
              <a:ext uri="{28A0092B-C50C-407E-A947-70E740481C1C}">
                <a14:useLocalDpi xmlns:a14="http://schemas.microsoft.com/office/drawing/2010/main" val="0"/>
              </a:ext>
            </a:extLst>
          </a:blip>
          <a:srcRect t="25909" b="25909"/>
          <a:stretch>
            <a:fillRect/>
          </a:stretch>
        </p:blipFill>
        <p:spPr>
          <a:xfrm>
            <a:off x="1371598" y="1202568"/>
            <a:ext cx="8759827" cy="3164976"/>
          </a:xfrm>
        </p:spPr>
      </p:pic>
    </p:spTree>
    <p:extLst>
      <p:ext uri="{BB962C8B-B14F-4D97-AF65-F5344CB8AC3E}">
        <p14:creationId xmlns:p14="http://schemas.microsoft.com/office/powerpoint/2010/main" val="11814575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7803" y="157347"/>
            <a:ext cx="10131425" cy="1456267"/>
          </a:xfrm>
        </p:spPr>
        <p:txBody>
          <a:bodyPr>
            <a:normAutofit/>
          </a:bodyPr>
          <a:lstStyle/>
          <a:p>
            <a:pPr algn="ctr"/>
            <a:r>
              <a:rPr lang="ru-RU" sz="2400" dirty="0" smtClean="0">
                <a:solidFill>
                  <a:srgbClr val="FFC000"/>
                </a:solidFill>
                <a:latin typeface="Times New Roman" panose="02020603050405020304" pitchFamily="18" charset="0"/>
                <a:cs typeface="Times New Roman" panose="02020603050405020304" pitchFamily="18" charset="0"/>
              </a:rPr>
              <a:t>Решение</a:t>
            </a:r>
            <a:endParaRPr lang="ru-RU" sz="2400" dirty="0">
              <a:solidFill>
                <a:srgbClr val="FFC000"/>
              </a:solidFill>
              <a:latin typeface="Times New Roman" panose="02020603050405020304" pitchFamily="18" charset="0"/>
              <a:cs typeface="Times New Roman" panose="02020603050405020304" pitchFamily="18" charset="0"/>
            </a:endParaRPr>
          </a:p>
        </p:txBody>
      </p:sp>
      <p:sp>
        <p:nvSpPr>
          <p:cNvPr id="4" name="Скругленный прямоугольник 3"/>
          <p:cNvSpPr/>
          <p:nvPr/>
        </p:nvSpPr>
        <p:spPr>
          <a:xfrm>
            <a:off x="360609" y="349816"/>
            <a:ext cx="5756856" cy="3112513"/>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just"/>
            <a:r>
              <a:rPr lang="ru-RU" dirty="0">
                <a:latin typeface="Times New Roman" panose="02020603050405020304" pitchFamily="18" charset="0"/>
                <a:cs typeface="Times New Roman" panose="02020603050405020304" pitchFamily="18" charset="0"/>
              </a:rPr>
              <a:t>Оптимальным решением в игре является выбор стратегий А2 и В2, т.е. обеим компаниям следует проводить рекламу на телевидении. При этом выигрыш будет в пользу компании А, так как ее рынок увеличится на 5 %. В этом случае говорят, что цена игры равна 5 % и что компании А и В используют стратегии, соответствующие </a:t>
            </a:r>
            <a:r>
              <a:rPr lang="ru-RU" dirty="0" err="1">
                <a:latin typeface="Times New Roman" panose="02020603050405020304" pitchFamily="18" charset="0"/>
                <a:cs typeface="Times New Roman" panose="02020603050405020304" pitchFamily="18" charset="0"/>
              </a:rPr>
              <a:t>седловой</a:t>
            </a:r>
            <a:r>
              <a:rPr lang="ru-RU" dirty="0">
                <a:latin typeface="Times New Roman" panose="02020603050405020304" pitchFamily="18" charset="0"/>
                <a:cs typeface="Times New Roman" panose="02020603050405020304" pitchFamily="18" charset="0"/>
              </a:rPr>
              <a:t> точке.</a:t>
            </a:r>
            <a:endParaRPr lang="ru-RU" dirty="0"/>
          </a:p>
        </p:txBody>
      </p:sp>
      <p:sp>
        <p:nvSpPr>
          <p:cNvPr id="5" name="Скругленный прямоугольник 4"/>
          <p:cNvSpPr/>
          <p:nvPr/>
        </p:nvSpPr>
        <p:spPr>
          <a:xfrm>
            <a:off x="6284890" y="2465232"/>
            <a:ext cx="5751513" cy="4243648"/>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just"/>
            <a:r>
              <a:rPr lang="ru-RU" dirty="0">
                <a:solidFill>
                  <a:schemeClr val="bg1"/>
                </a:solidFill>
                <a:latin typeface="Times New Roman" panose="02020603050405020304" pitchFamily="18" charset="0"/>
                <a:cs typeface="Times New Roman" panose="02020603050405020304" pitchFamily="18" charset="0"/>
              </a:rPr>
              <a:t>Решение, соответствующее </a:t>
            </a:r>
            <a:r>
              <a:rPr lang="ru-RU" dirty="0" err="1">
                <a:solidFill>
                  <a:schemeClr val="bg1"/>
                </a:solidFill>
                <a:latin typeface="Times New Roman" panose="02020603050405020304" pitchFamily="18" charset="0"/>
                <a:cs typeface="Times New Roman" panose="02020603050405020304" pitchFamily="18" charset="0"/>
              </a:rPr>
              <a:t>седловой</a:t>
            </a:r>
            <a:r>
              <a:rPr lang="ru-RU" dirty="0">
                <a:solidFill>
                  <a:schemeClr val="bg1"/>
                </a:solidFill>
                <a:latin typeface="Times New Roman" panose="02020603050405020304" pitchFamily="18" charset="0"/>
                <a:cs typeface="Times New Roman" panose="02020603050405020304" pitchFamily="18" charset="0"/>
              </a:rPr>
              <a:t> точке, гарантирует, что ни одной компании нет смысла пытаться выбрать другую стратегию. Действительно, если компания В переходит к другой стратегии (В1, В3 или В4), то компания А может сохранить свой выбор стратегии А2, что приведет к большей потере рынка компанией В (6 или 8 %). По тем же причинам компании А нет резона использовать другую стратегию, ибо если она применит, например, стратегию А3, то компания В может использовать свою стратегию В3 и увеличить свой рынок на 9 %. Аналогичные выводы имеют место, если компания А будет использовать стратегию А1.</a:t>
            </a:r>
            <a:endParaRPr lang="ru-RU" dirty="0">
              <a:solidFill>
                <a:schemeClr val="bg1"/>
              </a:solidFill>
              <a:latin typeface="Times New Roman" panose="02020603050405020304" pitchFamily="18" charset="0"/>
              <a:cs typeface="Times New Roman" panose="02020603050405020304" pitchFamily="18" charset="0"/>
            </a:endParaRPr>
          </a:p>
        </p:txBody>
      </p:sp>
      <p:cxnSp>
        <p:nvCxnSpPr>
          <p:cNvPr id="7" name="Прямая соединительная линия 6"/>
          <p:cNvCxnSpPr/>
          <p:nvPr/>
        </p:nvCxnSpPr>
        <p:spPr>
          <a:xfrm flipV="1">
            <a:off x="6117465" y="1893194"/>
            <a:ext cx="3155324" cy="12879"/>
          </a:xfrm>
          <a:prstGeom prst="line">
            <a:avLst/>
          </a:prstGeom>
        </p:spPr>
        <p:style>
          <a:lnRef idx="3">
            <a:schemeClr val="accent5"/>
          </a:lnRef>
          <a:fillRef idx="0">
            <a:schemeClr val="accent5"/>
          </a:fillRef>
          <a:effectRef idx="2">
            <a:schemeClr val="accent5"/>
          </a:effectRef>
          <a:fontRef idx="minor">
            <a:schemeClr val="tx1"/>
          </a:fontRef>
        </p:style>
      </p:cxnSp>
      <p:cxnSp>
        <p:nvCxnSpPr>
          <p:cNvPr id="9" name="Прямая со стрелкой 8"/>
          <p:cNvCxnSpPr/>
          <p:nvPr/>
        </p:nvCxnSpPr>
        <p:spPr>
          <a:xfrm>
            <a:off x="9285668" y="1906073"/>
            <a:ext cx="0" cy="559159"/>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pic>
        <p:nvPicPr>
          <p:cNvPr id="10" name="Рисунок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4001" y="3869983"/>
            <a:ext cx="4890071" cy="2305319"/>
          </a:xfrm>
          <a:prstGeom prst="rect">
            <a:avLst/>
          </a:prstGeom>
        </p:spPr>
      </p:pic>
    </p:spTree>
    <p:extLst>
      <p:ext uri="{BB962C8B-B14F-4D97-AF65-F5344CB8AC3E}">
        <p14:creationId xmlns:p14="http://schemas.microsoft.com/office/powerpoint/2010/main" val="239647134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inVertical)">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1000" fill="hold"/>
                                        <p:tgtEl>
                                          <p:spTgt spid="5"/>
                                        </p:tgtEl>
                                        <p:attrNameLst>
                                          <p:attrName>ppt_w</p:attrName>
                                        </p:attrNameLst>
                                      </p:cBhvr>
                                      <p:tavLst>
                                        <p:tav tm="0">
                                          <p:val>
                                            <p:fltVal val="0"/>
                                          </p:val>
                                        </p:tav>
                                        <p:tav tm="100000">
                                          <p:val>
                                            <p:strVal val="#ppt_w"/>
                                          </p:val>
                                        </p:tav>
                                      </p:tavLst>
                                    </p:anim>
                                    <p:anim calcmode="lin" valueType="num">
                                      <p:cBhvr>
                                        <p:cTn id="36" dur="1000" fill="hold"/>
                                        <p:tgtEl>
                                          <p:spTgt spid="5"/>
                                        </p:tgtEl>
                                        <p:attrNameLst>
                                          <p:attrName>ppt_h</p:attrName>
                                        </p:attrNameLst>
                                      </p:cBhvr>
                                      <p:tavLst>
                                        <p:tav tm="0">
                                          <p:val>
                                            <p:fltVal val="0"/>
                                          </p:val>
                                        </p:tav>
                                        <p:tav tm="100000">
                                          <p:val>
                                            <p:strVal val="#ppt_h"/>
                                          </p:val>
                                        </p:tav>
                                      </p:tavLst>
                                    </p:anim>
                                    <p:anim calcmode="lin" valueType="num">
                                      <p:cBhvr>
                                        <p:cTn id="37" dur="1000" fill="hold"/>
                                        <p:tgtEl>
                                          <p:spTgt spid="5"/>
                                        </p:tgtEl>
                                        <p:attrNameLst>
                                          <p:attrName>style.rotation</p:attrName>
                                        </p:attrNameLst>
                                      </p:cBhvr>
                                      <p:tavLst>
                                        <p:tav tm="0">
                                          <p:val>
                                            <p:fltVal val="90"/>
                                          </p:val>
                                        </p:tav>
                                        <p:tav tm="100000">
                                          <p:val>
                                            <p:fltVal val="0"/>
                                          </p:val>
                                        </p:tav>
                                      </p:tavLst>
                                    </p:anim>
                                    <p:animEffect transition="in" filter="fade">
                                      <p:cBhvr>
                                        <p:cTn id="3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25002" y="2419940"/>
            <a:ext cx="10131427" cy="1468800"/>
          </a:xfrm>
        </p:spPr>
        <p:txBody>
          <a:bodyPr/>
          <a:lstStyle/>
          <a:p>
            <a:pPr algn="ctr"/>
            <a:r>
              <a:rPr lang="ru-RU" dirty="0" smtClean="0">
                <a:solidFill>
                  <a:schemeClr val="bg1"/>
                </a:solidFill>
              </a:rPr>
              <a:t>С</a:t>
            </a:r>
            <a:r>
              <a:rPr lang="ru-RU" dirty="0" smtClean="0">
                <a:solidFill>
                  <a:srgbClr val="FFFF00"/>
                </a:solidFill>
              </a:rPr>
              <a:t>п</a:t>
            </a:r>
            <a:r>
              <a:rPr lang="ru-RU" dirty="0" smtClean="0">
                <a:solidFill>
                  <a:srgbClr val="FF0000"/>
                </a:solidFill>
              </a:rPr>
              <a:t>а</a:t>
            </a:r>
            <a:r>
              <a:rPr lang="ru-RU" dirty="0" smtClean="0">
                <a:solidFill>
                  <a:schemeClr val="bg1"/>
                </a:solidFill>
              </a:rPr>
              <a:t>с</a:t>
            </a:r>
            <a:r>
              <a:rPr lang="ru-RU" dirty="0" smtClean="0">
                <a:solidFill>
                  <a:srgbClr val="00B0F0"/>
                </a:solidFill>
              </a:rPr>
              <a:t>и</a:t>
            </a:r>
            <a:r>
              <a:rPr lang="ru-RU" dirty="0" smtClean="0">
                <a:solidFill>
                  <a:schemeClr val="accent3">
                    <a:lumMod val="75000"/>
                  </a:schemeClr>
                </a:solidFill>
              </a:rPr>
              <a:t>б</a:t>
            </a:r>
            <a:r>
              <a:rPr lang="ru-RU" dirty="0" smtClean="0">
                <a:solidFill>
                  <a:schemeClr val="accent4">
                    <a:lumMod val="75000"/>
                  </a:schemeClr>
                </a:solidFill>
              </a:rPr>
              <a:t>о</a:t>
            </a:r>
            <a:r>
              <a:rPr lang="ru-RU" dirty="0" smtClean="0"/>
              <a:t> </a:t>
            </a:r>
            <a:r>
              <a:rPr lang="ru-RU" dirty="0" smtClean="0">
                <a:solidFill>
                  <a:schemeClr val="bg2">
                    <a:lumMod val="75000"/>
                  </a:schemeClr>
                </a:solidFill>
              </a:rPr>
              <a:t>з</a:t>
            </a:r>
            <a:r>
              <a:rPr lang="ru-RU" dirty="0" smtClean="0">
                <a:solidFill>
                  <a:srgbClr val="FF0000"/>
                </a:solidFill>
              </a:rPr>
              <a:t>а</a:t>
            </a:r>
            <a:r>
              <a:rPr lang="ru-RU" dirty="0" smtClean="0"/>
              <a:t> </a:t>
            </a:r>
            <a:r>
              <a:rPr lang="ru-RU" dirty="0" smtClean="0">
                <a:solidFill>
                  <a:schemeClr val="accent5">
                    <a:lumMod val="75000"/>
                  </a:schemeClr>
                </a:solidFill>
              </a:rPr>
              <a:t>в</a:t>
            </a:r>
            <a:r>
              <a:rPr lang="ru-RU" dirty="0" smtClean="0">
                <a:solidFill>
                  <a:srgbClr val="00B050"/>
                </a:solidFill>
              </a:rPr>
              <a:t>н</a:t>
            </a:r>
            <a:r>
              <a:rPr lang="ru-RU" dirty="0" smtClean="0">
                <a:solidFill>
                  <a:srgbClr val="00B0F0"/>
                </a:solidFill>
              </a:rPr>
              <a:t>и</a:t>
            </a:r>
            <a:r>
              <a:rPr lang="ru-RU" dirty="0" smtClean="0">
                <a:solidFill>
                  <a:schemeClr val="accent4">
                    <a:lumMod val="75000"/>
                  </a:schemeClr>
                </a:solidFill>
              </a:rPr>
              <a:t>м</a:t>
            </a:r>
            <a:r>
              <a:rPr lang="ru-RU" dirty="0" smtClean="0">
                <a:solidFill>
                  <a:srgbClr val="FF0000"/>
                </a:solidFill>
              </a:rPr>
              <a:t>а</a:t>
            </a:r>
            <a:r>
              <a:rPr lang="ru-RU" dirty="0" smtClean="0">
                <a:solidFill>
                  <a:schemeClr val="bg1"/>
                </a:solidFill>
              </a:rPr>
              <a:t>н</a:t>
            </a:r>
            <a:r>
              <a:rPr lang="ru-RU" dirty="0" smtClean="0">
                <a:solidFill>
                  <a:srgbClr val="00B050"/>
                </a:solidFill>
              </a:rPr>
              <a:t>и</a:t>
            </a:r>
            <a:r>
              <a:rPr lang="ru-RU" dirty="0" smtClean="0">
                <a:solidFill>
                  <a:srgbClr val="FFFF00"/>
                </a:solidFill>
              </a:rPr>
              <a:t>е</a:t>
            </a:r>
            <a:r>
              <a:rPr lang="ru-RU" dirty="0" smtClean="0">
                <a:solidFill>
                  <a:srgbClr val="C00000"/>
                </a:solidFill>
              </a:rPr>
              <a:t>!</a:t>
            </a:r>
            <a:r>
              <a:rPr lang="ru-RU" dirty="0" smtClean="0">
                <a:solidFill>
                  <a:schemeClr val="accent5"/>
                </a:solidFill>
              </a:rPr>
              <a:t>!</a:t>
            </a:r>
            <a:r>
              <a:rPr lang="ru-RU" dirty="0" smtClean="0">
                <a:solidFill>
                  <a:schemeClr val="bg1">
                    <a:lumMod val="95000"/>
                    <a:lumOff val="5000"/>
                  </a:schemeClr>
                </a:solidFill>
              </a:rPr>
              <a:t>!</a:t>
            </a:r>
            <a:endParaRPr lang="ru-RU" dirty="0">
              <a:solidFill>
                <a:schemeClr val="bg1">
                  <a:lumMod val="95000"/>
                  <a:lumOff val="5000"/>
                </a:schemeClr>
              </a:solidFill>
            </a:endParaRP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40212" y="486971"/>
            <a:ext cx="5511111" cy="5574603"/>
          </a:xfrm>
          <a:prstGeom prst="rect">
            <a:avLst/>
          </a:prstGeom>
        </p:spPr>
      </p:pic>
    </p:spTree>
    <p:extLst>
      <p:ext uri="{BB962C8B-B14F-4D97-AF65-F5344CB8AC3E}">
        <p14:creationId xmlns:p14="http://schemas.microsoft.com/office/powerpoint/2010/main" val="3484313106"/>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5"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fltVal val="0"/>
                                          </p:val>
                                        </p:tav>
                                        <p:tav tm="100000">
                                          <p:val>
                                            <p:strVal val="#ppt_w"/>
                                          </p:val>
                                        </p:tav>
                                      </p:tavLst>
                                    </p:anim>
                                    <p:anim calcmode="lin" valueType="num">
                                      <p:cBhvr>
                                        <p:cTn id="17" dur="1000" fill="hold"/>
                                        <p:tgtEl>
                                          <p:spTgt spid="7"/>
                                        </p:tgtEl>
                                        <p:attrNameLst>
                                          <p:attrName>ppt_h</p:attrName>
                                        </p:attrNameLst>
                                      </p:cBhvr>
                                      <p:tavLst>
                                        <p:tav tm="0">
                                          <p:val>
                                            <p:fltVal val="0"/>
                                          </p:val>
                                        </p:tav>
                                        <p:tav tm="100000">
                                          <p:val>
                                            <p:strVal val="#ppt_h"/>
                                          </p:val>
                                        </p:tav>
                                      </p:tavLst>
                                    </p:anim>
                                    <p:anim calcmode="lin" valueType="num">
                                      <p:cBhvr>
                                        <p:cTn id="18"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1000" fill="hold"/>
                                        <p:tgtEl>
                                          <p:spTgt spid="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Небеса">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TM03457452[[fn=Небесный]]</Template>
  <TotalTime>203</TotalTime>
  <Words>843</Words>
  <Application>Microsoft Office PowerPoint</Application>
  <PresentationFormat>Широкоэкранный</PresentationFormat>
  <Paragraphs>33</Paragraphs>
  <Slides>10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10</vt:i4>
      </vt:variant>
    </vt:vector>
  </HeadingPairs>
  <TitlesOfParts>
    <vt:vector size="15" baseType="lpstr">
      <vt:lpstr>Arial</vt:lpstr>
      <vt:lpstr>Calibri</vt:lpstr>
      <vt:lpstr>Calibri Light</vt:lpstr>
      <vt:lpstr>Times New Roman</vt:lpstr>
      <vt:lpstr>Небеса</vt:lpstr>
      <vt:lpstr>Моделирование поведения участников рынка с помощью теории игр </vt:lpstr>
      <vt:lpstr>Презентация PowerPoint</vt:lpstr>
      <vt:lpstr>Актуальность:</vt:lpstr>
      <vt:lpstr>Коротко о главном:</vt:lpstr>
      <vt:lpstr>основные виды моделей теории игр:</vt:lpstr>
      <vt:lpstr>Практическое применение:</vt:lpstr>
      <vt:lpstr>Решение</vt:lpstr>
      <vt:lpstr>Решение</vt:lpstr>
      <vt:lpstr>Решение</vt:lpstr>
      <vt:lpstr>Спасибо за внимание!!!</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Моделирование поведения участников рынка с помощью теории игр</dc:title>
  <dc:creator>Денис Неведров</dc:creator>
  <cp:lastModifiedBy>Денис Неведров</cp:lastModifiedBy>
  <cp:revision>14</cp:revision>
  <dcterms:created xsi:type="dcterms:W3CDTF">2015-03-09T21:45:23Z</dcterms:created>
  <dcterms:modified xsi:type="dcterms:W3CDTF">2015-03-10T08:22:32Z</dcterms:modified>
</cp:coreProperties>
</file>