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2C16"/>
    <a:srgbClr val="0C788E"/>
    <a:srgbClr val="006666"/>
    <a:srgbClr val="0099CC"/>
    <a:srgbClr val="E0C0A0"/>
    <a:srgbClr val="DDDDDD"/>
    <a:srgbClr val="0B7FC7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35" autoAdjust="0"/>
    <p:restoredTop sz="94652" autoAdjust="0"/>
  </p:normalViewPr>
  <p:slideViewPr>
    <p:cSldViewPr>
      <p:cViewPr>
        <p:scale>
          <a:sx n="50" d="100"/>
          <a:sy n="50" d="100"/>
        </p:scale>
        <p:origin x="-168" y="-4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08863-6F96-4C34-82C1-B6856FF817F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5504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737DC-F6CF-457A-AA76-E8A9D18E4C5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3960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B4F38-0730-45B0-9826-D511952836F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862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F18975-E208-43C9-9336-82C127EC944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90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DD127B-7D28-4D32-A63B-D7F3F5D30F8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1243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33E66-BD3F-42DE-A84E-79992B9390D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401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0FF4E-F8FA-4B33-ADAB-427885689DF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5768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E92E7-FAE6-41AA-A3F8-1357A44D31E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4414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76802-66F4-4E8C-A2E1-288236DE91D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7065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F47C7-5467-4077-B7CF-C5B14E51A20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0607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2E6B4-CFAB-449F-BC44-3BC48612621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3062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uk-U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uk-UA" smtClean="0"/>
              <a:t>Haga clic para modificar el estilo de texto del patrón</a:t>
            </a:r>
          </a:p>
          <a:p>
            <a:pPr lvl="1"/>
            <a:r>
              <a:rPr lang="es-ES" altLang="uk-UA" smtClean="0"/>
              <a:t>Segundo nivel</a:t>
            </a:r>
          </a:p>
          <a:p>
            <a:pPr lvl="2"/>
            <a:r>
              <a:rPr lang="es-ES" altLang="uk-UA" smtClean="0"/>
              <a:t>Tercer nivel</a:t>
            </a:r>
          </a:p>
          <a:p>
            <a:pPr lvl="3"/>
            <a:r>
              <a:rPr lang="es-ES" altLang="uk-UA" smtClean="0"/>
              <a:t>Cuarto nivel</a:t>
            </a:r>
          </a:p>
          <a:p>
            <a:pPr lvl="4"/>
            <a:r>
              <a:rPr lang="es-ES" altLang="uk-U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D3B15E4-759D-4782-A6F7-3E34A1F3A5C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oleObject" Target="../embeddings/oleObject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12" Type="http://schemas.openxmlformats.org/officeDocument/2006/relationships/image" Target="../media/image1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0" Type="http://schemas.openxmlformats.org/officeDocument/2006/relationships/image" Target="../media/image11.wmf"/><Relationship Id="rId4" Type="http://schemas.openxmlformats.org/officeDocument/2006/relationships/image" Target="../media/image8.wmf"/><Relationship Id="rId9" Type="http://schemas.openxmlformats.org/officeDocument/2006/relationships/oleObject" Target="../embeddings/oleObject7.bin"/><Relationship Id="rId1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0" y="116632"/>
            <a:ext cx="9036496" cy="1052736"/>
          </a:xfrm>
        </p:spPr>
        <p:txBody>
          <a:bodyPr/>
          <a:lstStyle/>
          <a:p>
            <a:r>
              <a:rPr lang="uk-UA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Дніпропетровський національний університет ім. Олеся Гончара</a:t>
            </a:r>
            <a:br>
              <a:rPr lang="uk-UA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Економічний факультет</a:t>
            </a:r>
            <a:br>
              <a:rPr lang="uk-UA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економічної кібернетики</a:t>
            </a:r>
            <a:endParaRPr lang="uk-UA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2"/>
          <p:cNvSpPr txBox="1">
            <a:spLocks/>
          </p:cNvSpPr>
          <p:nvPr/>
        </p:nvSpPr>
        <p:spPr bwMode="auto">
          <a:xfrm>
            <a:off x="4788024" y="4221088"/>
            <a:ext cx="4355976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r>
              <a:rPr lang="uk-UA" sz="1900" b="1" i="1" u="sng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Шаравара О.В.</a:t>
            </a:r>
          </a:p>
          <a:p>
            <a:pPr algn="r"/>
            <a:r>
              <a:rPr lang="uk-UA" sz="19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студентка 4-го курсу</a:t>
            </a:r>
          </a:p>
          <a:p>
            <a:pPr algn="r"/>
            <a:endParaRPr lang="uk-UA" sz="19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sz="19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Науковий керівник:</a:t>
            </a:r>
          </a:p>
          <a:p>
            <a:pPr algn="r"/>
            <a:r>
              <a:rPr lang="uk-UA" sz="19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професор, завідувач кафедри економічної кібернетики</a:t>
            </a:r>
          </a:p>
          <a:p>
            <a:pPr algn="r"/>
            <a:r>
              <a:rPr lang="uk-UA" sz="1900" b="1" i="1" u="sng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Яковенко О.Г.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1844824"/>
            <a:ext cx="6624736" cy="193899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dirty="0" smtClean="0"/>
              <a:t>Моделювання діяльності </a:t>
            </a:r>
            <a:endParaRPr lang="uk-UA" sz="4000" dirty="0" smtClean="0"/>
          </a:p>
          <a:p>
            <a:pPr algn="ctr"/>
            <a:r>
              <a:rPr lang="uk-UA" sz="4000" b="1" dirty="0"/>
              <a:t>б</a:t>
            </a:r>
            <a:r>
              <a:rPr lang="uk-UA" sz="4000" b="1" dirty="0" smtClean="0"/>
              <a:t>агатопродуктового</a:t>
            </a:r>
          </a:p>
          <a:p>
            <a:pPr algn="ctr"/>
            <a:r>
              <a:rPr lang="uk-UA" sz="4000" b="1" dirty="0"/>
              <a:t>к</a:t>
            </a:r>
            <a:r>
              <a:rPr lang="uk-UA" sz="4000" b="1" dirty="0" smtClean="0"/>
              <a:t>омерційного </a:t>
            </a:r>
            <a:r>
              <a:rPr lang="uk-UA" sz="4000" b="1" dirty="0"/>
              <a:t>б</a:t>
            </a:r>
            <a:r>
              <a:rPr lang="uk-UA" sz="4000" b="1" dirty="0" smtClean="0"/>
              <a:t>анку</a:t>
            </a:r>
            <a:endParaRPr lang="uk-UA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uk-UA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Анотація</a:t>
            </a:r>
            <a:endParaRPr lang="ru-RU" altLang="uk-UA" sz="5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556792"/>
            <a:ext cx="8435280" cy="3845024"/>
          </a:xfrm>
        </p:spPr>
        <p:txBody>
          <a:bodyPr/>
          <a:lstStyle/>
          <a:p>
            <a:pPr marL="0" indent="457200" algn="just" eaLnBrk="1" hangingPunct="1">
              <a:lnSpc>
                <a:spcPct val="120000"/>
              </a:lnSpc>
              <a:buNone/>
            </a:pP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озглянуто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потокову 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багатопродуктового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комерційного банку, на основі якої можливе знаходження оптимальних кредитних та депозитних ставок, а також максимізація власного капіталу 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банку.</a:t>
            </a:r>
            <a:endParaRPr lang="ru-RU" alt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7" name="Picture 5" descr="http://thumbs.dreamstime.com/x/bank-building-2276303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15" t="5011" r="9963" b="7681"/>
          <a:stretch/>
        </p:blipFill>
        <p:spPr bwMode="auto">
          <a:xfrm>
            <a:off x="6660232" y="4581128"/>
            <a:ext cx="2332982" cy="21963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905" y="1556792"/>
            <a:ext cx="88569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Банк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юридична особа, яка на підставі банківської ліцензії має  виключне право надавати банківські послуги, відомості про яку внесені  до  Державного  реєстру банків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Банк має право здійснювати наступне:</a:t>
            </a:r>
          </a:p>
          <a:p>
            <a:pPr marL="285750" lvl="0" indent="457200" algn="just">
              <a:buFont typeface="Wingdings" panose="05000000000000000000" pitchFamily="2" charset="2"/>
              <a:buChar char="v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залучати, у вигляді внесків, грошові кошти юридичних та фізичних осіб;</a:t>
            </a:r>
          </a:p>
          <a:p>
            <a:pPr marL="285750" lvl="0" indent="457200" algn="just">
              <a:buFont typeface="Wingdings" panose="05000000000000000000" pitchFamily="2" charset="2"/>
              <a:buChar char="v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розміщувати кошти від свого імені та на власних умовах;</a:t>
            </a:r>
          </a:p>
          <a:p>
            <a:pPr marL="285750" lvl="0" indent="457200" algn="just">
              <a:buFont typeface="Wingdings" panose="05000000000000000000" pitchFamily="2" charset="2"/>
              <a:buChar char="v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відкривати та вести банківські рахунки юридичних та фізичних осіб.</a:t>
            </a:r>
          </a:p>
        </p:txBody>
      </p:sp>
    </p:spTree>
    <p:extLst>
      <p:ext uri="{BB962C8B-B14F-4D97-AF65-F5344CB8AC3E}">
        <p14:creationId xmlns:p14="http://schemas.microsoft.com/office/powerpoint/2010/main" val="134864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260648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Введемо позначення</a:t>
            </a:r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1422004"/>
            <a:ext cx="8784976" cy="422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x(t)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капітал банку у момент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pPr>
              <a:lnSpc>
                <a:spcPct val="120000"/>
              </a:lnSpc>
            </a:pP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K(t)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видані кредити у момент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pPr>
              <a:lnSpc>
                <a:spcPct val="120000"/>
              </a:lnSpc>
            </a:pP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D(t)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видані депозити у момент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pPr>
              <a:lnSpc>
                <a:spcPct val="120000"/>
              </a:lnSpc>
            </a:pP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час, на який видаються кредити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час, на який видаються депозити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(t)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кредитна відсоткова ставка у момент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pPr>
              <a:lnSpc>
                <a:spcPct val="120000"/>
              </a:lnSpc>
            </a:pP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(t)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депозитна відсоткова ставка у момент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351097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06" y="228600"/>
            <a:ext cx="9144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k-UA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івняння </a:t>
            </a:r>
            <a:r>
              <a:rPr lang="uk-UA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капіталу </a:t>
            </a:r>
            <a:r>
              <a:rPr lang="uk-UA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банку</a:t>
            </a:r>
            <a:endParaRPr lang="en-US" sz="3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вигляді вхідних і вихідних фінансових </a:t>
            </a:r>
            <a:r>
              <a:rPr lang="uk-UA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потоків:</a:t>
            </a:r>
            <a:endParaRPr lang="uk-UA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3241515"/>
              </p:ext>
            </p:extLst>
          </p:nvPr>
        </p:nvGraphicFramePr>
        <p:xfrm>
          <a:off x="46906" y="1772816"/>
          <a:ext cx="8992619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Формула" r:id="rId3" imgW="5422680" imgH="609480" progId="Equation.3">
                  <p:embed/>
                </p:oleObj>
              </mc:Choice>
              <mc:Fallback>
                <p:oleObj name="Формула" r:id="rId3" imgW="5422680" imgH="609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06" y="1772816"/>
                        <a:ext cx="8992619" cy="1008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333" y="3160925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 попиту кредитів та </a:t>
            </a:r>
            <a:r>
              <a:rPr lang="uk-UA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депозитів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9505390"/>
              </p:ext>
            </p:extLst>
          </p:nvPr>
        </p:nvGraphicFramePr>
        <p:xfrm>
          <a:off x="3090241" y="4097029"/>
          <a:ext cx="2981131" cy="5081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Формула" r:id="rId5" imgW="1459866" imgH="241195" progId="Equation.3">
                  <p:embed/>
                </p:oleObj>
              </mc:Choice>
              <mc:Fallback>
                <p:oleObj name="Формула" r:id="rId5" imgW="1459866" imgH="241195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0241" y="4097029"/>
                        <a:ext cx="2981131" cy="5081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3524771"/>
              </p:ext>
            </p:extLst>
          </p:nvPr>
        </p:nvGraphicFramePr>
        <p:xfrm>
          <a:off x="3081771" y="4889117"/>
          <a:ext cx="2998070" cy="5081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Формула" r:id="rId7" imgW="1473200" imgH="241300" progId="Equation.3">
                  <p:embed/>
                </p:oleObj>
              </mc:Choice>
              <mc:Fallback>
                <p:oleObj name="Формула" r:id="rId7" imgW="1473200" imgH="2413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1771" y="4889117"/>
                        <a:ext cx="2998070" cy="5081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3054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2083803"/>
              </p:ext>
            </p:extLst>
          </p:nvPr>
        </p:nvGraphicFramePr>
        <p:xfrm>
          <a:off x="2689698" y="1220113"/>
          <a:ext cx="3764604" cy="1389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7" name="Формула" r:id="rId3" imgW="1511300" imgH="546100" progId="Equation.3">
                  <p:embed/>
                </p:oleObj>
              </mc:Choice>
              <mc:Fallback>
                <p:oleObj name="Формула" r:id="rId3" imgW="1511300" imgH="5461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9698" y="1220113"/>
                        <a:ext cx="3764604" cy="13897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5390704"/>
              </p:ext>
            </p:extLst>
          </p:nvPr>
        </p:nvGraphicFramePr>
        <p:xfrm>
          <a:off x="86136" y="2727027"/>
          <a:ext cx="8971726" cy="703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Формула" r:id="rId5" imgW="3644900" imgH="292100" progId="Equation.3">
                  <p:embed/>
                </p:oleObj>
              </mc:Choice>
              <mc:Fallback>
                <p:oleObj name="Формула" r:id="rId5" imgW="3644900" imgH="2921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136" y="2727027"/>
                        <a:ext cx="8971726" cy="7036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4077046"/>
              </p:ext>
            </p:extLst>
          </p:nvPr>
        </p:nvGraphicFramePr>
        <p:xfrm>
          <a:off x="3753990" y="3565227"/>
          <a:ext cx="1636019" cy="5453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" name="Формула" r:id="rId7" imgW="698500" imgH="241300" progId="Equation.3">
                  <p:embed/>
                </p:oleObj>
              </mc:Choice>
              <mc:Fallback>
                <p:oleObj name="Формула" r:id="rId7" imgW="698500" imgH="241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3990" y="3565227"/>
                        <a:ext cx="1636019" cy="5453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0104409"/>
              </p:ext>
            </p:extLst>
          </p:nvPr>
        </p:nvGraphicFramePr>
        <p:xfrm>
          <a:off x="3727603" y="4317702"/>
          <a:ext cx="1688793" cy="5453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0" name="Формула" r:id="rId9" imgW="710891" imgH="241195" progId="Equation.3">
                  <p:embed/>
                </p:oleObj>
              </mc:Choice>
              <mc:Fallback>
                <p:oleObj name="Формула" r:id="rId9" imgW="710891" imgH="241195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7603" y="4317702"/>
                        <a:ext cx="1688793" cy="5453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7378848"/>
              </p:ext>
            </p:extLst>
          </p:nvPr>
        </p:nvGraphicFramePr>
        <p:xfrm>
          <a:off x="2680902" y="5070177"/>
          <a:ext cx="3782195" cy="826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1" name="Формула" r:id="rId11" imgW="1586811" imgH="342751" progId="Equation.3">
                  <p:embed/>
                </p:oleObj>
              </mc:Choice>
              <mc:Fallback>
                <p:oleObj name="Формула" r:id="rId11" imgW="1586811" imgH="342751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0902" y="5070177"/>
                        <a:ext cx="3782195" cy="82680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6480986"/>
              </p:ext>
            </p:extLst>
          </p:nvPr>
        </p:nvGraphicFramePr>
        <p:xfrm>
          <a:off x="3824357" y="6073329"/>
          <a:ext cx="1495285" cy="4397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2" name="Формула" r:id="rId13" imgW="647700" imgH="190500" progId="Equation.3">
                  <p:embed/>
                </p:oleObj>
              </mc:Choice>
              <mc:Fallback>
                <p:oleObj name="Формула" r:id="rId13" imgW="647700" imgH="1905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4357" y="6073329"/>
                        <a:ext cx="1495285" cy="43979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0" y="46958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uk-UA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altLang="uk-UA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uk-UA" alt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9512" y="228600"/>
            <a:ext cx="87849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Будемо вважати, що строки кредитів та депозитів співпадають і дорівнюють 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нулю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k-UA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 продуктів дорівнює </a:t>
            </a:r>
            <a:r>
              <a:rPr lang="en-US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Тоді </a:t>
            </a:r>
            <a:r>
              <a:rPr lang="uk-UA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матимемо задачу наступного вигляду:</a:t>
            </a:r>
            <a:r>
              <a:rPr lang="uk-UA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0073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7799" y="188640"/>
            <a:ext cx="680840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Дякую</a:t>
            </a:r>
            <a:r>
              <a:rPr lang="ru-RU" sz="6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за </a:t>
            </a:r>
            <a:r>
              <a:rPr lang="ru-RU" sz="66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увагу</a:t>
            </a:r>
            <a:r>
              <a:rPr lang="ru-RU" sz="6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endParaRPr lang="ru-RU" sz="6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5362" name="Picture 2" descr="http://stickerboom.ru/files/2011/11/11/262x3bc2-300x2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775" y="1772816"/>
            <a:ext cx="4144450" cy="414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465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5846</TotalTime>
  <Words>229</Words>
  <Application>Microsoft Office PowerPoint</Application>
  <PresentationFormat>Экран (4:3)</PresentationFormat>
  <Paragraphs>33</Paragraphs>
  <Slides>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9" baseType="lpstr">
      <vt:lpstr>Diseño predeterminado</vt:lpstr>
      <vt:lpstr>Microsoft Equation 3.0</vt:lpstr>
      <vt:lpstr>Дніпропетровський національний університет ім. Олеся Гончара Економічний факультет Кафедра економічної кібернетики</vt:lpstr>
      <vt:lpstr>Анотація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RePack by Diakov</cp:lastModifiedBy>
  <cp:revision>765</cp:revision>
  <dcterms:created xsi:type="dcterms:W3CDTF">2010-05-23T14:28:12Z</dcterms:created>
  <dcterms:modified xsi:type="dcterms:W3CDTF">2015-03-14T10:36:21Z</dcterms:modified>
</cp:coreProperties>
</file>