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799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554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854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486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514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761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530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53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203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80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70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366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204864"/>
            <a:ext cx="7772400" cy="1470025"/>
          </a:xfrm>
        </p:spPr>
        <p:txBody>
          <a:bodyPr/>
          <a:lstStyle/>
          <a:p>
            <a:r>
              <a:rPr lang="en-US" dirty="0" smtClean="0">
                <a:solidFill>
                  <a:schemeClr val="tx1">
                    <a:lumMod val="10000"/>
                  </a:schemeClr>
                </a:solidFill>
              </a:rPr>
              <a:t>PR</a:t>
            </a:r>
            <a:r>
              <a:rPr lang="ru-RU" dirty="0" smtClean="0">
                <a:solidFill>
                  <a:schemeClr val="tx1">
                    <a:lumMod val="10000"/>
                  </a:schemeClr>
                </a:solidFill>
              </a:rPr>
              <a:t>-менеджмент как современная информационная технология</a:t>
            </a:r>
            <a:endParaRPr lang="ru-RU" dirty="0">
              <a:solidFill>
                <a:schemeClr val="tx1">
                  <a:lumMod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013176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ru-RU" sz="1400" dirty="0" smtClean="0">
                <a:solidFill>
                  <a:schemeClr val="tx1">
                    <a:lumMod val="10000"/>
                  </a:schemeClr>
                </a:solidFill>
              </a:rPr>
              <a:t>Авторы: Лазарева В.Н.</a:t>
            </a:r>
          </a:p>
          <a:p>
            <a:pPr algn="r"/>
            <a:r>
              <a:rPr lang="ru-RU" sz="1400" dirty="0" smtClean="0">
                <a:solidFill>
                  <a:schemeClr val="tx1">
                    <a:lumMod val="10000"/>
                  </a:schemeClr>
                </a:solidFill>
              </a:rPr>
              <a:t>Перевозова О.В. </a:t>
            </a:r>
            <a:endParaRPr lang="ru-RU" sz="1400" dirty="0">
              <a:solidFill>
                <a:schemeClr val="tx1">
                  <a:lumMod val="1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8" y="11663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>
                    <a:lumMod val="10000"/>
                  </a:schemeClr>
                </a:solidFill>
              </a:rPr>
              <a:t>ФГОБУ ВПО «Финансовый университет при Правительстве РФ», Челябинский филиал </a:t>
            </a:r>
            <a:endParaRPr lang="ru-RU" sz="1400" dirty="0">
              <a:solidFill>
                <a:schemeClr val="tx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6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23762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tx1">
                    <a:lumMod val="10000"/>
                  </a:schemeClr>
                </a:solidFill>
              </a:rPr>
              <a:t>На современном этапе развития организаций всё большее значение приобретает «пиар» как инструмент и механизм развития в конкурентной среде. Без знания методик и принципов PR-менеджмента любая организация становится в условия информационной угрозы. </a:t>
            </a:r>
          </a:p>
          <a:p>
            <a:pPr marL="0" indent="0" algn="just">
              <a:buNone/>
            </a:pPr>
            <a:endParaRPr lang="ru-RU" sz="2400" dirty="0">
              <a:solidFill>
                <a:schemeClr val="tx1">
                  <a:lumMod val="1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662488"/>
            <a:ext cx="6048672" cy="3878711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27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2696"/>
            <a:ext cx="8363272" cy="543346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chemeClr val="tx1">
                    <a:lumMod val="10000"/>
                  </a:schemeClr>
                </a:solidFill>
              </a:rPr>
              <a:t>В эпоху постиндустриального общества все большее значение в работе организаций приобретают современные методы управления, одними их наиболее эффективных методов являются </a:t>
            </a:r>
            <a:r>
              <a:rPr lang="ru-RU" sz="2000" b="1" i="1" u="sng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информационные технологии</a:t>
            </a:r>
            <a:r>
              <a:rPr lang="ru-RU" sz="2000" dirty="0" smtClean="0">
                <a:solidFill>
                  <a:schemeClr val="tx1">
                    <a:lumMod val="10000"/>
                  </a:schemeClr>
                </a:solidFill>
              </a:rPr>
              <a:t>, которые целиком и полностью направлены на рационализацию управленческого процесса.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tx1">
                    <a:lumMod val="10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r>
              <a:rPr lang="ru-RU" sz="2000" b="1" i="1" u="sng" dirty="0" smtClean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Информационные технологии</a:t>
            </a:r>
            <a:r>
              <a:rPr lang="ru-RU" sz="2000" dirty="0" smtClean="0">
                <a:solidFill>
                  <a:schemeClr val="tx1">
                    <a:lumMod val="10000"/>
                  </a:schemeClr>
                </a:solidFill>
              </a:rPr>
              <a:t> (ИТ, также — информационно-коммуникационные технологии) — процессы, методы поиска, сбора, хранения, обработки, предоставления, распространения информации и способы осуществления таких процессов и методов (ФЗ № 149-ФЗ); приёмы, способы и методы применения средств вычислительной техники при выполнении функций сбора, хранения, обработки, передачи и использования данных (ГОСТ 34.003-90); ресурсы, необходимые для сбора, обработки, хранения и распространения информации.</a:t>
            </a:r>
            <a:endParaRPr lang="ru-RU" sz="2000" dirty="0">
              <a:solidFill>
                <a:schemeClr val="tx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58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352928" cy="5760640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tx1">
                    <a:lumMod val="10000"/>
                  </a:schemeClr>
                </a:solidFill>
              </a:rPr>
              <a:t>В обществе информационные технологии все чаще относят к компьютерным коммуникациям и это не случайно, так как именно появления компьютеров вывело информационные технологии на новый уровень развития. Однако сегодня информационные технологии включают в себя не только компьютерные новшества, но и любые процессы, связанные со сбором, хранением и обработкой информации. Соответственно, можно сказать следующее, что </a:t>
            </a:r>
            <a:r>
              <a:rPr lang="ru-RU" sz="2000" b="1" i="1" u="sng" dirty="0">
                <a:solidFill>
                  <a:schemeClr val="tx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PR-менеджмент</a:t>
            </a:r>
            <a:r>
              <a:rPr lang="ru-RU" sz="2000" dirty="0">
                <a:solidFill>
                  <a:schemeClr val="tx1">
                    <a:lumMod val="10000"/>
                  </a:schemeClr>
                </a:solidFill>
              </a:rPr>
              <a:t> является одной из новейших информационных технологий, так как его основной задачей является информирование общества о процессах происходящих внутри организаций и учреждений. </a:t>
            </a:r>
            <a:endParaRPr lang="ru-RU" sz="2000" dirty="0">
              <a:solidFill>
                <a:schemeClr val="tx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52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5627"/>
            <a:ext cx="8229600" cy="64087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b="1" i="1" u="sng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</a:t>
            </a:r>
            <a:r>
              <a:rPr lang="ru-RU" sz="2000" b="1" i="1" u="sng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менеджмент:</a:t>
            </a:r>
          </a:p>
          <a:p>
            <a:pPr marL="0" indent="0" algn="just">
              <a:buNone/>
            </a:pP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r>
              <a:rPr lang="ru-RU" sz="2000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</a:p>
          <a:p>
            <a:pPr marL="0" indent="0" algn="just">
              <a:buNone/>
            </a:pP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sz="2000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r>
              <a:rPr lang="en-US" sz="2000" dirty="0" smtClean="0">
                <a:solidFill>
                  <a:schemeClr val="bg1">
                    <a:lumMod val="10000"/>
                  </a:schemeClr>
                </a:solidFill>
              </a:rPr>
              <a:t>PR-</a:t>
            </a:r>
            <a:r>
              <a:rPr lang="ru-RU" sz="2000" dirty="0" smtClean="0">
                <a:solidFill>
                  <a:schemeClr val="bg1">
                    <a:lumMod val="10000"/>
                  </a:schemeClr>
                </a:solidFill>
              </a:rPr>
              <a:t>менеджмент позволяет не просто проинформировать потребителей и клиентов об организации, но и воздействовать на них таким образом, чтобы, оказывая психологическое влияние, убедить в необходимости сотрудничества с организацией. </a:t>
            </a: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052736"/>
            <a:ext cx="4338447" cy="3096344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27984" y="843677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Важная составляющая любой организации.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Неотъемлимой частью эффективного управления любой организованной формы деятельности.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Стоит в одном ряду с финансовым благополучием, кадровой политикой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85292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80728"/>
            <a:ext cx="8517632" cy="5112568"/>
          </a:xfrm>
        </p:spPr>
        <p:txBody>
          <a:bodyPr anchor="ctr">
            <a:normAutofit/>
          </a:bodyPr>
          <a:lstStyle/>
          <a:p>
            <a:pPr marL="0" indent="0" algn="just">
              <a:buNone/>
            </a:pPr>
            <a:r>
              <a:rPr lang="ru-RU" sz="2000" b="1" i="1" u="sng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Public relations </a:t>
            </a:r>
            <a:r>
              <a:rPr lang="ru-RU" sz="2000" dirty="0">
                <a:solidFill>
                  <a:schemeClr val="bg1">
                    <a:lumMod val="10000"/>
                  </a:schemeClr>
                </a:solidFill>
              </a:rPr>
              <a:t>– специфический сектор менеджмента, который направлен на создание благоприятной и доброжелательной социальной деловой среды.  В современном менеджменте, предпринимательстве, политике, административной работе PR все более и чем дальше, тем более явно, выходит на первый план, а владение технологией PR становится одним из основных требований к компетентности современного делового человека. </a:t>
            </a: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93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u="sng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Функции </a:t>
            </a:r>
            <a:r>
              <a:rPr lang="en-US" sz="3600" b="1" i="1" u="sng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</a:t>
            </a:r>
            <a:r>
              <a:rPr lang="ru-RU" sz="3600" b="1" i="1" u="sng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-менеджмента:</a:t>
            </a:r>
            <a:endParaRPr lang="ru-RU" sz="3600" b="1" i="1" u="sng" dirty="0"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chemeClr val="bg1">
                    <a:lumMod val="10000"/>
                  </a:schemeClr>
                </a:solidFill>
              </a:rPr>
              <a:t>1.	Информирование общества потребителей и клиентов об услугах, товарах компании. 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bg1">
                    <a:lumMod val="10000"/>
                  </a:schemeClr>
                </a:solidFill>
              </a:rPr>
              <a:t>2.	Предоставление информации стратегическим партнерам организации в наиболее выгодном свете для компании.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bg1">
                    <a:lumMod val="10000"/>
                  </a:schemeClr>
                </a:solidFill>
              </a:rPr>
              <a:t>3.	Создание имиджа организации, который позволит увеличить эффективность компании.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bg1">
                    <a:lumMod val="10000"/>
                  </a:schemeClr>
                </a:solidFill>
              </a:rPr>
              <a:t>4.	Формирование общественного мнения.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bg1">
                    <a:lumMod val="10000"/>
                  </a:schemeClr>
                </a:solidFill>
              </a:rPr>
              <a:t>5.	Мониторинг событий, происходящих в обществе. </a:t>
            </a:r>
          </a:p>
          <a:p>
            <a:pPr marL="0" indent="0" algn="just">
              <a:buNone/>
            </a:pPr>
            <a:endParaRPr lang="ru-RU" sz="24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125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363272" cy="5073427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Сфера применения возможностей PR постоянно расширяется, захватывая новые сегменты рынка. Немногие предприятия способны успешно вести деятельность без PR, без рекламы. Число </a:t>
            </a:r>
            <a:r>
              <a:rPr lang="ru-RU" b="1" i="1" u="sng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, которые решает специалист по PR велико - создание и поддержка имиджа компании, обеспечение сбыта товара, продвижение на рынке новых товаров и услуг - это лишь некоторые из них. </a:t>
            </a:r>
            <a:endParaRPr lang="ru-RU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endParaRPr lang="ru-RU" b="1" i="1" u="sng" dirty="0"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ru-RU" b="1" i="1" u="sng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</a:rPr>
              <a:t>же остаются неизменными: популяризация предлагаемых товаров и услуг, привлечение новых клиентов, расширение и совершенствование отношений с общественностью.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10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480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bg1">
                    <a:lumMod val="10000"/>
                  </a:schemeClr>
                </a:solidFill>
              </a:rPr>
              <a:t>Заключение:</a:t>
            </a:r>
          </a:p>
          <a:p>
            <a:pPr marL="0" indent="0" algn="ctr">
              <a:buNone/>
            </a:pPr>
            <a:endParaRPr lang="ru-RU" dirty="0" smtClean="0">
              <a:solidFill>
                <a:schemeClr val="bg1">
                  <a:lumMod val="10000"/>
                </a:schemeClr>
              </a:solidFill>
            </a:endParaRPr>
          </a:p>
          <a:p>
            <a:pPr marL="0" indent="0" algn="just">
              <a:buNone/>
            </a:pPr>
            <a:r>
              <a:rPr lang="ru-RU" sz="2200" dirty="0">
                <a:solidFill>
                  <a:schemeClr val="bg1">
                    <a:lumMod val="10000"/>
                  </a:schemeClr>
                </a:solidFill>
              </a:rPr>
              <a:t>Для многих компаний, как за рубежом, так и России, всегда, а сегодня особенно, велико значение PR в предотвращении, смягчении ударов кризиса, ликвидаций его последствий. Борьба с общественными потрясениями проводится сейчас чаще всего методами кризисного управления и паблик-рилейшнз специалисты по связям с общественностью доказали на практике его способность управлять кризисными ситуациями, снимать напряжение, облегчать ситуацию, восстанавливать общественные устои, возвращать согласие и доверие людей. В конечном итоге деятельность PR компаний ведет к формированию у простых людей устойчивых ценностных ориентиров и побуждает к сознательным действиям. </a:t>
            </a:r>
          </a:p>
          <a:p>
            <a:pPr marL="0" indent="0" algn="ctr">
              <a:buNone/>
            </a:pP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71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009287" cy="6597352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404664"/>
            <a:ext cx="52565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</a:t>
            </a:r>
          </a:p>
          <a:p>
            <a:pPr algn="ctr"/>
            <a:r>
              <a:rPr lang="ru-RU" sz="5400" b="1" i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внимание</a:t>
            </a:r>
            <a:endParaRPr lang="ru-RU" sz="5400" b="1" i="1" u="sng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920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8">
      <a:dk1>
        <a:srgbClr val="F2F2F2"/>
      </a:dk1>
      <a:lt1>
        <a:srgbClr val="DEF9FE"/>
      </a:lt1>
      <a:dk2>
        <a:srgbClr val="DEF9FE"/>
      </a:dk2>
      <a:lt2>
        <a:srgbClr val="BEF3FE"/>
      </a:lt2>
      <a:accent1>
        <a:srgbClr val="E1EFF4"/>
      </a:accent1>
      <a:accent2>
        <a:srgbClr val="A6D0DE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Другая 1">
      <a:majorFont>
        <a:latin typeface="Monotype Corsiva"/>
        <a:ea typeface=""/>
        <a:cs typeface=""/>
      </a:majorFont>
      <a:minorFont>
        <a:latin typeface="Segoe Prin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Words>568</Words>
  <Application>Microsoft Office PowerPoint</Application>
  <PresentationFormat>Экран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PR-менеджмент как современная информационная технология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Функции PR-менеджмента: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PR-менеджмент как современная информационная технология</dc:title>
  <dc:creator>Пользователь</dc:creator>
  <cp:lastModifiedBy>Пользователь</cp:lastModifiedBy>
  <cp:revision>4</cp:revision>
  <dcterms:created xsi:type="dcterms:W3CDTF">2015-02-24T18:04:35Z</dcterms:created>
  <dcterms:modified xsi:type="dcterms:W3CDTF">2015-02-26T17:19:56Z</dcterms:modified>
</cp:coreProperties>
</file>