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1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nbuv.gov.ua/j-pdf/Vchtei_2013_3_7.pdf" TargetMode="External"/><Relationship Id="rId7" Type="http://schemas.openxmlformats.org/officeDocument/2006/relationships/hyperlink" Target="http://nbuv.gov.ua/j-pdf/nvnltu_2014_24.4_66.pdf" TargetMode="External"/><Relationship Id="rId2" Type="http://schemas.openxmlformats.org/officeDocument/2006/relationships/hyperlink" Target="http://www.irbis-nbuv.gov.ua/cgi-bin/irbis_nbuv/cgiirbis_64.exe?Z21ID=&amp;I21DBN=UJRN&amp;P21DBN=UJRN&amp;S21STN=1&amp;S21REF=10&amp;S21FMT=JUU_all&amp;C21COM=S&amp;S21CNR=20&amp;S21P01=0&amp;S21P02=0&amp;S21P03=IJ=&amp;S21COLORTERMS=1&amp;S21STR=%D0%967270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rbis-nbuv.gov.ua/cgi-bin/irbis_nbuv/cgiirbis_64.exe?Z21ID=&amp;I21DBN=UJRN&amp;P21DBN=UJRN&amp;S21STN=1&amp;S21REF=10&amp;S21FMT=JUU_all&amp;C21COM=S&amp;S21CNR=20&amp;S21P01=0&amp;S21P02=0&amp;S21P03=IJ=&amp;S21COLORTERMS=1&amp;S21STR=%D0%9668985" TargetMode="External"/><Relationship Id="rId5" Type="http://schemas.openxmlformats.org/officeDocument/2006/relationships/hyperlink" Target="http://nbuv.gov.ua/j-pdf/esprstp_2011_2_44.pdf" TargetMode="External"/><Relationship Id="rId4" Type="http://schemas.openxmlformats.org/officeDocument/2006/relationships/hyperlink" Target="http://www.irbis-nbuv.gov.ua/cgi-bin/irbis_nbuv/cgiirbis_64.exe?Z21ID=&amp;I21DBN=UJRN&amp;P21DBN=UJRN&amp;S21STN=1&amp;S21REF=10&amp;S21FMT=JUU_all&amp;C21COM=S&amp;S21CNR=20&amp;S21P01=0&amp;S21P02=0&amp;S21P03=IJ=&amp;S21COLORTERMS=1&amp;S21STR=%D0%9672967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nbuv.gov.ua/j-pdf/regek_2011_3_24.pdf" TargetMode="External"/><Relationship Id="rId3" Type="http://schemas.openxmlformats.org/officeDocument/2006/relationships/hyperlink" Target="http://nbuv.gov.ua/j-pdf/echp_2011_3_10.pdf" TargetMode="External"/><Relationship Id="rId7" Type="http://schemas.openxmlformats.org/officeDocument/2006/relationships/hyperlink" Target="http://www.irbis-nbuv.gov.ua/cgi-bin/irbis_nbuv/cgiirbis_64.exe?Z21ID=&amp;I21DBN=UJRN&amp;P21DBN=UJRN&amp;S21STN=1&amp;S21REF=10&amp;S21FMT=JUU_all&amp;C21COM=S&amp;S21CNR=20&amp;S21P01=0&amp;S21P02=0&amp;S21P03=IJ=&amp;S21COLORTERMS=1&amp;S21STR=%D0%9615383" TargetMode="External"/><Relationship Id="rId2" Type="http://schemas.openxmlformats.org/officeDocument/2006/relationships/hyperlink" Target="http://www.irbis-nbuv.gov.ua/cgi-bin/irbis_nbuv/cgiirbis_64.exe?Z21ID=&amp;I21DBN=UJRN&amp;P21DBN=UJRN&amp;S21STN=1&amp;S21REF=10&amp;S21FMT=JUU_all&amp;C21COM=S&amp;S21CNR=20&amp;S21P01=0&amp;S21P02=0&amp;S21P03=IJ=&amp;S21COLORTERMS=1&amp;S21STR=%D0%9610037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buv.gov.ua/j-pdf/VNULPM_2014_797_49.pdf" TargetMode="External"/><Relationship Id="rId5" Type="http://schemas.openxmlformats.org/officeDocument/2006/relationships/hyperlink" Target="http://www.irbis-nbuv.gov.ua/cgi-bin/irbis_nbuv/cgiirbis_64.exe?Z21ID=&amp;I21DBN=UJRN&amp;P21DBN=UJRN&amp;S21STN=1&amp;S21REF=10&amp;S21FMT=JUU_all&amp;C21COM=S&amp;S21CNR=20&amp;S21P01=0&amp;S21P02=0&amp;S21P03=IJ=&amp;S21COLORTERMS=1&amp;S21STR=%D0%9629409:%D0%90:%D0%9C%D0%B5%D0%BD%D0%B5%D0%B4%D0%B6.%D0%BF%D1%96%D0%B4%D0%BF%D1%80." TargetMode="External"/><Relationship Id="rId4" Type="http://schemas.openxmlformats.org/officeDocument/2006/relationships/hyperlink" Target="http://www.irbis-nbuv.gov.ua/cgi-bin/irbis_nbuv/cgiirbis_64.exe?Z21ID=&amp;I21DBN=UJRN&amp;P21DBN=UJRN&amp;S21STN=1&amp;S21REF=10&amp;S21FMT=JUU_all&amp;C21COM=S&amp;S21CNR=20&amp;S21P01=0&amp;S21P02=0&amp;S21P03=IJ=&amp;S21COLORTERMS=1&amp;S21STR=%D0%962507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2187674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МЕТОДИ ІНФОРМАЦІЙНОГО ЗАБЕЗПЕЧЕННЯ В УПРАВЛІННІ ТРУДОВИМ ПОТЕНЦІАЛОМ НА ПІДПРИЄМСТВІ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3429000"/>
            <a:ext cx="6400800" cy="1752600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r>
              <a:rPr lang="uk-UA" sz="1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Анотації: У науковій роботі автором було  розглянуто ефективність впровадження методів інформаційного забезпечення управління трудовим потенціалом. До складу основних методів увійшли: контролінг та коучинг.</a:t>
            </a:r>
            <a:endParaRPr lang="ru-RU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</a:pPr>
            <a:r>
              <a:rPr lang="uk-UA" sz="1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Ключові слова: трудовий потенціал, інформація, методи управління, коучинг, контролінг.</a:t>
            </a:r>
            <a:endParaRPr lang="ru-RU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</a:pPr>
            <a:r>
              <a:rPr lang="en-US" sz="1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Annotation: In the scientific work of the author reviewed the effectiveness of the implementation of methods of information security management labor potential. The main methods included: controlling and coaching.</a:t>
            </a:r>
            <a:endParaRPr lang="ru-RU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</a:pPr>
            <a:r>
              <a:rPr lang="en-US" sz="1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Key words: labor potential, information, management, coaching, controlling.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40000" lnSpcReduction="20000"/>
          </a:bodyPr>
          <a:lstStyle/>
          <a:p>
            <a:pPr marL="0" indent="432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4000" dirty="0" smtClean="0">
                <a:latin typeface="Arial" pitchFamily="34" charset="0"/>
                <a:cs typeface="Arial" pitchFamily="34" charset="0"/>
              </a:rPr>
              <a:t>Активне запровадження інформаційних процесів та технологій в економічну діяльність суспільства потребує детального та всебічного аналізу такого поняття, як інформація </a:t>
            </a:r>
            <a:r>
              <a:rPr lang="ru-RU" sz="4000" dirty="0" smtClean="0">
                <a:latin typeface="Arial" pitchFamily="34" charset="0"/>
                <a:cs typeface="Arial" pitchFamily="34" charset="0"/>
              </a:rPr>
              <a:t>[1, с. 34]</a:t>
            </a:r>
            <a:r>
              <a:rPr lang="uk-UA" sz="4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marL="0" indent="432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4000" dirty="0" smtClean="0">
                <a:latin typeface="Arial" pitchFamily="34" charset="0"/>
                <a:cs typeface="Arial" pitchFamily="34" charset="0"/>
              </a:rPr>
              <a:t>Інформація – це інструмент розвитку внутрішнього технологічного інструментарію управління господарською системою, метою використання якого є підвищення інформаційної ефективності та загальної ефективності діяльності підприємства [2, с. 139].</a:t>
            </a:r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marL="0" indent="432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4000" dirty="0" smtClean="0">
                <a:latin typeface="Arial" pitchFamily="34" charset="0"/>
                <a:cs typeface="Arial" pitchFamily="34" charset="0"/>
              </a:rPr>
              <a:t>Відповідно до загальної теорії управління, процес управління можна представити як взаємодію двох систем: підсистеми, що керує, і керованого процесу [3, с. 21]. </a:t>
            </a:r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marL="0" indent="432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4000" dirty="0" smtClean="0">
                <a:latin typeface="Arial" pitchFamily="34" charset="0"/>
                <a:cs typeface="Arial" pitchFamily="34" charset="0"/>
              </a:rPr>
              <a:t>Процес управління – це комплексна неперервна свідома діяльність керуючої системи, яка спрямована на розроблення та здійснення впливу на керовану систему з метою досягнення цілей [4, с. 69-70].</a:t>
            </a:r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marL="0" indent="432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4000" dirty="0" smtClean="0">
                <a:latin typeface="Arial" pitchFamily="34" charset="0"/>
                <a:cs typeface="Arial" pitchFamily="34" charset="0"/>
              </a:rPr>
              <a:t>Цінність інформації визначається її кількістю, необхідною для досягнення поставленої перед користувачем мети.</a:t>
            </a:r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marL="0" indent="432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4000" dirty="0" smtClean="0">
                <a:latin typeface="Arial" pitchFamily="34" charset="0"/>
                <a:cs typeface="Arial" pitchFamily="34" charset="0"/>
              </a:rPr>
              <a:t>У процесі управління постійно виникає обмін інформацією як між керівниками і підлеглими, так і між керівниками і підлеглими одного рівня. У цьому сенсі для прийняття оптимального рішення слід враховувати наступні показники:</a:t>
            </a:r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marL="0" indent="432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4000" dirty="0" smtClean="0">
                <a:latin typeface="Arial" pitchFamily="34" charset="0"/>
                <a:cs typeface="Arial" pitchFamily="34" charset="0"/>
              </a:rPr>
              <a:t>- якість, достовірність та оперативність отримання інформації;</a:t>
            </a:r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marL="0" indent="432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4000" dirty="0" smtClean="0">
                <a:latin typeface="Arial" pitchFamily="34" charset="0"/>
                <a:cs typeface="Arial" pitchFamily="34" charset="0"/>
              </a:rPr>
              <a:t>- знання, досвід, особисті якості керівників;</a:t>
            </a:r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marL="0" indent="432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4000" dirty="0" smtClean="0">
                <a:latin typeface="Arial" pitchFamily="34" charset="0"/>
                <a:cs typeface="Arial" pitchFamily="34" charset="0"/>
              </a:rPr>
              <a:t>- кваліфікаційний склад підлеглих;</a:t>
            </a:r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marL="0" indent="432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4000" dirty="0" smtClean="0">
                <a:latin typeface="Arial" pitchFamily="34" charset="0"/>
                <a:cs typeface="Arial" pitchFamily="34" charset="0"/>
              </a:rPr>
              <a:t>- ситуація на ринку [5, с. 289].</a:t>
            </a:r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55000" lnSpcReduction="20000"/>
          </a:bodyPr>
          <a:lstStyle/>
          <a:p>
            <a:pPr marL="432000" indent="432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2900" dirty="0" smtClean="0">
                <a:latin typeface="Arial" pitchFamily="34" charset="0"/>
                <a:cs typeface="Arial" pitchFamily="34" charset="0"/>
              </a:rPr>
              <a:t>Основними елементами методології системного управління персоналом є мета, завдання, принципи, методи та процес управління персоналом. Особливе місце у системі управління персоналом займають методи - спосіб впливу на колектив або окремого працівника для досягнення поставленої цілі, координації його діяльності в процесі виробництва. При цьому той чи інший спосіб впливу, певний набір операцій і процедур у процесі формування та розвитку трудового потенціалу визначають технологію управління персоналом.</a:t>
            </a:r>
            <a:endParaRPr lang="ru-RU" sz="29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2900" dirty="0" smtClean="0">
                <a:latin typeface="Arial" pitchFamily="34" charset="0"/>
                <a:cs typeface="Arial" pitchFamily="34" charset="0"/>
              </a:rPr>
              <a:t>Науковець </a:t>
            </a:r>
            <a:r>
              <a:rPr lang="uk-UA" sz="2900" dirty="0" err="1" smtClean="0">
                <a:latin typeface="Arial" pitchFamily="34" charset="0"/>
                <a:cs typeface="Arial" pitchFamily="34" charset="0"/>
              </a:rPr>
              <a:t>Третьяк</a:t>
            </a:r>
            <a:r>
              <a:rPr lang="uk-UA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sz="2900" dirty="0" smtClean="0">
                <a:latin typeface="Arial" pitchFamily="34" charset="0"/>
                <a:cs typeface="Arial" pitchFamily="34" charset="0"/>
              </a:rPr>
              <a:t>О.П. досліджував основні методи у формуванні трудового потенціалу. У сучасній практиці в управлінні персоналом активно використовують такі персонал-технології: коучинг, лізинг персоналу, </a:t>
            </a:r>
            <a:r>
              <a:rPr lang="uk-UA" sz="2900" dirty="0" err="1" smtClean="0">
                <a:latin typeface="Arial" pitchFamily="34" charset="0"/>
                <a:cs typeface="Arial" pitchFamily="34" charset="0"/>
              </a:rPr>
              <a:t>аутсорсинг</a:t>
            </a:r>
            <a:r>
              <a:rPr lang="uk-UA" sz="29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uk-UA" sz="2900" dirty="0" err="1" smtClean="0">
                <a:latin typeface="Arial" pitchFamily="34" charset="0"/>
                <a:cs typeface="Arial" pitchFamily="34" charset="0"/>
              </a:rPr>
              <a:t>аутстаффінг</a:t>
            </a:r>
            <a:r>
              <a:rPr lang="uk-UA" sz="29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uk-UA" sz="2900" dirty="0" err="1" smtClean="0">
                <a:latin typeface="Arial" pitchFamily="34" charset="0"/>
                <a:cs typeface="Arial" pitchFamily="34" charset="0"/>
              </a:rPr>
              <a:t>дауншифтінг</a:t>
            </a:r>
            <a:r>
              <a:rPr lang="uk-UA" sz="29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uk-UA" sz="2900" dirty="0" err="1" smtClean="0">
                <a:latin typeface="Arial" pitchFamily="34" charset="0"/>
                <a:cs typeface="Arial" pitchFamily="34" charset="0"/>
              </a:rPr>
              <a:t>рекрутинг</a:t>
            </a:r>
            <a:r>
              <a:rPr lang="uk-UA" sz="2900" dirty="0" smtClean="0">
                <a:latin typeface="Arial" pitchFamily="34" charset="0"/>
                <a:cs typeface="Arial" pitchFamily="34" charset="0"/>
              </a:rPr>
              <a:t>, кадровий консалтинг, аудит персоналу, реінжиніринг, автоматизована інформаційна система управління персоналом, АРМ працівника тощо [6, с. 390-391].</a:t>
            </a:r>
            <a:endParaRPr lang="ru-RU" sz="29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2900" dirty="0" err="1" smtClean="0">
                <a:latin typeface="Arial" pitchFamily="34" charset="0"/>
                <a:cs typeface="Arial" pitchFamily="34" charset="0"/>
              </a:rPr>
              <a:t>Миронюк</a:t>
            </a:r>
            <a:r>
              <a:rPr lang="uk-UA" sz="2900" dirty="0" smtClean="0">
                <a:latin typeface="Arial" pitchFamily="34" charset="0"/>
                <a:cs typeface="Arial" pitchFamily="34" charset="0"/>
              </a:rPr>
              <a:t> Т.І. розглядав метод контролінгу як основну ланку в системі інтеграції управлінських рішень і аналітичного апарату на підприємстві. Автор вважає, що при впровадженні контролінгу необхідно ретельно оцінювати ті інструменти, які впроваджуватимуться, і зіставляти складність цього процесу, необхідність одержаної інформації, і відповідність моделі підприємства, яка відповідає дійсності [7, с. 35-36].</a:t>
            </a:r>
            <a:endParaRPr lang="ru-RU" sz="2900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Контролінг – спеціальна саморегулююча система методів та інструментів, яка спрямована на функціональну підтримку менеджменту підприємства і включає інформаційне забезпечення, планування, координацію, контроль і внутрішній консалтинг.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Служби контролінгу безпосередньо не приймають рішення, а здійснюють їх підготовку, функціональну та інформаційну підтримку і контроль за їх реалізацією. Інформаційне забезпечення менеджменту повинно здійснюватись у зрозумілій для користувачів формі. З цією метою інформація спочатку обробляється, узагальнюється, аналізується і подається користувачам у формі рапортів, звітів, доповідних записок, резюме, рекомендацій, прогнозів тощо [8, с. 164].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Таким чином, контролінг персоналу є інформаційною підтримкою прийняття управлінських рішень на підприємстві щодо формування, використання та розвитку персоналу [8, с. 167].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Науковці Бала О.І, Тарнавський М.І. та Бала Р.Д. досліджували такий інструмент розвитку кадрового потенціалу як коучинг. Автори зазначають, що сталий розвиток коучинг залежить від основних груп чинників: ресурсного забезпечення процесу коучингу, чинників, що визначають рівень впливу «людського фактору», мотиваційних, соціально-культурних та організаційно-управлінських чинників. 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Таким чином, розвиток коучингу забезпечить підприємству: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- підвищення кваліфікаційних навиків працівників;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- ріст продуктивності праці;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- посилення рівня причетності працівника до діяльності підприємства [9, с. 350].  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Модель реалізації коучингу спрямована на підвищення конкурентоспроможності, прибутковості, ефективності діяльності працівників, та підприємства загалом. Успішне використання моделі коучингу на підприємстві зумовлює такі переваги: чітке формування та досягнення поставлених цілей; вибір пріоритетних та першочергових цілей; самостійне усунення бар’єрів на шляху досягнення цілей; зростання рівня самомотивації працівників до розвитку; співпадіння цілей працівників та підприємства; чітку координацію дій з досягнення поставлених цілей [10, с.200]. 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Література</a:t>
            </a:r>
          </a:p>
          <a:p>
            <a:pPr>
              <a:buNone/>
            </a:pP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1. Родіонов П.Ю. Еволюція та значення інформації у контексті розвитку світової економічної системи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[Електронний ресурс] / П. Ю.Родіонов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//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uk-UA" sz="1600" dirty="0" smtClean="0">
                <a:latin typeface="Arial" pitchFamily="34" charset="0"/>
                <a:cs typeface="Arial" pitchFamily="34" charset="0"/>
                <a:hlinkClick r:id="rId2" tooltip="Періодичне видання"/>
              </a:rPr>
              <a:t>Вісник Чернівецького торговельно-економічного інституту. Економічні науки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. - 2013. - Вип. 3. - С. 34-39. - Режим доступу:</a:t>
            </a:r>
            <a:r>
              <a:rPr lang="ru-RU" sz="1600" dirty="0" smtClean="0">
                <a:latin typeface="Arial" pitchFamily="34" charset="0"/>
                <a:cs typeface="Arial" pitchFamily="34" charset="0"/>
                <a:hlinkClick r:id="rId3"/>
              </a:rPr>
              <a:t>http://nbuv.gov.ua/j-pdf/Vchtei_2013_3_7.pdf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2. Мельник О.Г. Інформація як складова інноваційного розвитку /  О.Г. Мельник // Актуальні проблеми економіки, № 10 (88), 2008. –  278 с.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3. Плескач В.Л. Інформаційні системи і технології на підприємствах: підручник / В.Л. Плескач, Т.Г. </a:t>
            </a:r>
            <a:r>
              <a:rPr lang="uk-UA" sz="1600" dirty="0" err="1" smtClean="0">
                <a:latin typeface="Arial" pitchFamily="34" charset="0"/>
                <a:cs typeface="Arial" pitchFamily="34" charset="0"/>
              </a:rPr>
              <a:t>Затонацька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. – К.: Знання, 2011. – 718 с.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4. Новак В.О., Матвєєв В.В., Бондар В.П., Карпенко М.О. Інформаційні системи в менеджменті: Підручник. 2-ге вид. – К.: Каравела, 2010. – 536 с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5. Жарко І.В., </a:t>
            </a:r>
            <a:r>
              <a:rPr lang="uk-UA" sz="1600" dirty="0" err="1" smtClean="0">
                <a:latin typeface="Arial" pitchFamily="34" charset="0"/>
                <a:cs typeface="Arial" pitchFamily="34" charset="0"/>
              </a:rPr>
              <a:t>Черкашина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 М.В. Інформаційне забезпечення й сучасні технології управління складними виробничими системами [Електронний ресурс] / І. В. Жарко, М. В. </a:t>
            </a:r>
            <a:r>
              <a:rPr lang="uk-UA" sz="1600" dirty="0" err="1" smtClean="0">
                <a:latin typeface="Arial" pitchFamily="34" charset="0"/>
                <a:cs typeface="Arial" pitchFamily="34" charset="0"/>
              </a:rPr>
              <a:t>Черкашина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 // </a:t>
            </a:r>
            <a:r>
              <a:rPr lang="uk-UA" sz="1600" dirty="0" smtClean="0">
                <a:latin typeface="Arial" pitchFamily="34" charset="0"/>
                <a:cs typeface="Arial" pitchFamily="34" charset="0"/>
                <a:hlinkClick r:id="rId4" tooltip="Періодичне видання"/>
              </a:rPr>
              <a:t>Економічна стратегія і перспективи розвитку сфери торгівлі та послуг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 . - 2011. - Вип. 2. - С. 286-292. - Режим доступу: </a:t>
            </a:r>
            <a:r>
              <a:rPr lang="uk-UA" sz="1600" dirty="0" smtClean="0">
                <a:latin typeface="Arial" pitchFamily="34" charset="0"/>
                <a:cs typeface="Arial" pitchFamily="34" charset="0"/>
                <a:hlinkClick r:id="rId5"/>
              </a:rPr>
              <a:t>http://nbuv.gov.ua/j-pdf/esprstp_2011_2_44.pdf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6. </a:t>
            </a:r>
            <a:r>
              <a:rPr lang="uk-UA" sz="1600" dirty="0" err="1" smtClean="0">
                <a:latin typeface="Arial" pitchFamily="34" charset="0"/>
                <a:cs typeface="Arial" pitchFamily="34" charset="0"/>
              </a:rPr>
              <a:t>Третьяк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 О.П. Сучасні персонал-технології у системі управління персоналом на підприємстві [Електронний ресурс] / О. П. </a:t>
            </a:r>
            <a:r>
              <a:rPr lang="uk-UA" sz="1600" dirty="0" err="1" smtClean="0">
                <a:latin typeface="Arial" pitchFamily="34" charset="0"/>
                <a:cs typeface="Arial" pitchFamily="34" charset="0"/>
              </a:rPr>
              <a:t>Третьяк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 // </a:t>
            </a:r>
            <a:r>
              <a:rPr lang="uk-UA" sz="1600" dirty="0" smtClean="0">
                <a:latin typeface="Arial" pitchFamily="34" charset="0"/>
                <a:cs typeface="Arial" pitchFamily="34" charset="0"/>
                <a:hlinkClick r:id="rId6" tooltip="Періодичне видання"/>
              </a:rPr>
              <a:t>Науковий вісник НЛТУ України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 . - 2014. - Вип. 24.4. - С. 389-397. - Режим доступу: </a:t>
            </a:r>
            <a:r>
              <a:rPr lang="uk-UA" sz="1600" dirty="0" smtClean="0">
                <a:latin typeface="Arial" pitchFamily="34" charset="0"/>
                <a:cs typeface="Arial" pitchFamily="34" charset="0"/>
                <a:hlinkClick r:id="rId7"/>
              </a:rPr>
              <a:t>http://nbuv.gov.ua/j-pdf/nvnltu_2014_24.4_66.pdf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spcBef>
                <a:spcPts val="0"/>
              </a:spcBef>
              <a:buNone/>
            </a:pP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7. </a:t>
            </a:r>
            <a:r>
              <a:rPr lang="uk-UA" sz="1600" dirty="0" err="1" smtClean="0">
                <a:latin typeface="Arial" pitchFamily="34" charset="0"/>
                <a:cs typeface="Arial" pitchFamily="34" charset="0"/>
              </a:rPr>
              <a:t>Миронюк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 Т.І. Контролінг на сучасних підприємствах України [Електронний ресурс] / Т. І. </a:t>
            </a:r>
            <a:r>
              <a:rPr lang="uk-UA" sz="1600" dirty="0" err="1" smtClean="0">
                <a:latin typeface="Arial" pitchFamily="34" charset="0"/>
                <a:cs typeface="Arial" pitchFamily="34" charset="0"/>
              </a:rPr>
              <a:t>Миронюк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, О. В. Щиголь // </a:t>
            </a:r>
            <a:r>
              <a:rPr lang="uk-UA" sz="1600" dirty="0" smtClean="0">
                <a:latin typeface="Arial" pitchFamily="34" charset="0"/>
                <a:cs typeface="Arial" pitchFamily="34" charset="0"/>
                <a:hlinkClick r:id="rId2" tooltip="Періодичне видання"/>
              </a:rPr>
              <a:t>Економіка харчової промисловості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 . - 2011. - № 3. - С. 33-36. - Режим доступу: </a:t>
            </a:r>
            <a:r>
              <a:rPr lang="uk-UA" sz="1600" dirty="0" smtClean="0">
                <a:latin typeface="Arial" pitchFamily="34" charset="0"/>
                <a:cs typeface="Arial" pitchFamily="34" charset="0"/>
                <a:hlinkClick r:id="rId3"/>
              </a:rPr>
              <a:t>http://nbuv.gov.ua/j-pdf/echp_2011_3_10.pdf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8. </a:t>
            </a:r>
            <a:r>
              <a:rPr lang="uk-UA" sz="1600" dirty="0" err="1" smtClean="0">
                <a:latin typeface="Arial" pitchFamily="34" charset="0"/>
                <a:cs typeface="Arial" pitchFamily="34" charset="0"/>
              </a:rPr>
              <a:t>Алекперова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 Л.В. Кадровий контролінг на підприємстві [Електронний ресурс] / Л. В. </a:t>
            </a:r>
            <a:r>
              <a:rPr lang="uk-UA" sz="1600" dirty="0" err="1" smtClean="0">
                <a:latin typeface="Arial" pitchFamily="34" charset="0"/>
                <a:cs typeface="Arial" pitchFamily="34" charset="0"/>
              </a:rPr>
              <a:t>Алекперова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 // </a:t>
            </a:r>
            <a:r>
              <a:rPr lang="uk-UA" sz="1600" dirty="0" smtClean="0">
                <a:latin typeface="Arial" pitchFamily="34" charset="0"/>
                <a:cs typeface="Arial" pitchFamily="34" charset="0"/>
                <a:hlinkClick r:id="rId4" tooltip="Періодичне видання"/>
              </a:rPr>
              <a:t>Регіональна бізнес-економіка та управління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 . - 2013. - № 1. - С. 163-167.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9. Бала О. Розвиток інструментів управління персоналом в кадровій політиці підприємств [Електронний ресурс] / О.І. Бала, М. І.Тарнавський, Р.Д. Бала // </a:t>
            </a:r>
            <a:r>
              <a:rPr lang="uk-UA" sz="1600" dirty="0" smtClean="0">
                <a:latin typeface="Arial" pitchFamily="34" charset="0"/>
                <a:cs typeface="Arial" pitchFamily="34" charset="0"/>
                <a:hlinkClick r:id="rId5" tooltip="Періодичне видання"/>
              </a:rPr>
              <a:t>Вісник Національного університету "Львівська політехніка". Менеджмент та підприємництво в Україні: етапи становлення і проблеми розвитку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 . - 2014. - № 797. - С. 348-355. - Режим доступу: </a:t>
            </a:r>
            <a:r>
              <a:rPr lang="uk-UA" sz="1600" dirty="0" smtClean="0">
                <a:latin typeface="Arial" pitchFamily="34" charset="0"/>
                <a:cs typeface="Arial" pitchFamily="34" charset="0"/>
                <a:hlinkClick r:id="rId6"/>
              </a:rPr>
              <a:t>http://nbuv.gov.ua/j-pdf/VNULPM_2014_797_49.pdf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32000" indent="432000" algn="just">
              <a:spcBef>
                <a:spcPts val="0"/>
              </a:spcBef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10. Бала Р.Д. Процес реалізації коучингу на підприємстві [Електронний ресурс] / Р. Д. Бала // </a:t>
            </a:r>
            <a:r>
              <a:rPr lang="uk-UA" sz="1600" dirty="0" smtClean="0">
                <a:latin typeface="Arial" pitchFamily="34" charset="0"/>
                <a:cs typeface="Arial" pitchFamily="34" charset="0"/>
                <a:hlinkClick r:id="rId7" tooltip="Періодичне видання"/>
              </a:rPr>
              <a:t>Регіональна економіка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 . - 2011. - № 3. - С. 194-201. - Режим доступу: </a:t>
            </a:r>
            <a:r>
              <a:rPr lang="uk-UA" sz="1600" dirty="0" smtClean="0">
                <a:latin typeface="Arial" pitchFamily="34" charset="0"/>
                <a:cs typeface="Arial" pitchFamily="34" charset="0"/>
                <a:hlinkClick r:id="rId8"/>
              </a:rPr>
              <a:t>http://nbuv.gov.ua/j-pdf/regek_2011_3_24.pdf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808</Words>
  <Application>Microsoft Office PowerPoint</Application>
  <PresentationFormat>Экран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МЕТОДИ ІНФОРМАЦІЙНОГО ЗАБЕЗПЕЧЕННЯ В УПРАВЛІННІ ТРУДОВИМ ПОТЕНЦІАЛОМ НА ПІДПРИЄМСТВІ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 ІНФОРМАЦІЙНОГО ЗАБЕЗПЕЧЕННЯ В УПРАВЛІННІ ТРУДОВИМ ПОТЕНЦІАЛОМ НА ПІДПРИЄМСТВІ</dc:title>
  <dc:creator>User</dc:creator>
  <cp:lastModifiedBy>User</cp:lastModifiedBy>
  <cp:revision>6</cp:revision>
  <dcterms:created xsi:type="dcterms:W3CDTF">2015-02-22T15:12:05Z</dcterms:created>
  <dcterms:modified xsi:type="dcterms:W3CDTF">2015-03-06T07:29:02Z</dcterms:modified>
</cp:coreProperties>
</file>