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3" r:id="rId16"/>
    <p:sldId id="272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3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930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247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002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807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860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667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632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9598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882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2022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39022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261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14905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96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8172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838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F84DE-A059-4810-956D-0D6E4F3B6576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065E0F9-6301-4475-B4D4-930BBB4B0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083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3" y="1854200"/>
            <a:ext cx="8915399" cy="2923181"/>
          </a:xfrm>
        </p:spPr>
        <p:txBody>
          <a:bodyPr>
            <a:noAutofit/>
          </a:bodyPr>
          <a:lstStyle/>
          <a:p>
            <a:r>
              <a:rPr lang="ru-RU" sz="5600" dirty="0" smtClean="0">
                <a:latin typeface="Arial" panose="020B0604020202020204" pitchFamily="34" charset="0"/>
                <a:cs typeface="Arial" panose="020B0604020202020204" pitchFamily="34" charset="0"/>
              </a:rPr>
              <a:t>Обоснование решений по управлению товарными запасами</a:t>
            </a:r>
            <a:endParaRPr lang="ru-RU" sz="5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Подготовил студент 3-го курса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Кулик Родион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12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Цели системы оптимизации запасов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592924" y="1264555"/>
            <a:ext cx="8915400" cy="5187950"/>
          </a:xfrm>
        </p:spPr>
        <p:txBody>
          <a:bodyPr>
            <a:noAutofit/>
          </a:bodyPr>
          <a:lstStyle/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Оптимизация запасов – проблема, которая возникает практически в любой организации, но особенно актуальна эта тема для торговых компаний. Даже небольшое снижение уровня избыточных запасов и повышение оборачиваемости позволяют добиться существенного</a:t>
            </a:r>
            <a:r>
              <a:rPr lang="ru-RU" altLang="ru-RU" sz="2400" b="1" dirty="0">
                <a:solidFill>
                  <a:srgbClr val="981D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увеличения рентабельности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 общем случае оптимизация не сводится только к минимизации сверхнормативных запасов, есть и множество других задач</a:t>
            </a:r>
            <a:r>
              <a:rPr lang="en-US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выбор оптимального поставщика, правильное размещение товара, оптимальная доставка и т.п.</a:t>
            </a:r>
          </a:p>
          <a:p>
            <a:pPr algn="just"/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6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Самая актуальная задача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591067" y="1264555"/>
            <a:ext cx="8915400" cy="5461000"/>
          </a:xfrm>
        </p:spPr>
        <p:txBody>
          <a:bodyPr>
            <a:normAutofit/>
          </a:bodyPr>
          <a:lstStyle/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Решение любой из оптимизационных задач повышает эффективность, но чаще всего максимальную отдачу дает </a:t>
            </a:r>
            <a:r>
              <a:rPr lang="ru-RU" alt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оптимизация закупок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Ведь именно неверная оценка потребностей в товарах оттягивает на склад огромные финансовые ресурсы. </a:t>
            </a:r>
          </a:p>
          <a:p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Игнорирование этого вопроса приводит к множеству серьезных проблем: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Недостаток оборотных средств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Неритмичность работы склада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Наличие просроченных товаров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Неудовлетворенность клиентов.</a:t>
            </a:r>
            <a:endParaRPr lang="en-US" alt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94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Постановка задачи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589211" y="1264555"/>
            <a:ext cx="8915400" cy="5187950"/>
          </a:xfrm>
        </p:spPr>
        <p:txBody>
          <a:bodyPr/>
          <a:lstStyle/>
          <a:p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Система, оптимизирующая закупки, должна удовлетворять противоречивым требованиям</a:t>
            </a:r>
            <a:r>
              <a:rPr lang="en-US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Объема запасов должно хватать на обеспечение непрерывности продаж (для торговой компании) либо производственного процесса (для производственного предприятия)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Размер запасов должен быть минимальным, чтобы снизить финансовые затраты, а также расходы на хранение, потребность в складских площадях, кадрах</a:t>
            </a:r>
            <a:r>
              <a:rPr lang="ru-RU" alt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alt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Полностью </a:t>
            </a:r>
            <a:r>
              <a:rPr lang="ru-RU" altLang="ru-RU" sz="2000" b="1" dirty="0">
                <a:solidFill>
                  <a:srgbClr val="981D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удовлетворить обоим требованиям невозможно</a:t>
            </a:r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: чем больше запасы, тем лучше обеспечивается непрерывность  продаж и производства, но при этом увеличиваются затраты на склад. Задача оптимизации запасов – найти компромисс между противоречивыми требованиями.</a:t>
            </a:r>
            <a:endParaRPr lang="en-US" alt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93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640445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Список вопросов и подзадач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589211" y="1264555"/>
            <a:ext cx="8915400" cy="5187950"/>
          </a:xfrm>
        </p:spPr>
        <p:txBody>
          <a:bodyPr/>
          <a:lstStyle/>
          <a:p>
            <a:r>
              <a:rPr lang="ru-R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Для оценки оптимальности необходимо определиться с его </a:t>
            </a:r>
            <a:r>
              <a:rPr lang="ru-RU" altLang="ru-RU" sz="2200" b="1" dirty="0">
                <a:solidFill>
                  <a:srgbClr val="981D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критериями</a:t>
            </a:r>
            <a:r>
              <a:rPr lang="ru-R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а также понять, на основе каких показателей лица, принимающие решения, будут контролировать процесс. </a:t>
            </a:r>
          </a:p>
          <a:p>
            <a:endParaRPr lang="ru-RU" alt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Система должна давать ответы на множество вопросов</a:t>
            </a:r>
            <a:r>
              <a:rPr lang="en-US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ru-R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Сколько мы продадим</a:t>
            </a:r>
            <a:r>
              <a:rPr lang="en-US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alt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ru-R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Каков должен быть страховой запас</a:t>
            </a:r>
            <a:r>
              <a:rPr lang="en-US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alt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ru-R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Когда закупать</a:t>
            </a:r>
            <a:r>
              <a:rPr lang="en-US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alt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ru-R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Сколько требуется закупать</a:t>
            </a:r>
            <a:r>
              <a:rPr lang="en-US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alt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ru-R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У какого поставщика</a:t>
            </a:r>
            <a:r>
              <a:rPr lang="en-US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приобретать</a:t>
            </a:r>
            <a:r>
              <a:rPr lang="en-US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alt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ru-R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Что из того, что уже закуплено, не сможем продать</a:t>
            </a:r>
            <a:r>
              <a:rPr lang="en-US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14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734790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Теория и практика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592924" y="1264555"/>
            <a:ext cx="8915400" cy="52133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Решение большей части вопросов описаны в литературе, посвященной логистике, однако при решении каждой задачи </a:t>
            </a:r>
            <a:r>
              <a:rPr lang="ru-RU" altLang="ru-RU" sz="2600" b="1" dirty="0">
                <a:solidFill>
                  <a:srgbClr val="981D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теоретические модели не срабатывают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точнее работают с серьезными ограничениями.</a:t>
            </a:r>
          </a:p>
          <a:p>
            <a:pPr>
              <a:lnSpc>
                <a:spcPct val="90000"/>
              </a:lnSpc>
            </a:pPr>
            <a:endParaRPr lang="ru-RU" alt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Поэтому в процессе построения системы оптимизации закупок приходится идти на различные ухищрения, которые чаще всего связаны с учетом особенностей ведения бизнеса. Подобные системы не совсем корректные с точки зрения теории, но позволяют получить приемлемый результат на реальных данных.</a:t>
            </a:r>
            <a:endParaRPr lang="en-US" alt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3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683990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Критерий оптимальности систем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589211" y="1308100"/>
            <a:ext cx="8915400" cy="5810250"/>
          </a:xfrm>
        </p:spPr>
        <p:txBody>
          <a:bodyPr>
            <a:normAutofit/>
          </a:bodyPr>
          <a:lstStyle/>
          <a:p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Оптимизация системы возможна только в случае, если мы можем сравнить несколько вариантов по единой шкале, например, в денежном выражении, следовательно, все операции нужно к этой шкале свести. Это в теории, а на практике придумать способ корректного перевода всего в деньги очень сложно. </a:t>
            </a:r>
            <a:endParaRPr lang="en-US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0140" t="60417" r="16033" b="14063"/>
          <a:stretch/>
        </p:blipFill>
        <p:spPr>
          <a:xfrm>
            <a:off x="3289300" y="3631125"/>
            <a:ext cx="7696200" cy="2519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33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5859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Прогноз продаж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282700"/>
            <a:ext cx="8915400" cy="4628522"/>
          </a:xfrm>
        </p:spPr>
        <p:txBody>
          <a:bodyPr>
            <a:normAutofit/>
          </a:bodyPr>
          <a:lstStyle/>
          <a:p>
            <a:pPr algn="just"/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Наличие точного прогноза продаж позволило бы решать проблему закупок идеально: «закупать ровно столько товара, сколько сможем продать до момента следующей закупки», но на практике это очень сложная задача.</a:t>
            </a:r>
          </a:p>
          <a:p>
            <a:pPr algn="just"/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Есть множество методов прогнозирования, но ни один из них </a:t>
            </a:r>
            <a:r>
              <a:rPr lang="ru-RU" altLang="ru-RU" sz="2400" b="1" dirty="0">
                <a:solidFill>
                  <a:srgbClr val="981D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может гарантировать качество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т.к. любой прогноз базируется на вероятностной оценке будущего.</a:t>
            </a:r>
            <a:endParaRPr lang="en-US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52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График прогноза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4285" t="31598" r="14763" b="16666"/>
          <a:stretch/>
        </p:blipFill>
        <p:spPr>
          <a:xfrm>
            <a:off x="2589212" y="1600200"/>
            <a:ext cx="7456488" cy="425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54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83990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Расчет страхового запаса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308100"/>
            <a:ext cx="8915400" cy="460312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Для покрытия неопределенности, связанной с невозможностью точного прогнозирования</a:t>
            </a:r>
            <a:r>
              <a:rPr lang="ru-RU" altLang="ru-RU" sz="2400" dirty="0">
                <a:solidFill>
                  <a:srgbClr val="66FF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необходим страховой запас. Есть различные стратегии расчета страхового запаса</a:t>
            </a:r>
            <a:r>
              <a:rPr lang="en-US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lnSpc>
                <a:spcPct val="90000"/>
              </a:lnSpc>
            </a:pP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Жестко заданное количество для каждого товара/категории</a:t>
            </a:r>
          </a:p>
          <a:p>
            <a:pPr lvl="1">
              <a:lnSpc>
                <a:spcPct val="90000"/>
              </a:lnSpc>
            </a:pP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Среднемесячные, недельные продажи</a:t>
            </a:r>
          </a:p>
          <a:p>
            <a:pPr lvl="1">
              <a:lnSpc>
                <a:spcPct val="90000"/>
              </a:lnSpc>
            </a:pP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Процент от прогнозируемого объема</a:t>
            </a:r>
          </a:p>
          <a:p>
            <a:pPr lvl="1">
              <a:lnSpc>
                <a:spcPct val="90000"/>
              </a:lnSpc>
            </a:pP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Оценка вероятности отклонения прогноза.</a:t>
            </a:r>
          </a:p>
          <a:p>
            <a:pPr>
              <a:lnSpc>
                <a:spcPct val="90000"/>
              </a:lnSpc>
            </a:pP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 практике сложно однозначно выбрать тот или иной метод из-за недостатка данных, их плохого качества и постоянных отклонений.</a:t>
            </a:r>
            <a:endParaRPr lang="en-US" altLang="ru-RU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3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7129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Оптимальный страховой запас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4735" t="35801" r="14264" b="11709"/>
          <a:stretch/>
        </p:blipFill>
        <p:spPr>
          <a:xfrm>
            <a:off x="2768868" y="1295400"/>
            <a:ext cx="7695932" cy="445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258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Потери от избытка и недостатка товара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5093" t="31597" r="15771" b="10924"/>
          <a:stretch/>
        </p:blipFill>
        <p:spPr>
          <a:xfrm>
            <a:off x="2592924" y="1905000"/>
            <a:ext cx="7617876" cy="4458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56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22090"/>
          </a:xfrm>
        </p:spPr>
        <p:txBody>
          <a:bodyPr/>
          <a:lstStyle/>
          <a:p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Расчет даты закупки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346200"/>
            <a:ext cx="8915400" cy="4565022"/>
          </a:xfrm>
        </p:spPr>
        <p:txBody>
          <a:bodyPr>
            <a:normAutofit/>
          </a:bodyPr>
          <a:lstStyle/>
          <a:p>
            <a:pPr algn="just"/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даты закупки было бы простым делом, если не особенности доставки и обязательства, которые многие поставщики налагают на покупателей. Приходится учитывать множество факторов и выбирать не всегда теоретически оптимальную дату</a:t>
            </a:r>
            <a:r>
              <a:rPr lang="en-US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 сожалению, не все из этих факторов вообще поддаются формализации. В результате на практике часто приходится использовать ручную корректировку плана закупок.</a:t>
            </a:r>
          </a:p>
          <a:p>
            <a:pPr algn="just"/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55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96690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График даты закупки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4795" t="31312" r="15089" b="12553"/>
          <a:stretch/>
        </p:blipFill>
        <p:spPr>
          <a:xfrm>
            <a:off x="2819400" y="1498600"/>
            <a:ext cx="7226300" cy="4550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05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640445"/>
          </a:xfrm>
        </p:spPr>
        <p:txBody>
          <a:bodyPr/>
          <a:lstStyle/>
          <a:p>
            <a:r>
              <a:rPr lang="ru-RU" dirty="0" smtClean="0"/>
              <a:t>Формула Уилсона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4294967295"/>
              </p:nvPr>
            </p:nvSpPr>
            <p:spPr>
              <a:xfrm>
                <a:off x="2589211" y="1264555"/>
                <a:ext cx="8915400" cy="5264150"/>
              </a:xfrm>
            </p:spPr>
            <p:txBody>
              <a:bodyPr>
                <a:normAutofit/>
              </a:bodyPr>
              <a:lstStyle/>
              <a:p>
                <a:r>
                  <a:rPr lang="ru-RU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Экономичный размер заказа (формула Уилсона, EOQ-модель) — модель, определяющая оптимальный объём заказываемого товара, который позволяет минимизировать общие переменные издержки, связанные с заказом и хранением запасов.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i="1"/>
                        <m:t>Ф=</m:t>
                      </m:r>
                      <m:sSub>
                        <m:sSubPr>
                          <m:ctrlPr>
                            <a:rPr lang="ru-RU" sz="2400" i="1"/>
                          </m:ctrlPr>
                        </m:sSubPr>
                        <m:e>
                          <m:r>
                            <a:rPr lang="ru-RU" sz="2400" i="1"/>
                            <m:t>О</m:t>
                          </m:r>
                        </m:e>
                        <m:sub>
                          <m:r>
                            <a:rPr lang="ru-RU" sz="2400" i="1"/>
                            <m:t>п</m:t>
                          </m:r>
                        </m:sub>
                      </m:sSub>
                      <m:r>
                        <a:rPr lang="ru-RU" sz="2400" i="1"/>
                        <m:t>∗</m:t>
                      </m:r>
                      <m:r>
                        <a:rPr lang="ru-RU" sz="2400" i="1"/>
                        <m:t>𝑚</m:t>
                      </m:r>
                      <m:r>
                        <a:rPr lang="ru-RU" sz="2400" i="1"/>
                        <m:t>+</m:t>
                      </m:r>
                      <m:sSub>
                        <m:sSubPr>
                          <m:ctrlPr>
                            <a:rPr lang="ru-RU" sz="2400" i="1"/>
                          </m:ctrlPr>
                        </m:sSubPr>
                        <m:e>
                          <m:r>
                            <a:rPr lang="ru-RU" sz="2400" i="1"/>
                            <m:t>𝐶</m:t>
                          </m:r>
                        </m:e>
                        <m:sub>
                          <m:r>
                            <a:rPr lang="ru-RU" sz="2400" i="1"/>
                            <m:t>𝑥</m:t>
                          </m:r>
                        </m:sub>
                      </m:sSub>
                      <m:r>
                        <a:rPr lang="ru-RU" sz="2400" i="1"/>
                        <m:t>∗</m:t>
                      </m:r>
                      <m:f>
                        <m:fPr>
                          <m:ctrlPr>
                            <a:rPr lang="ru-RU" sz="2400" i="1"/>
                          </m:ctrlPr>
                        </m:fPr>
                        <m:num>
                          <m:r>
                            <a:rPr lang="ru-RU" sz="2400" i="1"/>
                            <m:t>𝑝</m:t>
                          </m:r>
                        </m:num>
                        <m:den>
                          <m:r>
                            <a:rPr lang="ru-RU" sz="2400" i="1"/>
                            <m:t>2</m:t>
                          </m:r>
                        </m:den>
                      </m:f>
                      <m:r>
                        <a:rPr lang="ru-RU" sz="2400" i="1"/>
                        <m:t>→</m:t>
                      </m:r>
                      <m:r>
                        <a:rPr lang="en-US" sz="2400" i="1"/>
                        <m:t>𝑚𝑖𝑛</m:t>
                      </m:r>
                      <m:r>
                        <a:rPr lang="ru-RU" sz="2400" b="0" i="1" smtClean="0">
                          <a:latin typeface="Cambria Math" panose="02040503050406030204" pitchFamily="18" charset="0"/>
                        </a:rPr>
                        <m:t>,</m:t>
                      </m:r>
                    </m:oMath>
                  </m:oMathPara>
                </a14:m>
                <a:endParaRPr lang="ru-RU" sz="2400" b="0" i="1" dirty="0" smtClean="0">
                  <a:latin typeface="Cambria Math" panose="02040503050406030204" pitchFamily="18" charset="0"/>
                </a:endParaRPr>
              </a:p>
              <a:p>
                <a:pPr marL="360000" indent="0">
                  <a:buNone/>
                </a:pPr>
                <a14:m>
                  <m:oMath xmlns:m="http://schemas.openxmlformats.org/officeDocument/2006/math">
                    <m:r>
                      <a:rPr lang="ru-RU" sz="2400" b="0" i="1" smtClean="0">
                        <a:latin typeface="Cambria Math" panose="02040503050406030204" pitchFamily="18" charset="0"/>
                      </a:rPr>
                      <m:t> где</m:t>
                    </m:r>
                    <m:r>
                      <a:rPr lang="ru-RU" sz="24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Ф – затраты по содержанию и обслуживанию запасов; </a:t>
                </a:r>
                <a:r>
                  <a:rPr lang="ru-RU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400" i="1"/>
                      <m:t>𝑚</m:t>
                    </m:r>
                  </m:oMath>
                </a14:m>
                <a:r>
                  <a:rPr lang="ru-RU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– число поставок; </a:t>
                </a:r>
                <a14:m>
                  <m:oMath xmlns:m="http://schemas.openxmlformats.org/officeDocument/2006/math">
                    <m:r>
                      <a:rPr lang="ru-RU" sz="2400" i="1"/>
                      <m:t>𝑝</m:t>
                    </m:r>
                  </m:oMath>
                </a14:m>
                <a:r>
                  <a:rPr lang="ru-RU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– объем одной поставки,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/>
                        </m:ctrlPr>
                      </m:sSubPr>
                      <m:e>
                        <m:r>
                          <a:rPr lang="ru-RU" sz="2400" i="1"/>
                          <m:t>О</m:t>
                        </m:r>
                      </m:e>
                      <m:sub>
                        <m:r>
                          <a:rPr lang="ru-RU" sz="2400" i="1"/>
                          <m:t>п</m:t>
                        </m:r>
                      </m:sub>
                    </m:sSub>
                  </m:oMath>
                </a14:m>
                <a:r>
                  <a:rPr lang="ru-RU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– расход средств на организацию поставки,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/>
                        </m:ctrlPr>
                      </m:sSubPr>
                      <m:e>
                        <m:r>
                          <a:rPr lang="ru-RU" sz="2400" i="1"/>
                          <m:t>𝐶</m:t>
                        </m:r>
                      </m:e>
                      <m:sub>
                        <m:r>
                          <a:rPr lang="ru-RU" sz="2400" i="1"/>
                          <m:t>𝑥</m:t>
                        </m:r>
                      </m:sub>
                    </m:sSub>
                  </m:oMath>
                </a14:m>
                <a:r>
                  <a:rPr lang="ru-RU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– удельные издержки на хранение ресурса в течение года.</a:t>
                </a:r>
                <a:endParaRPr lang="ru-RU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2589211" y="1264555"/>
                <a:ext cx="8915400" cy="5264150"/>
              </a:xfrm>
              <a:blipFill rotWithShape="0">
                <a:blip r:embed="rId2"/>
                <a:stretch>
                  <a:fillRect l="-958" t="-810" r="-143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700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09390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Вывод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333500"/>
            <a:ext cx="8915400" cy="4577722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риведённые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допущения модели Уилсона накладывают много ограничений практического характера: как рассчитать размер заказа, если доставку осуществляет поставщик и стоимость доставки включена в цену товара; как учесть наличие страховых запасов на складе, использовать ли в расчётах цену материалов с налогом на добавленную стоимость (НДС) или без НДС и т.п. Поэтому, в указанных случаях модель должна быть дополнена. Таким образом, в дальнейшем в модели необходимо учитывать дополнительные ограничения, отражающие перечисленные условия.</a:t>
            </a:r>
          </a:p>
        </p:txBody>
      </p:sp>
    </p:spTree>
    <p:extLst>
      <p:ext uri="{BB962C8B-B14F-4D97-AF65-F5344CB8AC3E}">
        <p14:creationId xmlns:p14="http://schemas.microsoft.com/office/powerpoint/2010/main" val="15108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473</TotalTime>
  <Words>746</Words>
  <Application>Microsoft Office PowerPoint</Application>
  <PresentationFormat>Широкоэкранный</PresentationFormat>
  <Paragraphs>63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Cambria Math</vt:lpstr>
      <vt:lpstr>Century Gothic</vt:lpstr>
      <vt:lpstr>Wingdings</vt:lpstr>
      <vt:lpstr>Wingdings 3</vt:lpstr>
      <vt:lpstr>Легкий дым</vt:lpstr>
      <vt:lpstr>Обоснование решений по управлению товарными запасами</vt:lpstr>
      <vt:lpstr>Цели системы оптимизации запасов</vt:lpstr>
      <vt:lpstr>Самая актуальная задача</vt:lpstr>
      <vt:lpstr>Постановка задачи</vt:lpstr>
      <vt:lpstr>Список вопросов и подзадач</vt:lpstr>
      <vt:lpstr>Теория и практика</vt:lpstr>
      <vt:lpstr>Критерий оптимальности систем</vt:lpstr>
      <vt:lpstr>Прогноз продаж</vt:lpstr>
      <vt:lpstr>График прогноза</vt:lpstr>
      <vt:lpstr>Расчет страхового запаса</vt:lpstr>
      <vt:lpstr>Оптимальный страховой запас</vt:lpstr>
      <vt:lpstr>Потери от избытка и недостатка товара</vt:lpstr>
      <vt:lpstr>Расчет даты закупки</vt:lpstr>
      <vt:lpstr>График даты закупки</vt:lpstr>
      <vt:lpstr>Формула Уилсона</vt:lpstr>
      <vt:lpstr>Вывод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Обоснование решений по управлению товарными запасами</dc:title>
  <dc:creator>Родион Кулик</dc:creator>
  <cp:lastModifiedBy>Родион Кулик</cp:lastModifiedBy>
  <cp:revision>29</cp:revision>
  <dcterms:created xsi:type="dcterms:W3CDTF">2015-03-02T18:55:22Z</dcterms:created>
  <dcterms:modified xsi:type="dcterms:W3CDTF">2015-03-04T14:12:02Z</dcterms:modified>
</cp:coreProperties>
</file>