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2"/>
  </p:notesMasterIdLst>
  <p:sldIdLst>
    <p:sldId id="256" r:id="rId2"/>
    <p:sldId id="272" r:id="rId3"/>
    <p:sldId id="270" r:id="rId4"/>
    <p:sldId id="271" r:id="rId5"/>
    <p:sldId id="278" r:id="rId6"/>
    <p:sldId id="266" r:id="rId7"/>
    <p:sldId id="277" r:id="rId8"/>
    <p:sldId id="275" r:id="rId9"/>
    <p:sldId id="276" r:id="rId10"/>
    <p:sldId id="27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B07B34-C18F-4B38-ABD2-E928E52510C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28F419-7CF6-43B6-8FA7-788B2244D353}">
      <dgm:prSet phldrT="[Текст]"/>
      <dgm:spPr/>
      <dgm:t>
        <a:bodyPr/>
        <a:lstStyle/>
        <a:p>
          <a:r>
            <a:rPr lang="ru-RU" dirty="0" smtClean="0"/>
            <a:t>по степени регулярности </a:t>
          </a:r>
          <a:endParaRPr lang="ru-RU" dirty="0"/>
        </a:p>
      </dgm:t>
    </dgm:pt>
    <dgm:pt modelId="{1168B3ED-D2A7-483B-9B55-89D01A42A1A8}" type="parTrans" cxnId="{FC7141E8-219A-4FB7-8111-E3495FB18E74}">
      <dgm:prSet/>
      <dgm:spPr/>
      <dgm:t>
        <a:bodyPr/>
        <a:lstStyle/>
        <a:p>
          <a:endParaRPr lang="ru-RU"/>
        </a:p>
      </dgm:t>
    </dgm:pt>
    <dgm:pt modelId="{2E77DE6B-477B-43F7-98A7-AB8B20960BFE}" type="sibTrans" cxnId="{FC7141E8-219A-4FB7-8111-E3495FB18E74}">
      <dgm:prSet/>
      <dgm:spPr/>
      <dgm:t>
        <a:bodyPr/>
        <a:lstStyle/>
        <a:p>
          <a:endParaRPr lang="ru-RU"/>
        </a:p>
      </dgm:t>
    </dgm:pt>
    <dgm:pt modelId="{9DFE4422-E201-4512-85A3-FAFE9A47E76C}">
      <dgm:prSet phldrT="[Текст]"/>
      <dgm:spPr/>
      <dgm:t>
        <a:bodyPr/>
        <a:lstStyle/>
        <a:p>
          <a:r>
            <a:rPr lang="ru-RU" dirty="0" smtClean="0"/>
            <a:t>постоянные </a:t>
          </a:r>
          <a:endParaRPr lang="ru-RU" dirty="0"/>
        </a:p>
      </dgm:t>
    </dgm:pt>
    <dgm:pt modelId="{9ABFEDF3-B5ED-4A34-AEBD-4DE44023A7DE}" type="parTrans" cxnId="{F16D1B87-E1C0-45F7-81EC-6D9C0CCE1308}">
      <dgm:prSet/>
      <dgm:spPr/>
      <dgm:t>
        <a:bodyPr/>
        <a:lstStyle/>
        <a:p>
          <a:endParaRPr lang="ru-RU"/>
        </a:p>
      </dgm:t>
    </dgm:pt>
    <dgm:pt modelId="{E81DF6FF-4AEA-4844-974C-A999C6F2C684}" type="sibTrans" cxnId="{F16D1B87-E1C0-45F7-81EC-6D9C0CCE1308}">
      <dgm:prSet/>
      <dgm:spPr/>
      <dgm:t>
        <a:bodyPr/>
        <a:lstStyle/>
        <a:p>
          <a:endParaRPr lang="ru-RU"/>
        </a:p>
      </dgm:t>
    </dgm:pt>
    <dgm:pt modelId="{8D26C1B4-33DA-44ED-8E2B-1BC5FF953311}">
      <dgm:prSet phldrT="[Текст]"/>
      <dgm:spPr/>
      <dgm:t>
        <a:bodyPr/>
        <a:lstStyle/>
        <a:p>
          <a:r>
            <a:rPr lang="ru-RU" dirty="0" smtClean="0"/>
            <a:t>регулярные</a:t>
          </a:r>
          <a:endParaRPr lang="ru-RU" dirty="0"/>
        </a:p>
      </dgm:t>
    </dgm:pt>
    <dgm:pt modelId="{8E724C1A-5C0E-48B5-9379-97A642FE67EF}" type="parTrans" cxnId="{6D76AFCE-E7EE-4296-AA82-32810DF16919}">
      <dgm:prSet/>
      <dgm:spPr/>
      <dgm:t>
        <a:bodyPr/>
        <a:lstStyle/>
        <a:p>
          <a:endParaRPr lang="ru-RU"/>
        </a:p>
      </dgm:t>
    </dgm:pt>
    <dgm:pt modelId="{43A1F546-6F82-4AE8-AF51-35E63AC80B98}" type="sibTrans" cxnId="{6D76AFCE-E7EE-4296-AA82-32810DF16919}">
      <dgm:prSet/>
      <dgm:spPr/>
      <dgm:t>
        <a:bodyPr/>
        <a:lstStyle/>
        <a:p>
          <a:endParaRPr lang="ru-RU"/>
        </a:p>
      </dgm:t>
    </dgm:pt>
    <dgm:pt modelId="{C327E228-4D6E-4E98-A2B8-012B288BC4AA}">
      <dgm:prSet phldrT="[Текст]"/>
      <dgm:spPr/>
      <dgm:t>
        <a:bodyPr/>
        <a:lstStyle/>
        <a:p>
          <a:r>
            <a:rPr lang="ru-RU" dirty="0" smtClean="0"/>
            <a:t>по степени необходимости </a:t>
          </a:r>
          <a:endParaRPr lang="ru-RU" dirty="0"/>
        </a:p>
      </dgm:t>
    </dgm:pt>
    <dgm:pt modelId="{C43C184C-CD25-4DFB-9DC0-7FF6CB0CE48D}" type="parTrans" cxnId="{C931A8E1-E19A-4066-82FC-67D88DD65301}">
      <dgm:prSet/>
      <dgm:spPr/>
      <dgm:t>
        <a:bodyPr/>
        <a:lstStyle/>
        <a:p>
          <a:endParaRPr lang="ru-RU"/>
        </a:p>
      </dgm:t>
    </dgm:pt>
    <dgm:pt modelId="{CED14F1B-5DD3-4461-A5A3-63FC0EB1E94D}" type="sibTrans" cxnId="{C931A8E1-E19A-4066-82FC-67D88DD65301}">
      <dgm:prSet/>
      <dgm:spPr/>
      <dgm:t>
        <a:bodyPr/>
        <a:lstStyle/>
        <a:p>
          <a:endParaRPr lang="ru-RU"/>
        </a:p>
      </dgm:t>
    </dgm:pt>
    <dgm:pt modelId="{D690B534-65A2-46D0-9799-83C83CCFFEA3}">
      <dgm:prSet phldrT="[Текст]"/>
      <dgm:spPr/>
      <dgm:t>
        <a:bodyPr/>
        <a:lstStyle/>
        <a:p>
          <a:r>
            <a:rPr lang="ru-RU" dirty="0" smtClean="0"/>
            <a:t>первоочередные</a:t>
          </a:r>
          <a:endParaRPr lang="ru-RU" dirty="0"/>
        </a:p>
      </dgm:t>
    </dgm:pt>
    <dgm:pt modelId="{1FC5716F-CE68-46D8-B8CC-84A74C40CAF1}" type="parTrans" cxnId="{CCE2D819-4FC6-4FF4-9985-854D3FAFCCDD}">
      <dgm:prSet/>
      <dgm:spPr/>
      <dgm:t>
        <a:bodyPr/>
        <a:lstStyle/>
        <a:p>
          <a:endParaRPr lang="ru-RU"/>
        </a:p>
      </dgm:t>
    </dgm:pt>
    <dgm:pt modelId="{04DCED4F-FD75-44B0-AEE4-83347060087E}" type="sibTrans" cxnId="{CCE2D819-4FC6-4FF4-9985-854D3FAFCCDD}">
      <dgm:prSet/>
      <dgm:spPr/>
      <dgm:t>
        <a:bodyPr/>
        <a:lstStyle/>
        <a:p>
          <a:endParaRPr lang="ru-RU"/>
        </a:p>
      </dgm:t>
    </dgm:pt>
    <dgm:pt modelId="{6718E21E-9091-4590-978D-BCD352A1A6BA}">
      <dgm:prSet phldrT="[Текст]"/>
      <dgm:spPr/>
      <dgm:t>
        <a:bodyPr/>
        <a:lstStyle/>
        <a:p>
          <a:r>
            <a:rPr lang="ru-RU" dirty="0" smtClean="0"/>
            <a:t>желательные</a:t>
          </a:r>
          <a:endParaRPr lang="ru-RU" dirty="0"/>
        </a:p>
      </dgm:t>
    </dgm:pt>
    <dgm:pt modelId="{0E913D2F-1508-4997-8C59-4EA65A8C177A}" type="parTrans" cxnId="{488F955B-95A8-4630-B986-047EDDAC90BE}">
      <dgm:prSet/>
      <dgm:spPr/>
      <dgm:t>
        <a:bodyPr/>
        <a:lstStyle/>
        <a:p>
          <a:endParaRPr lang="ru-RU"/>
        </a:p>
      </dgm:t>
    </dgm:pt>
    <dgm:pt modelId="{0D2AFC4D-0F97-4B27-B3E0-D14C5B6BCF4E}" type="sibTrans" cxnId="{488F955B-95A8-4630-B986-047EDDAC90BE}">
      <dgm:prSet/>
      <dgm:spPr/>
      <dgm:t>
        <a:bodyPr/>
        <a:lstStyle/>
        <a:p>
          <a:endParaRPr lang="ru-RU"/>
        </a:p>
      </dgm:t>
    </dgm:pt>
    <dgm:pt modelId="{8B90B872-A2B9-4B41-800A-98D3EE1B50DD}">
      <dgm:prSet phldrT="[Текст]"/>
      <dgm:spPr/>
      <dgm:t>
        <a:bodyPr/>
        <a:lstStyle/>
        <a:p>
          <a:r>
            <a:rPr lang="ru-RU" dirty="0" smtClean="0"/>
            <a:t>по целям использования </a:t>
          </a:r>
          <a:endParaRPr lang="ru-RU" dirty="0"/>
        </a:p>
      </dgm:t>
    </dgm:pt>
    <dgm:pt modelId="{7BA4C6A1-C329-4B71-9B10-9870B5DF2684}" type="parTrans" cxnId="{530572AC-53A1-4100-9961-86F6B76C1F8A}">
      <dgm:prSet/>
      <dgm:spPr/>
      <dgm:t>
        <a:bodyPr/>
        <a:lstStyle/>
        <a:p>
          <a:endParaRPr lang="ru-RU"/>
        </a:p>
      </dgm:t>
    </dgm:pt>
    <dgm:pt modelId="{0EF6582F-D279-4523-835A-9CA1C77DE777}" type="sibTrans" cxnId="{530572AC-53A1-4100-9961-86F6B76C1F8A}">
      <dgm:prSet/>
      <dgm:spPr/>
      <dgm:t>
        <a:bodyPr/>
        <a:lstStyle/>
        <a:p>
          <a:endParaRPr lang="ru-RU"/>
        </a:p>
      </dgm:t>
    </dgm:pt>
    <dgm:pt modelId="{786FE2DD-C750-48D2-A8D9-9D2E60640144}">
      <dgm:prSet phldrT="[Текст]"/>
      <dgm:spPr/>
      <dgm:t>
        <a:bodyPr/>
        <a:lstStyle/>
        <a:p>
          <a:r>
            <a:rPr lang="ru-RU" dirty="0" smtClean="0"/>
            <a:t>налоги и другие обязательные платежи</a:t>
          </a:r>
          <a:endParaRPr lang="ru-RU" dirty="0"/>
        </a:p>
      </dgm:t>
    </dgm:pt>
    <dgm:pt modelId="{D674697F-998D-465E-9A2D-6EC664448B2B}" type="parTrans" cxnId="{F3E7A5BA-8837-427B-8719-46DD1229B0ED}">
      <dgm:prSet/>
      <dgm:spPr/>
      <dgm:t>
        <a:bodyPr/>
        <a:lstStyle/>
        <a:p>
          <a:endParaRPr lang="ru-RU"/>
        </a:p>
      </dgm:t>
    </dgm:pt>
    <dgm:pt modelId="{19187258-9585-4103-B4C9-EFC0F184B4B6}" type="sibTrans" cxnId="{F3E7A5BA-8837-427B-8719-46DD1229B0ED}">
      <dgm:prSet/>
      <dgm:spPr/>
      <dgm:t>
        <a:bodyPr/>
        <a:lstStyle/>
        <a:p>
          <a:endParaRPr lang="ru-RU"/>
        </a:p>
      </dgm:t>
    </dgm:pt>
    <dgm:pt modelId="{C94B058E-41C6-44A6-9CFE-8A2AC9608B40}">
      <dgm:prSet phldrT="[Текст]"/>
      <dgm:spPr/>
      <dgm:t>
        <a:bodyPr/>
        <a:lstStyle/>
        <a:p>
          <a:r>
            <a:rPr lang="ru-RU" dirty="0" smtClean="0"/>
            <a:t>потребительские расходы</a:t>
          </a:r>
          <a:endParaRPr lang="ru-RU" dirty="0"/>
        </a:p>
      </dgm:t>
    </dgm:pt>
    <dgm:pt modelId="{AD11D2F6-6D22-449D-884A-6535FEA07219}" type="parTrans" cxnId="{2672B56B-4676-4A62-BFA9-2E1DEE24E7E9}">
      <dgm:prSet/>
      <dgm:spPr/>
      <dgm:t>
        <a:bodyPr/>
        <a:lstStyle/>
        <a:p>
          <a:endParaRPr lang="ru-RU"/>
        </a:p>
      </dgm:t>
    </dgm:pt>
    <dgm:pt modelId="{CF5D87E9-7C8E-405A-A002-4FF96A53684E}" type="sibTrans" cxnId="{2672B56B-4676-4A62-BFA9-2E1DEE24E7E9}">
      <dgm:prSet/>
      <dgm:spPr/>
      <dgm:t>
        <a:bodyPr/>
        <a:lstStyle/>
        <a:p>
          <a:endParaRPr lang="ru-RU"/>
        </a:p>
      </dgm:t>
    </dgm:pt>
    <dgm:pt modelId="{30B375D2-1C5B-4906-B7BB-6AC277C3F047}">
      <dgm:prSet phldrT="[Текст]"/>
      <dgm:spPr/>
      <dgm:t>
        <a:bodyPr/>
        <a:lstStyle/>
        <a:p>
          <a:r>
            <a:rPr lang="ru-RU" dirty="0" smtClean="0"/>
            <a:t>разовые</a:t>
          </a:r>
          <a:endParaRPr lang="ru-RU" dirty="0"/>
        </a:p>
      </dgm:t>
    </dgm:pt>
    <dgm:pt modelId="{E61DB76F-9FAA-4D42-AD2C-2A322CFB39B5}" type="parTrans" cxnId="{69220CF3-5D4D-43EA-BF2F-E2CD4625BF98}">
      <dgm:prSet/>
      <dgm:spPr/>
    </dgm:pt>
    <dgm:pt modelId="{3F151273-B393-41C5-859C-FBD6A8D4FF90}" type="sibTrans" cxnId="{69220CF3-5D4D-43EA-BF2F-E2CD4625BF98}">
      <dgm:prSet/>
      <dgm:spPr/>
    </dgm:pt>
    <dgm:pt modelId="{C211168E-41F1-48A7-A64B-BDE404FFF3C9}">
      <dgm:prSet phldrT="[Текст]"/>
      <dgm:spPr/>
      <dgm:t>
        <a:bodyPr/>
        <a:lstStyle/>
        <a:p>
          <a:r>
            <a:rPr lang="ru-RU" dirty="0" smtClean="0"/>
            <a:t>роскошь</a:t>
          </a:r>
          <a:endParaRPr lang="ru-RU" dirty="0"/>
        </a:p>
      </dgm:t>
    </dgm:pt>
    <dgm:pt modelId="{52CE84EF-97CD-4753-81D3-2336B439485A}" type="parTrans" cxnId="{72FB5E36-4BDB-4840-85C6-2968CD4ED23D}">
      <dgm:prSet/>
      <dgm:spPr/>
    </dgm:pt>
    <dgm:pt modelId="{D66FA239-418D-4AFF-8D61-E58C28E26358}" type="sibTrans" cxnId="{72FB5E36-4BDB-4840-85C6-2968CD4ED23D}">
      <dgm:prSet/>
      <dgm:spPr/>
    </dgm:pt>
    <dgm:pt modelId="{A075EB54-D4C2-42A3-801B-8772E2BA3107}">
      <dgm:prSet phldrT="[Текст]"/>
      <dgm:spPr/>
      <dgm:t>
        <a:bodyPr/>
        <a:lstStyle/>
        <a:p>
          <a:r>
            <a:rPr lang="ru-RU" dirty="0" smtClean="0"/>
            <a:t> накопления и сбережения</a:t>
          </a:r>
          <a:endParaRPr lang="ru-RU" dirty="0"/>
        </a:p>
      </dgm:t>
    </dgm:pt>
    <dgm:pt modelId="{ECADB86E-46BC-434E-87A0-4736A5451F00}" type="parTrans" cxnId="{7D294BC0-C691-432D-A0EF-DEB11A1B188D}">
      <dgm:prSet/>
      <dgm:spPr/>
    </dgm:pt>
    <dgm:pt modelId="{F6B979CA-8EB6-4CEC-AB2D-87A0F3A90F7A}" type="sibTrans" cxnId="{7D294BC0-C691-432D-A0EF-DEB11A1B188D}">
      <dgm:prSet/>
      <dgm:spPr/>
    </dgm:pt>
    <dgm:pt modelId="{3BBDB59E-EC8D-4040-B3B5-6AC9A9278252}" type="pres">
      <dgm:prSet presAssocID="{DCB07B34-C18F-4B38-ABD2-E928E52510C2}" presName="Name0" presStyleCnt="0">
        <dgm:presLayoutVars>
          <dgm:dir/>
          <dgm:animLvl val="lvl"/>
          <dgm:resizeHandles val="exact"/>
        </dgm:presLayoutVars>
      </dgm:prSet>
      <dgm:spPr/>
    </dgm:pt>
    <dgm:pt modelId="{4584DD56-0ED0-42E7-A6DE-3D067564A9A4}" type="pres">
      <dgm:prSet presAssocID="{DA28F419-7CF6-43B6-8FA7-788B2244D353}" presName="linNode" presStyleCnt="0"/>
      <dgm:spPr/>
    </dgm:pt>
    <dgm:pt modelId="{943FA31D-5132-4DED-86D4-EEB4687B386F}" type="pres">
      <dgm:prSet presAssocID="{DA28F419-7CF6-43B6-8FA7-788B2244D35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3FCC7E-3C7D-4E4D-B60F-D16EF08C6D3E}" type="pres">
      <dgm:prSet presAssocID="{DA28F419-7CF6-43B6-8FA7-788B2244D353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892C0-8C30-4424-BD90-5A026AC99B6B}" type="pres">
      <dgm:prSet presAssocID="{2E77DE6B-477B-43F7-98A7-AB8B20960BFE}" presName="sp" presStyleCnt="0"/>
      <dgm:spPr/>
    </dgm:pt>
    <dgm:pt modelId="{DEC74EA4-DB3A-4F2E-A282-3DE82BFBBC75}" type="pres">
      <dgm:prSet presAssocID="{C327E228-4D6E-4E98-A2B8-012B288BC4AA}" presName="linNode" presStyleCnt="0"/>
      <dgm:spPr/>
    </dgm:pt>
    <dgm:pt modelId="{AB7799A4-992E-4D35-A1CA-1920155A1F2A}" type="pres">
      <dgm:prSet presAssocID="{C327E228-4D6E-4E98-A2B8-012B288BC4A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D10A90-2F41-484A-B1B3-6CCF14C5428C}" type="pres">
      <dgm:prSet presAssocID="{C327E228-4D6E-4E98-A2B8-012B288BC4AA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D2D34D-75FA-4085-9866-F1B00C2461F9}" type="pres">
      <dgm:prSet presAssocID="{CED14F1B-5DD3-4461-A5A3-63FC0EB1E94D}" presName="sp" presStyleCnt="0"/>
      <dgm:spPr/>
    </dgm:pt>
    <dgm:pt modelId="{64409819-6B99-4FC7-B85C-9B35E17BA0F0}" type="pres">
      <dgm:prSet presAssocID="{8B90B872-A2B9-4B41-800A-98D3EE1B50DD}" presName="linNode" presStyleCnt="0"/>
      <dgm:spPr/>
    </dgm:pt>
    <dgm:pt modelId="{D39858FF-C5BC-4E12-8F49-405CDEEA7A14}" type="pres">
      <dgm:prSet presAssocID="{8B90B872-A2B9-4B41-800A-98D3EE1B50DD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C6435-091C-4CE1-B59B-57AF53606EF8}" type="pres">
      <dgm:prSet presAssocID="{8B90B872-A2B9-4B41-800A-98D3EE1B50DD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E7A5BA-8837-427B-8719-46DD1229B0ED}" srcId="{8B90B872-A2B9-4B41-800A-98D3EE1B50DD}" destId="{786FE2DD-C750-48D2-A8D9-9D2E60640144}" srcOrd="0" destOrd="0" parTransId="{D674697F-998D-465E-9A2D-6EC664448B2B}" sibTransId="{19187258-9585-4103-B4C9-EFC0F184B4B6}"/>
    <dgm:cxn modelId="{6D76AFCE-E7EE-4296-AA82-32810DF16919}" srcId="{DA28F419-7CF6-43B6-8FA7-788B2244D353}" destId="{8D26C1B4-33DA-44ED-8E2B-1BC5FF953311}" srcOrd="1" destOrd="0" parTransId="{8E724C1A-5C0E-48B5-9379-97A642FE67EF}" sibTransId="{43A1F546-6F82-4AE8-AF51-35E63AC80B98}"/>
    <dgm:cxn modelId="{0B7BD5F0-134D-46C5-BB85-6748D2D138A0}" type="presOf" srcId="{C211168E-41F1-48A7-A64B-BDE404FFF3C9}" destId="{7FD10A90-2F41-484A-B1B3-6CCF14C5428C}" srcOrd="0" destOrd="2" presId="urn:microsoft.com/office/officeart/2005/8/layout/vList5"/>
    <dgm:cxn modelId="{CCE2D819-4FC6-4FF4-9985-854D3FAFCCDD}" srcId="{C327E228-4D6E-4E98-A2B8-012B288BC4AA}" destId="{D690B534-65A2-46D0-9799-83C83CCFFEA3}" srcOrd="0" destOrd="0" parTransId="{1FC5716F-CE68-46D8-B8CC-84A74C40CAF1}" sibTransId="{04DCED4F-FD75-44B0-AEE4-83347060087E}"/>
    <dgm:cxn modelId="{3ACB0B98-5703-4A30-A6C3-55698D27FC1B}" type="presOf" srcId="{DA28F419-7CF6-43B6-8FA7-788B2244D353}" destId="{943FA31D-5132-4DED-86D4-EEB4687B386F}" srcOrd="0" destOrd="0" presId="urn:microsoft.com/office/officeart/2005/8/layout/vList5"/>
    <dgm:cxn modelId="{423A3E00-EA27-4755-98F5-2001244EABAB}" type="presOf" srcId="{30B375D2-1C5B-4906-B7BB-6AC277C3F047}" destId="{8E3FCC7E-3C7D-4E4D-B60F-D16EF08C6D3E}" srcOrd="0" destOrd="2" presId="urn:microsoft.com/office/officeart/2005/8/layout/vList5"/>
    <dgm:cxn modelId="{4C67BBF2-0C44-41EC-BA4C-F88CEDC94DF4}" type="presOf" srcId="{9DFE4422-E201-4512-85A3-FAFE9A47E76C}" destId="{8E3FCC7E-3C7D-4E4D-B60F-D16EF08C6D3E}" srcOrd="0" destOrd="0" presId="urn:microsoft.com/office/officeart/2005/8/layout/vList5"/>
    <dgm:cxn modelId="{C931A8E1-E19A-4066-82FC-67D88DD65301}" srcId="{DCB07B34-C18F-4B38-ABD2-E928E52510C2}" destId="{C327E228-4D6E-4E98-A2B8-012B288BC4AA}" srcOrd="1" destOrd="0" parTransId="{C43C184C-CD25-4DFB-9DC0-7FF6CB0CE48D}" sibTransId="{CED14F1B-5DD3-4461-A5A3-63FC0EB1E94D}"/>
    <dgm:cxn modelId="{488F955B-95A8-4630-B986-047EDDAC90BE}" srcId="{C327E228-4D6E-4E98-A2B8-012B288BC4AA}" destId="{6718E21E-9091-4590-978D-BCD352A1A6BA}" srcOrd="1" destOrd="0" parTransId="{0E913D2F-1508-4997-8C59-4EA65A8C177A}" sibTransId="{0D2AFC4D-0F97-4B27-B3E0-D14C5B6BCF4E}"/>
    <dgm:cxn modelId="{FC7141E8-219A-4FB7-8111-E3495FB18E74}" srcId="{DCB07B34-C18F-4B38-ABD2-E928E52510C2}" destId="{DA28F419-7CF6-43B6-8FA7-788B2244D353}" srcOrd="0" destOrd="0" parTransId="{1168B3ED-D2A7-483B-9B55-89D01A42A1A8}" sibTransId="{2E77DE6B-477B-43F7-98A7-AB8B20960BFE}"/>
    <dgm:cxn modelId="{465FB10B-2FEF-44A6-82C0-670F7777A4CE}" type="presOf" srcId="{C327E228-4D6E-4E98-A2B8-012B288BC4AA}" destId="{AB7799A4-992E-4D35-A1CA-1920155A1F2A}" srcOrd="0" destOrd="0" presId="urn:microsoft.com/office/officeart/2005/8/layout/vList5"/>
    <dgm:cxn modelId="{2ABDE5B2-6F8A-40B6-8FDE-698E2590A8D0}" type="presOf" srcId="{A075EB54-D4C2-42A3-801B-8772E2BA3107}" destId="{0A8C6435-091C-4CE1-B59B-57AF53606EF8}" srcOrd="0" destOrd="2" presId="urn:microsoft.com/office/officeart/2005/8/layout/vList5"/>
    <dgm:cxn modelId="{530572AC-53A1-4100-9961-86F6B76C1F8A}" srcId="{DCB07B34-C18F-4B38-ABD2-E928E52510C2}" destId="{8B90B872-A2B9-4B41-800A-98D3EE1B50DD}" srcOrd="2" destOrd="0" parTransId="{7BA4C6A1-C329-4B71-9B10-9870B5DF2684}" sibTransId="{0EF6582F-D279-4523-835A-9CA1C77DE777}"/>
    <dgm:cxn modelId="{6A30D600-8D4F-48A7-8E76-74C9010F725D}" type="presOf" srcId="{6718E21E-9091-4590-978D-BCD352A1A6BA}" destId="{7FD10A90-2F41-484A-B1B3-6CCF14C5428C}" srcOrd="0" destOrd="1" presId="urn:microsoft.com/office/officeart/2005/8/layout/vList5"/>
    <dgm:cxn modelId="{D6B3AFC7-3764-45AE-86A5-2580803FE72C}" type="presOf" srcId="{DCB07B34-C18F-4B38-ABD2-E928E52510C2}" destId="{3BBDB59E-EC8D-4040-B3B5-6AC9A9278252}" srcOrd="0" destOrd="0" presId="urn:microsoft.com/office/officeart/2005/8/layout/vList5"/>
    <dgm:cxn modelId="{2672B56B-4676-4A62-BFA9-2E1DEE24E7E9}" srcId="{8B90B872-A2B9-4B41-800A-98D3EE1B50DD}" destId="{C94B058E-41C6-44A6-9CFE-8A2AC9608B40}" srcOrd="1" destOrd="0" parTransId="{AD11D2F6-6D22-449D-884A-6535FEA07219}" sibTransId="{CF5D87E9-7C8E-405A-A002-4FF96A53684E}"/>
    <dgm:cxn modelId="{B58C0B24-C847-405E-8B6B-16C643DA136B}" type="presOf" srcId="{8D26C1B4-33DA-44ED-8E2B-1BC5FF953311}" destId="{8E3FCC7E-3C7D-4E4D-B60F-D16EF08C6D3E}" srcOrd="0" destOrd="1" presId="urn:microsoft.com/office/officeart/2005/8/layout/vList5"/>
    <dgm:cxn modelId="{4276C5A6-C9B0-410E-A710-9B7A3861C462}" type="presOf" srcId="{C94B058E-41C6-44A6-9CFE-8A2AC9608B40}" destId="{0A8C6435-091C-4CE1-B59B-57AF53606EF8}" srcOrd="0" destOrd="1" presId="urn:microsoft.com/office/officeart/2005/8/layout/vList5"/>
    <dgm:cxn modelId="{A28E348E-C27E-4340-B805-E2A5B779B3A2}" type="presOf" srcId="{D690B534-65A2-46D0-9799-83C83CCFFEA3}" destId="{7FD10A90-2F41-484A-B1B3-6CCF14C5428C}" srcOrd="0" destOrd="0" presId="urn:microsoft.com/office/officeart/2005/8/layout/vList5"/>
    <dgm:cxn modelId="{69220CF3-5D4D-43EA-BF2F-E2CD4625BF98}" srcId="{DA28F419-7CF6-43B6-8FA7-788B2244D353}" destId="{30B375D2-1C5B-4906-B7BB-6AC277C3F047}" srcOrd="2" destOrd="0" parTransId="{E61DB76F-9FAA-4D42-AD2C-2A322CFB39B5}" sibTransId="{3F151273-B393-41C5-859C-FBD6A8D4FF90}"/>
    <dgm:cxn modelId="{7D294BC0-C691-432D-A0EF-DEB11A1B188D}" srcId="{8B90B872-A2B9-4B41-800A-98D3EE1B50DD}" destId="{A075EB54-D4C2-42A3-801B-8772E2BA3107}" srcOrd="2" destOrd="0" parTransId="{ECADB86E-46BC-434E-87A0-4736A5451F00}" sibTransId="{F6B979CA-8EB6-4CEC-AB2D-87A0F3A90F7A}"/>
    <dgm:cxn modelId="{F16D1B87-E1C0-45F7-81EC-6D9C0CCE1308}" srcId="{DA28F419-7CF6-43B6-8FA7-788B2244D353}" destId="{9DFE4422-E201-4512-85A3-FAFE9A47E76C}" srcOrd="0" destOrd="0" parTransId="{9ABFEDF3-B5ED-4A34-AEBD-4DE44023A7DE}" sibTransId="{E81DF6FF-4AEA-4844-974C-A999C6F2C684}"/>
    <dgm:cxn modelId="{4DEF9470-C8D6-4982-B6B9-5E3638B01D2B}" type="presOf" srcId="{8B90B872-A2B9-4B41-800A-98D3EE1B50DD}" destId="{D39858FF-C5BC-4E12-8F49-405CDEEA7A14}" srcOrd="0" destOrd="0" presId="urn:microsoft.com/office/officeart/2005/8/layout/vList5"/>
    <dgm:cxn modelId="{00F07CB0-9B9E-4872-BCDD-B6BEFB2E4D13}" type="presOf" srcId="{786FE2DD-C750-48D2-A8D9-9D2E60640144}" destId="{0A8C6435-091C-4CE1-B59B-57AF53606EF8}" srcOrd="0" destOrd="0" presId="urn:microsoft.com/office/officeart/2005/8/layout/vList5"/>
    <dgm:cxn modelId="{72FB5E36-4BDB-4840-85C6-2968CD4ED23D}" srcId="{C327E228-4D6E-4E98-A2B8-012B288BC4AA}" destId="{C211168E-41F1-48A7-A64B-BDE404FFF3C9}" srcOrd="2" destOrd="0" parTransId="{52CE84EF-97CD-4753-81D3-2336B439485A}" sibTransId="{D66FA239-418D-4AFF-8D61-E58C28E26358}"/>
    <dgm:cxn modelId="{97058736-D5D3-4560-974E-2CB3C170596F}" type="presParOf" srcId="{3BBDB59E-EC8D-4040-B3B5-6AC9A9278252}" destId="{4584DD56-0ED0-42E7-A6DE-3D067564A9A4}" srcOrd="0" destOrd="0" presId="urn:microsoft.com/office/officeart/2005/8/layout/vList5"/>
    <dgm:cxn modelId="{98596D6C-0864-4B1F-AA22-0D43CB6EBDDE}" type="presParOf" srcId="{4584DD56-0ED0-42E7-A6DE-3D067564A9A4}" destId="{943FA31D-5132-4DED-86D4-EEB4687B386F}" srcOrd="0" destOrd="0" presId="urn:microsoft.com/office/officeart/2005/8/layout/vList5"/>
    <dgm:cxn modelId="{7C8353E7-EB25-47DD-A621-2580323C291C}" type="presParOf" srcId="{4584DD56-0ED0-42E7-A6DE-3D067564A9A4}" destId="{8E3FCC7E-3C7D-4E4D-B60F-D16EF08C6D3E}" srcOrd="1" destOrd="0" presId="urn:microsoft.com/office/officeart/2005/8/layout/vList5"/>
    <dgm:cxn modelId="{BB2E477B-448E-4FB8-974C-364CBA8A13EB}" type="presParOf" srcId="{3BBDB59E-EC8D-4040-B3B5-6AC9A9278252}" destId="{B4B892C0-8C30-4424-BD90-5A026AC99B6B}" srcOrd="1" destOrd="0" presId="urn:microsoft.com/office/officeart/2005/8/layout/vList5"/>
    <dgm:cxn modelId="{E90D341E-F480-4ADC-88AE-1E51F99F1895}" type="presParOf" srcId="{3BBDB59E-EC8D-4040-B3B5-6AC9A9278252}" destId="{DEC74EA4-DB3A-4F2E-A282-3DE82BFBBC75}" srcOrd="2" destOrd="0" presId="urn:microsoft.com/office/officeart/2005/8/layout/vList5"/>
    <dgm:cxn modelId="{9D601BF8-1184-45A9-A7F4-B3893D2B8DF9}" type="presParOf" srcId="{DEC74EA4-DB3A-4F2E-A282-3DE82BFBBC75}" destId="{AB7799A4-992E-4D35-A1CA-1920155A1F2A}" srcOrd="0" destOrd="0" presId="urn:microsoft.com/office/officeart/2005/8/layout/vList5"/>
    <dgm:cxn modelId="{C82B12EE-815D-4403-BDF1-0EC003818FD9}" type="presParOf" srcId="{DEC74EA4-DB3A-4F2E-A282-3DE82BFBBC75}" destId="{7FD10A90-2F41-484A-B1B3-6CCF14C5428C}" srcOrd="1" destOrd="0" presId="urn:microsoft.com/office/officeart/2005/8/layout/vList5"/>
    <dgm:cxn modelId="{D11301C1-DDE7-48DA-9EF4-E5C01CA69E5B}" type="presParOf" srcId="{3BBDB59E-EC8D-4040-B3B5-6AC9A9278252}" destId="{CDD2D34D-75FA-4085-9866-F1B00C2461F9}" srcOrd="3" destOrd="0" presId="urn:microsoft.com/office/officeart/2005/8/layout/vList5"/>
    <dgm:cxn modelId="{00F8A231-D905-4170-ADCF-E1E9DC9AFF89}" type="presParOf" srcId="{3BBDB59E-EC8D-4040-B3B5-6AC9A9278252}" destId="{64409819-6B99-4FC7-B85C-9B35E17BA0F0}" srcOrd="4" destOrd="0" presId="urn:microsoft.com/office/officeart/2005/8/layout/vList5"/>
    <dgm:cxn modelId="{52392EAD-E5C6-403D-9534-8A403F28A022}" type="presParOf" srcId="{64409819-6B99-4FC7-B85C-9B35E17BA0F0}" destId="{D39858FF-C5BC-4E12-8F49-405CDEEA7A14}" srcOrd="0" destOrd="0" presId="urn:microsoft.com/office/officeart/2005/8/layout/vList5"/>
    <dgm:cxn modelId="{655693A3-BF1E-4865-A8D2-691205207290}" type="presParOf" srcId="{64409819-6B99-4FC7-B85C-9B35E17BA0F0}" destId="{0A8C6435-091C-4CE1-B59B-57AF53606E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3FCC7E-3C7D-4E4D-B60F-D16EF08C6D3E}">
      <dsp:nvSpPr>
        <dsp:cNvPr id="0" name=""/>
        <dsp:cNvSpPr/>
      </dsp:nvSpPr>
      <dsp:spPr>
        <a:xfrm rot="5400000">
          <a:off x="5012703" y="-1901981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постоянные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регулярные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разовые</a:t>
          </a:r>
          <a:endParaRPr lang="ru-RU" sz="1600" kern="1200" dirty="0"/>
        </a:p>
      </dsp:txBody>
      <dsp:txXfrm rot="5400000">
        <a:off x="5012703" y="-1901981"/>
        <a:ext cx="1166849" cy="5266944"/>
      </dsp:txXfrm>
    </dsp:sp>
    <dsp:sp modelId="{943FA31D-5132-4DED-86D4-EEB4687B386F}">
      <dsp:nvSpPr>
        <dsp:cNvPr id="0" name=""/>
        <dsp:cNvSpPr/>
      </dsp:nvSpPr>
      <dsp:spPr>
        <a:xfrm>
          <a:off x="0" y="2209"/>
          <a:ext cx="2962656" cy="14585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 степени регулярности </a:t>
          </a:r>
          <a:endParaRPr lang="ru-RU" sz="2400" kern="1200" dirty="0"/>
        </a:p>
      </dsp:txBody>
      <dsp:txXfrm>
        <a:off x="0" y="2209"/>
        <a:ext cx="2962656" cy="1458561"/>
      </dsp:txXfrm>
    </dsp:sp>
    <dsp:sp modelId="{7FD10A90-2F41-484A-B1B3-6CCF14C5428C}">
      <dsp:nvSpPr>
        <dsp:cNvPr id="0" name=""/>
        <dsp:cNvSpPr/>
      </dsp:nvSpPr>
      <dsp:spPr>
        <a:xfrm rot="5400000">
          <a:off x="5012703" y="-370491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первоочередные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желательные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роскошь</a:t>
          </a:r>
          <a:endParaRPr lang="ru-RU" sz="1600" kern="1200" dirty="0"/>
        </a:p>
      </dsp:txBody>
      <dsp:txXfrm rot="5400000">
        <a:off x="5012703" y="-370491"/>
        <a:ext cx="1166849" cy="5266944"/>
      </dsp:txXfrm>
    </dsp:sp>
    <dsp:sp modelId="{AB7799A4-992E-4D35-A1CA-1920155A1F2A}">
      <dsp:nvSpPr>
        <dsp:cNvPr id="0" name=""/>
        <dsp:cNvSpPr/>
      </dsp:nvSpPr>
      <dsp:spPr>
        <a:xfrm>
          <a:off x="0" y="1533700"/>
          <a:ext cx="2962656" cy="14585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 степени необходимости </a:t>
          </a:r>
          <a:endParaRPr lang="ru-RU" sz="2400" kern="1200" dirty="0"/>
        </a:p>
      </dsp:txBody>
      <dsp:txXfrm>
        <a:off x="0" y="1533700"/>
        <a:ext cx="2962656" cy="1458561"/>
      </dsp:txXfrm>
    </dsp:sp>
    <dsp:sp modelId="{0A8C6435-091C-4CE1-B59B-57AF53606EF8}">
      <dsp:nvSpPr>
        <dsp:cNvPr id="0" name=""/>
        <dsp:cNvSpPr/>
      </dsp:nvSpPr>
      <dsp:spPr>
        <a:xfrm rot="5400000">
          <a:off x="5012703" y="1160999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налоги и другие обязательные платежи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потребительские расходы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 накопления и сбережения</a:t>
          </a:r>
          <a:endParaRPr lang="ru-RU" sz="1600" kern="1200" dirty="0"/>
        </a:p>
      </dsp:txBody>
      <dsp:txXfrm rot="5400000">
        <a:off x="5012703" y="1160999"/>
        <a:ext cx="1166849" cy="5266944"/>
      </dsp:txXfrm>
    </dsp:sp>
    <dsp:sp modelId="{D39858FF-C5BC-4E12-8F49-405CDEEA7A14}">
      <dsp:nvSpPr>
        <dsp:cNvPr id="0" name=""/>
        <dsp:cNvSpPr/>
      </dsp:nvSpPr>
      <dsp:spPr>
        <a:xfrm>
          <a:off x="0" y="3065190"/>
          <a:ext cx="2962656" cy="14585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 целям использования </a:t>
          </a:r>
          <a:endParaRPr lang="ru-RU" sz="2400" kern="1200" dirty="0"/>
        </a:p>
      </dsp:txBody>
      <dsp:txXfrm>
        <a:off x="0" y="3065190"/>
        <a:ext cx="2962656" cy="14585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FA3C5-88D9-4483-B65E-36AA382B3241}" type="datetimeFigureOut">
              <a:rPr lang="ru-RU" smtClean="0"/>
              <a:pPr/>
              <a:t>04.03.2015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E840CB-668E-4428-BDFD-6C1881160F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30EE913-CC36-4796-818C-18E6F6500C19}" type="datetime1">
              <a:rPr lang="ru-RU" smtClean="0"/>
              <a:t>04.03.2015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667218-8167-4029-AC50-BE8E503C3325}" type="datetime1">
              <a:rPr lang="ru-RU" smtClean="0"/>
              <a:t>04.03.2015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BDA17C-C48D-42F8-B9DA-71147B16F478}" type="datetime1">
              <a:rPr lang="ru-RU" smtClean="0"/>
              <a:t>04.03.2015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C62882-5949-4F98-A058-FEBC1DF50D3E}" type="datetime1">
              <a:rPr lang="ru-RU" smtClean="0"/>
              <a:t>04.03.2015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32B14B-4A2B-48CE-90DF-B7E3EDEA186B}" type="datetime1">
              <a:rPr lang="ru-RU" smtClean="0"/>
              <a:t>04.03.2015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867B19-272E-4795-B855-2589DDB34754}" type="datetime1">
              <a:rPr lang="ru-RU" smtClean="0"/>
              <a:t>04.03.2015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C85B3F-0FF5-4A58-8C7B-3CF699A811D9}" type="datetime1">
              <a:rPr lang="ru-RU" smtClean="0"/>
              <a:t>04.03.2015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E938787-58BE-4517-93DB-FC450B8EA9A4}" type="datetime1">
              <a:rPr lang="ru-RU" smtClean="0"/>
              <a:t>04.03.2015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87B14E4-717F-4EE5-B367-E8B612D21D86}" type="datetime1">
              <a:rPr lang="ru-RU" smtClean="0"/>
              <a:t>04.03.2015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E21FE-E26A-4EB2-9F73-A698C531FCD4}" type="datetime1">
              <a:rPr lang="ru-RU" smtClean="0"/>
              <a:t>04.03.2015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12905A-A21B-4B42-B8E0-CBDD86B23AC2}" type="datetime1">
              <a:rPr lang="ru-RU" smtClean="0"/>
              <a:t>04.03.2015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D0C5019-D5F2-4B30-9323-7EAEEB13CAEC}" type="datetime1">
              <a:rPr lang="ru-RU" smtClean="0"/>
              <a:t>04.03.2015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33AB6E3-5790-40B4-9DCE-F72E9AC33D1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748464" cy="1440160"/>
          </a:xfrm>
        </p:spPr>
        <p:txBody>
          <a:bodyPr>
            <a:noAutofit/>
          </a:bodyPr>
          <a:lstStyle/>
          <a:p>
            <a:pPr lvl="0" indent="450850" algn="ctr" fontAlgn="base">
              <a:spcAft>
                <a:spcPct val="0"/>
              </a:spcAft>
            </a:pPr>
            <a:r>
              <a:rPr lang="ru-RU" sz="1400" b="0" cap="none" dirty="0" smtClean="0">
                <a:ea typeface="Times New Roman" pitchFamily="18" charset="0"/>
                <a:cs typeface="Times New Roman" pitchFamily="18" charset="0"/>
              </a:rPr>
              <a:t>МИНИСТЕРСТВО ОБРАЗОВАНИЯ И НАУКИ УКРАИНЫ</a:t>
            </a:r>
            <a:r>
              <a:rPr lang="ru-RU" sz="1400" b="0" cap="none" dirty="0" smtClean="0">
                <a:cs typeface="Arial" pitchFamily="34" charset="0"/>
              </a:rPr>
              <a:t/>
            </a:r>
            <a:br>
              <a:rPr lang="ru-RU" sz="1400" b="0" cap="none" dirty="0" smtClean="0">
                <a:cs typeface="Arial" pitchFamily="34" charset="0"/>
              </a:rPr>
            </a:br>
            <a:r>
              <a:rPr lang="ru-RU" sz="1400" b="0" cap="none" dirty="0" smtClean="0">
                <a:ea typeface="Times New Roman" pitchFamily="18" charset="0"/>
                <a:cs typeface="Times New Roman" pitchFamily="18" charset="0"/>
              </a:rPr>
              <a:t>ХАРЬКОВСКИЙ НАЦИОНАЛЬНЫЙ ЭКОНОМИЧЕСКИЙ УНИВЕРСИТЕТ</a:t>
            </a:r>
            <a:r>
              <a:rPr lang="ru-RU" sz="1400" b="0" cap="none" dirty="0" smtClean="0">
                <a:cs typeface="Arial" pitchFamily="34" charset="0"/>
              </a:rPr>
              <a:t/>
            </a:r>
            <a:br>
              <a:rPr lang="ru-RU" sz="1400" b="0" cap="none" dirty="0" smtClean="0">
                <a:cs typeface="Arial" pitchFamily="34" charset="0"/>
              </a:rPr>
            </a:br>
            <a:r>
              <a:rPr lang="ru-RU" sz="1400" b="0" cap="none" dirty="0" smtClean="0">
                <a:ea typeface="Times New Roman" pitchFamily="18" charset="0"/>
                <a:cs typeface="Times New Roman" pitchFamily="18" charset="0"/>
              </a:rPr>
              <a:t>ИМ. С. КУЗНЕЦА</a:t>
            </a:r>
            <a:r>
              <a:rPr lang="ru-RU" sz="1600" b="0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b="0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005064"/>
            <a:ext cx="6408712" cy="1947664"/>
          </a:xfrm>
        </p:spPr>
        <p:txBody>
          <a:bodyPr>
            <a:normAutofit/>
          </a:bodyPr>
          <a:lstStyle/>
          <a:p>
            <a:pPr algn="r"/>
            <a:r>
              <a:rPr lang="ru-RU" sz="1600" b="0" dirty="0" smtClean="0"/>
              <a:t>Выполнила:</a:t>
            </a:r>
          </a:p>
          <a:p>
            <a:pPr algn="r"/>
            <a:r>
              <a:rPr lang="ru-RU" sz="1600" b="0" dirty="0" err="1" smtClean="0"/>
              <a:t>Заводенко</a:t>
            </a:r>
            <a:r>
              <a:rPr lang="ru-RU" sz="1600" b="0" dirty="0" smtClean="0"/>
              <a:t> Татьяна</a:t>
            </a:r>
          </a:p>
          <a:p>
            <a:pPr algn="r"/>
            <a:r>
              <a:rPr lang="ru-RU" sz="1600" b="0" dirty="0" smtClean="0"/>
              <a:t>студентка 3 курса 2 группы</a:t>
            </a:r>
          </a:p>
          <a:p>
            <a:endParaRPr lang="ru-RU" sz="1600" b="0" dirty="0"/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611560" y="2764378"/>
            <a:ext cx="79208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Модель оценки финансовых возможностей социальной группы»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63888" y="5949280"/>
            <a:ext cx="19704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Харьков - </a:t>
            </a:r>
            <a:r>
              <a:rPr lang="ru-RU" dirty="0" smtClean="0"/>
              <a:t>2015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 современной экономике Украины наблюдается крайне большая дифференциация доходов социальных групп и высокая степень расслоения населения. </a:t>
            </a:r>
          </a:p>
          <a:p>
            <a:r>
              <a:rPr lang="ru-RU" dirty="0" smtClean="0"/>
              <a:t>Поэтому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актуальным </a:t>
            </a:r>
            <a:r>
              <a:rPr lang="ru-RU" dirty="0" smtClean="0"/>
              <a:t>является исследование сущности финансового поведения домохозяйства как процесса формирования финансовых возможностей социальной группы, определение факторов, влияющих на него и оценка этих финансовых возможностей в контексте удовлетворения потребностей как текущих, так будущих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Целью </a:t>
            </a:r>
            <a:r>
              <a:rPr lang="ru-RU" dirty="0" smtClean="0"/>
              <a:t>написания данной работы является построение </a:t>
            </a:r>
            <a:r>
              <a:rPr lang="uk-UA" dirty="0" err="1" smtClean="0"/>
              <a:t>модели</a:t>
            </a:r>
            <a:r>
              <a:rPr lang="uk-UA" dirty="0" smtClean="0"/>
              <a:t> </a:t>
            </a:r>
            <a:r>
              <a:rPr lang="ru-RU" dirty="0" err="1" smtClean="0"/>
              <a:t>оценк</a:t>
            </a:r>
            <a:r>
              <a:rPr lang="uk-UA" dirty="0" smtClean="0"/>
              <a:t>и </a:t>
            </a:r>
            <a:r>
              <a:rPr lang="ru-RU" dirty="0" smtClean="0"/>
              <a:t>финансовых возможностей социальной группы как результата финансового поведения домохозяйства в современных рыночных условиях экономики Украины. 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Харьков - 2015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AB6E3-5790-40B4-9DCE-F72E9AC33D17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tatic9.depositphotos.com/1278120/1158/i/950/depositphotos_11582986-3D-Man-carrying-money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-10000"/>
          </a:blip>
          <a:srcRect/>
          <a:stretch>
            <a:fillRect/>
          </a:stretch>
        </p:blipFill>
        <p:spPr bwMode="auto">
          <a:xfrm>
            <a:off x="251521" y="1556792"/>
            <a:ext cx="3456384" cy="396044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03848" y="1481328"/>
            <a:ext cx="5482952" cy="4525963"/>
          </a:xfrm>
        </p:spPr>
        <p:txBody>
          <a:bodyPr>
            <a:normAutofit/>
          </a:bodyPr>
          <a:lstStyle/>
          <a:p>
            <a:pPr indent="256032" algn="r">
              <a:buNone/>
            </a:pPr>
            <a:r>
              <a:rPr lang="ru-RU" sz="2400" dirty="0" smtClean="0"/>
              <a:t>Под</a:t>
            </a:r>
            <a:r>
              <a:rPr lang="ru-RU" sz="2400" i="1" dirty="0" smtClean="0"/>
              <a:t>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финансовым поведением </a:t>
            </a:r>
            <a:r>
              <a:rPr lang="ru-RU" sz="2400" dirty="0" smtClean="0"/>
              <a:t>социальной группы понимают её деятельность по поводу мобилизации и использования финансовых возможностей. Финансовое поведение предполагает использование имеющихся в распоряжении домохозяйства финансовых возможностей с целью получения желательного результата. </a:t>
            </a:r>
            <a:endParaRPr lang="ru-RU" sz="240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Харьков - 2015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AB6E3-5790-40B4-9DCE-F72E9AC33D17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l" rtl="0">
              <a:spcBef>
                <a:spcPct val="0"/>
              </a:spcBef>
            </a:pPr>
            <a:r>
              <a:rPr lang="ru-RU" dirty="0" smtClean="0">
                <a:latin typeface="+mn-lt"/>
              </a:rPr>
              <a:t>Понятие </a:t>
            </a:r>
            <a:r>
              <a:rPr lang="ru-RU" dirty="0">
                <a:latin typeface="+mn-lt"/>
              </a:rPr>
              <a:t>финансового поведения </a:t>
            </a:r>
            <a:r>
              <a:rPr lang="uk-UA" dirty="0" err="1">
                <a:latin typeface="+mn-lt"/>
              </a:rPr>
              <a:t>домохозяйства</a:t>
            </a:r>
            <a:r>
              <a:rPr lang="ru-RU" dirty="0">
                <a:latin typeface="+mn-lt"/>
              </a:rPr>
              <a:t> как процесса формирования финансовых возможностей </a:t>
            </a:r>
            <a:r>
              <a:rPr lang="uk-UA" dirty="0" err="1">
                <a:latin typeface="+mn-lt"/>
              </a:rPr>
              <a:t>социальной</a:t>
            </a:r>
            <a:r>
              <a:rPr lang="uk-UA" dirty="0">
                <a:latin typeface="+mn-lt"/>
              </a:rPr>
              <a:t> </a:t>
            </a:r>
            <a:r>
              <a:rPr lang="uk-UA" dirty="0" err="1">
                <a:latin typeface="+mn-lt"/>
              </a:rPr>
              <a:t>групп</a:t>
            </a:r>
            <a:r>
              <a:rPr lang="ru-RU" dirty="0" err="1">
                <a:latin typeface="+mn-lt"/>
              </a:rPr>
              <a:t>ы</a:t>
            </a:r>
            <a:r>
              <a:rPr lang="ru-RU" dirty="0">
                <a:latin typeface="+mn-lt"/>
              </a:rPr>
              <a:t> </a:t>
            </a:r>
            <a:r>
              <a:rPr lang="ru-RU" dirty="0" smtClean="0">
                <a:latin typeface="+mn-lt"/>
              </a:rPr>
              <a:t>населения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amopoznanie.ru/avatars/objects/3-64037_1_6.jpg?be5698b6af88572f1595f331fb7e358c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r="9375"/>
          <a:stretch>
            <a:fillRect/>
          </a:stretch>
        </p:blipFill>
        <p:spPr bwMode="auto">
          <a:xfrm>
            <a:off x="4832811" y="1052736"/>
            <a:ext cx="4311189" cy="4608512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268760"/>
            <a:ext cx="5616624" cy="4680521"/>
          </a:xfrm>
        </p:spPr>
        <p:txBody>
          <a:bodyPr>
            <a:normAutofit fontScale="92500"/>
          </a:bodyPr>
          <a:lstStyle/>
          <a:p>
            <a:pPr indent="256032">
              <a:buNone/>
            </a:pPr>
            <a:r>
              <a:rPr lang="ru-RU" sz="2600" dirty="0" smtClean="0"/>
              <a:t>Фонд сбережений (накоплений) предназначен для удовлетворения отложенных потребностей - для приобретения дорогостоящих товаров, для сохранения достигнутого уровня жизни. Представлен в виде: </a:t>
            </a:r>
          </a:p>
          <a:p>
            <a:r>
              <a:rPr lang="ru-RU" sz="2600" dirty="0" smtClean="0"/>
              <a:t>денежных сбережений; </a:t>
            </a:r>
          </a:p>
          <a:p>
            <a:r>
              <a:rPr lang="ru-RU" sz="2600" dirty="0" smtClean="0"/>
              <a:t>денежных средств, вложенных в движимое и недвижимое имущество.</a:t>
            </a:r>
          </a:p>
          <a:p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AB6E3-5790-40B4-9DCE-F72E9AC33D17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l" rtl="0">
              <a:spcBef>
                <a:spcPct val="0"/>
              </a:spcBef>
            </a:pPr>
            <a:r>
              <a:rPr lang="ru-RU" dirty="0" smtClean="0"/>
              <a:t>Понятие </a:t>
            </a:r>
            <a:r>
              <a:rPr lang="ru-RU" dirty="0"/>
              <a:t>и роль сбережений (накоплений) в процессе удовлетворения отложенных потребностей социальной группы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AB6E3-5790-40B4-9DCE-F72E9AC33D17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0" dirty="0" smtClean="0">
                <a:effectLst/>
              </a:rPr>
              <a:t>Классификация денежных расходов </a:t>
            </a:r>
            <a:r>
              <a:rPr lang="ru-RU" sz="2400" b="0" dirty="0" smtClean="0">
                <a:effectLst/>
              </a:rPr>
              <a:t>социальной группы </a:t>
            </a:r>
            <a:r>
              <a:rPr lang="ru-RU" sz="2400" b="0" dirty="0" smtClean="0">
                <a:effectLst/>
              </a:rPr>
              <a:t>:</a:t>
            </a:r>
            <a:endParaRPr lang="ru-RU" sz="2400" b="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924744" y="5661248"/>
            <a:ext cx="8219256" cy="346043"/>
          </a:xfrm>
        </p:spPr>
        <p:txBody>
          <a:bodyPr>
            <a:noAutofit/>
          </a:bodyPr>
          <a:lstStyle/>
          <a:p>
            <a:pPr algn="r"/>
            <a:endParaRPr lang="ru-RU" sz="1400" dirty="0" smtClean="0"/>
          </a:p>
          <a:p>
            <a:pPr algn="r"/>
            <a:r>
              <a:rPr lang="ru-RU" sz="1400" dirty="0" smtClean="0"/>
              <a:t>Рис. 3.3. Структурная схема модели оценки финансовых возможностей социальной группы</a:t>
            </a:r>
            <a:endParaRPr lang="ru-RU" sz="140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AB6E3-5790-40B4-9DCE-F72E9AC33D17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0" dirty="0" smtClean="0">
                <a:effectLst/>
              </a:rPr>
              <a:t>Реализация </a:t>
            </a:r>
            <a:r>
              <a:rPr lang="ru-RU" sz="2000" b="0" dirty="0" smtClean="0">
                <a:effectLst/>
              </a:rPr>
              <a:t>модели оценки финансовых возможностей социальной группы в пакете </a:t>
            </a:r>
            <a:r>
              <a:rPr lang="ru-RU" sz="2000" b="0" dirty="0" err="1" smtClean="0">
                <a:effectLst/>
              </a:rPr>
              <a:t>Matlab</a:t>
            </a:r>
            <a:r>
              <a:rPr lang="ru-RU" sz="2800" dirty="0" smtClean="0"/>
              <a:t>	</a:t>
            </a:r>
            <a:endParaRPr lang="ru-RU" sz="2800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 l="21723" t="14800" r="5081" b="9878"/>
          <a:stretch>
            <a:fillRect/>
          </a:stretch>
        </p:blipFill>
        <p:spPr bwMode="auto">
          <a:xfrm>
            <a:off x="467544" y="1408471"/>
            <a:ext cx="8280920" cy="4396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1900" dirty="0" smtClean="0"/>
              <a:t>Ф</a:t>
            </a:r>
            <a:r>
              <a:rPr lang="ru-RU" sz="1900" dirty="0" smtClean="0"/>
              <a:t>инансовые </a:t>
            </a:r>
            <a:r>
              <a:rPr lang="ru-RU" sz="1900" dirty="0" smtClean="0"/>
              <a:t>возможности </a:t>
            </a:r>
            <a:r>
              <a:rPr lang="ru-RU" sz="1900" dirty="0" smtClean="0"/>
              <a:t>социально группы </a:t>
            </a:r>
            <a:r>
              <a:rPr lang="ru-RU" sz="1900" dirty="0" smtClean="0"/>
              <a:t>формируются из дохода и денежных накоплений. Денежные (финансовые) накопления увеличиваются с ростом уровня жизни и уменьшаются при снижении чистого дохода.</a:t>
            </a:r>
          </a:p>
          <a:p>
            <a:r>
              <a:rPr lang="ru-RU" sz="1900" dirty="0" smtClean="0"/>
              <a:t>Таким образом, поток доходов, используемых для приобретения благ, зависит от изменений доходов, ставки подоходного налога, доли расходов на другие платежи, не учитываемые в модели, и уровня жизни</a:t>
            </a:r>
            <a:r>
              <a:rPr lang="ru-RU" sz="1900" dirty="0" smtClean="0"/>
              <a:t>.</a:t>
            </a:r>
          </a:p>
          <a:p>
            <a:r>
              <a:rPr lang="ru-RU" sz="2000" dirty="0" smtClean="0"/>
              <a:t>Последний параметр влияет на формирование накоплений по алгоритму: снижение индекса уровня жизни приводит к использованию части накоплений для приобретения благ а его увеличение — к росту накоплений из дохода по нелинейной зависимости. Характер зависимости устанавливается постоянным сигналом (ПС) оператора  и коэффициентом (К).</a:t>
            </a:r>
            <a:endParaRPr lang="ru-RU" sz="1900" dirty="0" smtClean="0"/>
          </a:p>
          <a:p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AB6E3-5790-40B4-9DCE-F72E9AC33D17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0" dirty="0" smtClean="0">
                <a:effectLst/>
              </a:rPr>
              <a:t>Процесс формирования финансовых возможностей социальной группы</a:t>
            </a:r>
            <a:endParaRPr lang="ru-RU" sz="2000" b="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843808" y="5013176"/>
            <a:ext cx="2613663" cy="83099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Рис. 3.5. Прогнозируемая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продолжительность расходования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финансовых накоплений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868144" y="5589240"/>
            <a:ext cx="2664296" cy="46166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Рис. 3.6. Поток расходов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социальной группы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Харьков - 2015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AB6E3-5790-40B4-9DCE-F72E9AC33D17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0" dirty="0" smtClean="0">
                <a:effectLst/>
              </a:rPr>
              <a:t>Показателями, по которым возможно проводить оценку финансовых возможностей социальной группы</a:t>
            </a:r>
            <a:endParaRPr lang="ru-RU" sz="2000" b="0" dirty="0">
              <a:effectLst/>
            </a:endParaRPr>
          </a:p>
        </p:txBody>
      </p:sp>
      <p:pic>
        <p:nvPicPr>
          <p:cNvPr id="6" name="Содержимое 5"/>
          <p:cNvPicPr>
            <a:picLocks noGrp="1"/>
          </p:cNvPicPr>
          <p:nvPr>
            <p:ph idx="1"/>
          </p:nvPr>
        </p:nvPicPr>
        <p:blipFill>
          <a:blip r:embed="rId2" cstate="print"/>
          <a:srcRect l="14525" t="41677" r="41672" b="11613"/>
          <a:stretch>
            <a:fillRect/>
          </a:stretch>
        </p:blipFill>
        <p:spPr bwMode="auto">
          <a:xfrm>
            <a:off x="323528" y="1700808"/>
            <a:ext cx="3528391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3" cstate="print"/>
          <a:srcRect l="14586" t="41799" r="39036" b="12434"/>
          <a:stretch>
            <a:fillRect/>
          </a:stretch>
        </p:blipFill>
        <p:spPr bwMode="auto">
          <a:xfrm>
            <a:off x="2771800" y="2204864"/>
            <a:ext cx="3528392" cy="2644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 l="14586" t="41799" r="42183" b="11813"/>
          <a:stretch>
            <a:fillRect/>
          </a:stretch>
        </p:blipFill>
        <p:spPr bwMode="auto">
          <a:xfrm>
            <a:off x="5220072" y="2780928"/>
            <a:ext cx="3456384" cy="2684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755576" y="4509120"/>
            <a:ext cx="2034595" cy="64633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Рис. 3.4. Увеличение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потока расходов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покупку личного жилья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robinzon.tv/images/news/617dd5066bd7e1bf928b2395eb9d061a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rcRect/>
          <a:stretch>
            <a:fillRect/>
          </a:stretch>
        </p:blipFill>
        <p:spPr bwMode="auto">
          <a:xfrm>
            <a:off x="4788024" y="1412776"/>
            <a:ext cx="4355976" cy="3744416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1196752"/>
            <a:ext cx="5112568" cy="3600400"/>
          </a:xfrm>
        </p:spPr>
        <p:txBody>
          <a:bodyPr>
            <a:noAutofit/>
          </a:bodyPr>
          <a:lstStyle/>
          <a:p>
            <a:r>
              <a:rPr lang="ru-RU" sz="1800" dirty="0" smtClean="0"/>
              <a:t>В процесс формирования финансовых возможностей социальной группы вовлечено не отдельное домохозяйство, а экономика всей страны. Поэтому р</a:t>
            </a:r>
            <a:r>
              <a:rPr lang="ru-RU" sz="1800" dirty="0" smtClean="0"/>
              <a:t>ешение </a:t>
            </a:r>
            <a:r>
              <a:rPr lang="ru-RU" sz="1800" dirty="0" smtClean="0"/>
              <a:t>проблем, связанных с этим социально-экономическим процессом, должно осуществляться по таким основным направлениям государственной политики как: социальная защита и регулирование доходов населения, регулирование уровня и качества жизни населения, налоговое регулирование экономики, государственное регулирование цен и тарифов, финансово-бюджетное регулирование экономики и т.д.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AB6E3-5790-40B4-9DCE-F72E9AC33D17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0" dirty="0" smtClean="0">
                <a:effectLst/>
              </a:rPr>
              <a:t>Вывод</a:t>
            </a:r>
            <a:endParaRPr lang="ru-RU" sz="2000" b="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082347"/>
          </a:xfrm>
        </p:spPr>
        <p:txBody>
          <a:bodyPr/>
          <a:lstStyle/>
          <a:p>
            <a:pPr algn="ctr">
              <a:buNone/>
            </a:pPr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Спасибо за внимание !</a:t>
            </a:r>
          </a:p>
          <a:p>
            <a:pPr algn="ctr">
              <a:buNone/>
            </a:pP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Харьков - 2015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AB6E3-5790-40B4-9DCE-F72E9AC33D17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176</TotalTime>
  <Words>522</Words>
  <Application>Microsoft Office PowerPoint</Application>
  <PresentationFormat>Экран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МИНИСТЕРСТВО ОБРАЗОВАНИЯ И НАУКИ УКРАИНЫ ХАРЬКОВСКИЙ НАЦИОНАЛЬНЫЙ ЭКОНОМИЧЕСКИЙ УНИВЕРСИТЕТ ИМ. С. КУЗНЕЦА </vt:lpstr>
      <vt:lpstr>Введение</vt:lpstr>
      <vt:lpstr>Понятие финансового поведения домохозяйства как процесса формирования финансовых возможностей социальной группы населения</vt:lpstr>
      <vt:lpstr>Понятие и роль сбережений (накоплений) в процессе удовлетворения отложенных потребностей социальной группы </vt:lpstr>
      <vt:lpstr>Классификация денежных расходов социальной группы :</vt:lpstr>
      <vt:lpstr>Реализация модели оценки финансовых возможностей социальной группы в пакете Matlab </vt:lpstr>
      <vt:lpstr>Процесс формирования финансовых возможностей социальной группы</vt:lpstr>
      <vt:lpstr>Показателями, по которым возможно проводить оценку финансовых возможностей социальной группы</vt:lpstr>
      <vt:lpstr>Вывод</vt:lpstr>
      <vt:lpstr>Слайд 10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ОБРАЗОВАНИЯ И НАУКИ УКРАИНЫ ХАРЬКОВСКИЙ НАЦИОНАЛЬНЫЙ ЭКОНОМИЧЕСКИЙ УНИВЕРСИТЕТ ИМ. С. КУЗНЕЦА</dc:title>
  <dc:creator>Priymak</dc:creator>
  <cp:lastModifiedBy>Priymak</cp:lastModifiedBy>
  <cp:revision>19</cp:revision>
  <dcterms:created xsi:type="dcterms:W3CDTF">2014-12-22T01:05:46Z</dcterms:created>
  <dcterms:modified xsi:type="dcterms:W3CDTF">2015-03-03T22:58:44Z</dcterms:modified>
</cp:coreProperties>
</file>