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70" d="100"/>
          <a:sy n="70" d="100"/>
        </p:scale>
        <p:origin x="714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97280" y="758952"/>
            <a:ext cx="10058400" cy="3566160"/>
          </a:xfrm>
        </p:spPr>
        <p:txBody>
          <a:bodyPr anchor="b">
            <a:normAutofit/>
          </a:bodyPr>
          <a:lstStyle>
            <a:lvl1pPr algn="l">
              <a:lnSpc>
                <a:spcPct val="85000"/>
              </a:lnSpc>
              <a:defRPr sz="8000" spc="-50" baseline="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00051" y="4455620"/>
            <a:ext cx="10058400" cy="1143000"/>
          </a:xfrm>
        </p:spPr>
        <p:txBody>
          <a:bodyPr lIns="91440" rIns="91440">
            <a:normAutofit/>
          </a:bodyPr>
          <a:lstStyle>
            <a:lvl1pPr marL="0" indent="0" algn="l">
              <a:buNone/>
              <a:defRPr sz="2400" cap="all" spc="200" baseline="0">
                <a:solidFill>
                  <a:schemeClr val="tx2"/>
                </a:solidFill>
                <a:latin typeface="+mj-lt"/>
              </a:defRPr>
            </a:lvl1pPr>
            <a:lvl2pPr marL="457200" indent="0" algn="ctr">
              <a:buNone/>
              <a:defRPr sz="2400"/>
            </a:lvl2pPr>
            <a:lvl3pPr marL="914400" indent="0" algn="ctr">
              <a:buNone/>
              <a:defRPr sz="24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33FB98-C941-4658-9227-E37EBBE88CF5}" type="datetimeFigureOut">
              <a:rPr lang="ru-RU" smtClean="0"/>
              <a:t>03.03.2015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EF1302-D20A-41B3-9DBB-E309D35A2C8F}" type="slidenum">
              <a:rPr lang="ru-RU" smtClean="0"/>
              <a:t>‹#›</a:t>
            </a:fld>
            <a:endParaRPr lang="ru-RU"/>
          </a:p>
        </p:txBody>
      </p:sp>
      <p:cxnSp>
        <p:nvCxnSpPr>
          <p:cNvPr id="9" name="Straight Connector 8"/>
          <p:cNvCxnSpPr/>
          <p:nvPr/>
        </p:nvCxnSpPr>
        <p:spPr>
          <a:xfrm>
            <a:off x="1207658" y="4343400"/>
            <a:ext cx="987552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11948387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marL="0"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33FB98-C941-4658-9227-E37EBBE88CF5}" type="datetimeFigureOut">
              <a:rPr lang="ru-RU" smtClean="0"/>
              <a:t>03.03.2015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EF1302-D20A-41B3-9DBB-E309D35A2C8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0120229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97280" y="758952"/>
            <a:ext cx="10058400" cy="3566160"/>
          </a:xfrm>
        </p:spPr>
        <p:txBody>
          <a:bodyPr anchor="b" anchorCtr="0">
            <a:normAutofit/>
          </a:bodyPr>
          <a:lstStyle>
            <a:lvl1pPr>
              <a:lnSpc>
                <a:spcPct val="85000"/>
              </a:lnSpc>
              <a:defRPr sz="8000" b="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97280" y="4453128"/>
            <a:ext cx="10058400" cy="1143000"/>
          </a:xfrm>
        </p:spPr>
        <p:txBody>
          <a:bodyPr lIns="91440" rIns="91440" anchor="t" anchorCtr="0">
            <a:normAutofit/>
          </a:bodyPr>
          <a:lstStyle>
            <a:lvl1pPr marL="0" indent="0">
              <a:buNone/>
              <a:defRPr sz="2400" cap="all" spc="200" baseline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33FB98-C941-4658-9227-E37EBBE88CF5}" type="datetimeFigureOut">
              <a:rPr lang="ru-RU" smtClean="0"/>
              <a:t>03.03.2015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EF1302-D20A-41B3-9DBB-E309D35A2C8F}" type="slidenum">
              <a:rPr lang="ru-RU" smtClean="0"/>
              <a:t>‹#›</a:t>
            </a:fld>
            <a:endParaRPr lang="ru-RU"/>
          </a:p>
        </p:txBody>
      </p:sp>
      <p:cxnSp>
        <p:nvCxnSpPr>
          <p:cNvPr id="9" name="Straight Connector 8"/>
          <p:cNvCxnSpPr/>
          <p:nvPr/>
        </p:nvCxnSpPr>
        <p:spPr>
          <a:xfrm>
            <a:off x="1207658" y="4343400"/>
            <a:ext cx="987552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47880149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1450757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097279" y="1845734"/>
            <a:ext cx="4937760" cy="402336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17920" y="1845735"/>
            <a:ext cx="4937760" cy="402336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33FB98-C941-4658-9227-E37EBBE88CF5}" type="datetimeFigureOut">
              <a:rPr lang="ru-RU" smtClean="0"/>
              <a:t>03.03.2015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EF1302-D20A-41B3-9DBB-E309D35A2C8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4476863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1450757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97280" y="1846052"/>
            <a:ext cx="4937760" cy="736282"/>
          </a:xfrm>
        </p:spPr>
        <p:txBody>
          <a:bodyPr lIns="91440" rIns="91440" anchor="ctr">
            <a:normAutofit/>
          </a:bodyPr>
          <a:lstStyle>
            <a:lvl1pPr marL="0" indent="0">
              <a:buNone/>
              <a:defRPr sz="2000" b="0" cap="all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97280" y="2582334"/>
            <a:ext cx="4937760" cy="337820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217920" y="1846052"/>
            <a:ext cx="4937760" cy="736282"/>
          </a:xfrm>
        </p:spPr>
        <p:txBody>
          <a:bodyPr lIns="91440" rIns="91440" anchor="ctr">
            <a:normAutofit/>
          </a:bodyPr>
          <a:lstStyle>
            <a:lvl1pPr marL="0" indent="0">
              <a:buNone/>
              <a:defRPr sz="2000" b="0" cap="all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217920" y="2582334"/>
            <a:ext cx="4937760" cy="337820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33FB98-C941-4658-9227-E37EBBE88CF5}" type="datetimeFigureOut">
              <a:rPr lang="ru-RU" smtClean="0"/>
              <a:t>03.03.2015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EF1302-D20A-41B3-9DBB-E309D35A2C8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1783956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33FB98-C941-4658-9227-E37EBBE88CF5}" type="datetimeFigureOut">
              <a:rPr lang="ru-RU" smtClean="0"/>
              <a:t>03.03.2015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EF1302-D20A-41B3-9DBB-E309D35A2C8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4764587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6" name="Rectangle 5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33FB98-C941-4658-9227-E37EBBE88CF5}" type="datetimeFigureOut">
              <a:rPr lang="ru-RU" smtClean="0"/>
              <a:t>03.03.2015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EF1302-D20A-41B3-9DBB-E309D35A2C8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6945851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16" y="0"/>
            <a:ext cx="4050791" cy="6858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4040071" y="0"/>
            <a:ext cx="64008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594359"/>
            <a:ext cx="3200400" cy="2286000"/>
          </a:xfrm>
        </p:spPr>
        <p:txBody>
          <a:bodyPr anchor="b">
            <a:normAutofit/>
          </a:bodyPr>
          <a:lstStyle>
            <a:lvl1pPr>
              <a:defRPr sz="3600" b="0">
                <a:solidFill>
                  <a:srgbClr val="FFFFFF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800600" y="731520"/>
            <a:ext cx="6492240" cy="525780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2926080"/>
            <a:ext cx="3200400" cy="3379124"/>
          </a:xfrm>
        </p:spPr>
        <p:txBody>
          <a:bodyPr lIns="91440" rIns="91440">
            <a:normAutofit/>
          </a:bodyPr>
          <a:lstStyle>
            <a:lvl1pPr marL="0" indent="0">
              <a:buNone/>
              <a:defRPr sz="15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465512" y="6459785"/>
            <a:ext cx="2618510" cy="365125"/>
          </a:xfrm>
        </p:spPr>
        <p:txBody>
          <a:bodyPr/>
          <a:lstStyle>
            <a:lvl1pPr algn="l">
              <a:defRPr/>
            </a:lvl1pPr>
          </a:lstStyle>
          <a:p>
            <a:fld id="{6833FB98-C941-4658-9227-E37EBBE88CF5}" type="datetimeFigureOut">
              <a:rPr lang="ru-RU" smtClean="0"/>
              <a:t>03.03.2015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800600" y="6459785"/>
            <a:ext cx="4648200" cy="365125"/>
          </a:xfrm>
        </p:spPr>
        <p:txBody>
          <a:bodyPr/>
          <a:lstStyle>
            <a:lvl1pPr algn="l">
              <a:defRPr>
                <a:solidFill>
                  <a:schemeClr val="tx2"/>
                </a:solidFill>
              </a:defRPr>
            </a:lvl1pPr>
          </a:lstStyle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36EF1302-D20A-41B3-9DBB-E309D35A2C8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8982567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4953000"/>
            <a:ext cx="12188825" cy="1905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15" y="491507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97280" y="5074920"/>
            <a:ext cx="10113264" cy="822960"/>
          </a:xfrm>
        </p:spPr>
        <p:txBody>
          <a:bodyPr lIns="91440" tIns="0" rIns="91440" bIns="0" anchor="b">
            <a:noAutofit/>
          </a:bodyPr>
          <a:lstStyle>
            <a:lvl1pPr>
              <a:defRPr sz="3600" b="0">
                <a:solidFill>
                  <a:srgbClr val="FFFFFF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5" y="0"/>
            <a:ext cx="12191985" cy="4915076"/>
          </a:xfrm>
          <a:blipFill>
            <a:blip r:embed="rId2"/>
            <a:stretch>
              <a:fillRect/>
            </a:stretch>
          </a:blipFill>
        </p:spPr>
        <p:txBody>
          <a:bodyPr lIns="457200" tIns="457200" anchor="t"/>
          <a:lstStyle>
            <a:lvl1pPr marL="0" indent="0">
              <a:buNone/>
              <a:defRPr sz="3200">
                <a:solidFill>
                  <a:schemeClr val="bg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97280" y="5907023"/>
            <a:ext cx="10113264" cy="594360"/>
          </a:xfrm>
        </p:spPr>
        <p:txBody>
          <a:bodyPr lIns="91440" tIns="0" rIns="91440" bIns="0">
            <a:normAutofit/>
          </a:bodyPr>
          <a:lstStyle>
            <a:lvl1pPr marL="0" indent="0">
              <a:spcBef>
                <a:spcPts val="0"/>
              </a:spcBef>
              <a:spcAft>
                <a:spcPts val="600"/>
              </a:spcAft>
              <a:buNone/>
              <a:defRPr sz="15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33FB98-C941-4658-9227-E37EBBE88CF5}" type="datetimeFigureOut">
              <a:rPr lang="ru-RU" smtClean="0"/>
              <a:t>03.03.2015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EF1302-D20A-41B3-9DBB-E309D35A2C8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6031490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lIns="45720" tIns="0" rIns="45720" bIns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33FB98-C941-4658-9227-E37EBBE88CF5}" type="datetimeFigureOut">
              <a:rPr lang="ru-RU" smtClean="0"/>
              <a:t>03.03.2015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EF1302-D20A-41B3-9DBB-E309D35A2C8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9157476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414778"/>
            <a:ext cx="2628900" cy="5757421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414778"/>
            <a:ext cx="7734300" cy="5757422"/>
          </a:xfrm>
        </p:spPr>
        <p:txBody>
          <a:bodyPr vert="eaVert" lIns="45720" tIns="0" rIns="45720" bIns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33FB98-C941-4658-9227-E37EBBE88CF5}" type="datetimeFigureOut">
              <a:rPr lang="ru-RU" smtClean="0"/>
              <a:t>03.03.2015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EF1302-D20A-41B3-9DBB-E309D35A2C8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3006566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1" y="6400800"/>
            <a:ext cx="12192000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0" y="6334316"/>
            <a:ext cx="12192001" cy="659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1450757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97280" y="1845734"/>
            <a:ext cx="10058400" cy="4023360"/>
          </a:xfrm>
          <a:prstGeom prst="rect">
            <a:avLst/>
          </a:prstGeom>
        </p:spPr>
        <p:txBody>
          <a:bodyPr vert="horz" lIns="0" tIns="45720" rIns="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97280" y="6459785"/>
            <a:ext cx="247227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rgbClr val="FFFFFF"/>
                </a:solidFill>
              </a:defRPr>
            </a:lvl1pPr>
          </a:lstStyle>
          <a:p>
            <a:fld id="{6833FB98-C941-4658-9227-E37EBBE88CF5}" type="datetimeFigureOut">
              <a:rPr lang="ru-RU" smtClean="0"/>
              <a:t>03.03.2015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686185" y="6459785"/>
            <a:ext cx="4822804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 cap="all" baseline="0">
                <a:solidFill>
                  <a:srgbClr val="FFFFFF"/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9900458" y="6459785"/>
            <a:ext cx="131202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rgbClr val="FFFFFF"/>
                </a:solidFill>
              </a:defRPr>
            </a:lvl1pPr>
          </a:lstStyle>
          <a:p>
            <a:fld id="{36EF1302-D20A-41B3-9DBB-E309D35A2C8F}" type="slidenum">
              <a:rPr lang="ru-RU" smtClean="0"/>
              <a:t>‹#›</a:t>
            </a:fld>
            <a:endParaRPr lang="ru-RU"/>
          </a:p>
        </p:txBody>
      </p:sp>
      <p:cxnSp>
        <p:nvCxnSpPr>
          <p:cNvPr id="10" name="Straight Connector 9"/>
          <p:cNvCxnSpPr/>
          <p:nvPr/>
        </p:nvCxnSpPr>
        <p:spPr>
          <a:xfrm>
            <a:off x="1193532" y="1737845"/>
            <a:ext cx="996696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31648792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85000"/>
        </a:lnSpc>
        <a:spcBef>
          <a:spcPct val="0"/>
        </a:spcBef>
        <a:buNone/>
        <a:defRPr sz="4800" kern="1200" spc="-50" baseline="0">
          <a:solidFill>
            <a:schemeClr val="tx1">
              <a:lumMod val="75000"/>
              <a:lumOff val="25000"/>
            </a:schemeClr>
          </a:solidFill>
          <a:latin typeface="+mj-lt"/>
          <a:ea typeface="+mj-ea"/>
          <a:cs typeface="+mj-cs"/>
        </a:defRPr>
      </a:lvl1pPr>
    </p:titleStyle>
    <p:bodyStyle>
      <a:lvl1pPr marL="91440" indent="-91440" algn="l" defTabSz="914400" rtl="0" eaLnBrk="1" latinLnBrk="0" hangingPunct="1">
        <a:lnSpc>
          <a:spcPct val="90000"/>
        </a:lnSpc>
        <a:spcBef>
          <a:spcPts val="1200"/>
        </a:spcBef>
        <a:spcAft>
          <a:spcPts val="200"/>
        </a:spcAft>
        <a:buClr>
          <a:schemeClr val="accent1"/>
        </a:buClr>
        <a:buSzPct val="100000"/>
        <a:buFont typeface="Calibri" panose="020F0502020204030204" pitchFamily="34" charset="0"/>
        <a:buChar char=" "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38404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56692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74980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93268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1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3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15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17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483055" y="3898058"/>
            <a:ext cx="9639869" cy="1047631"/>
          </a:xfrm>
        </p:spPr>
        <p:txBody>
          <a:bodyPr>
            <a:normAutofit fontScale="90000"/>
          </a:bodyPr>
          <a:lstStyle/>
          <a:p>
            <a:pPr algn="ctr"/>
            <a:r>
              <a:rPr lang="uk-UA" sz="7300" b="1" dirty="0"/>
              <a:t>ПОШУК ОПТИМАЛЬНОГО ПЛАНУ ВИРОБНИЦТВА ДЛЯ СПИРТОВОГО ЗАВОДА</a:t>
            </a:r>
            <a:r>
              <a:rPr lang="ru-RU" dirty="0"/>
              <a:t/>
            </a:r>
            <a:br>
              <a:rPr lang="ru-RU" dirty="0"/>
            </a:b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6482687" y="4421874"/>
            <a:ext cx="5349921" cy="1655762"/>
          </a:xfrm>
        </p:spPr>
        <p:txBody>
          <a:bodyPr>
            <a:normAutofit fontScale="92500" lnSpcReduction="10000"/>
          </a:bodyPr>
          <a:lstStyle/>
          <a:p>
            <a:pPr algn="l"/>
            <a:r>
              <a:rPr lang="uk-UA" b="1" dirty="0" err="1"/>
              <a:t>Рідкобород</a:t>
            </a:r>
            <a:r>
              <a:rPr lang="uk-UA" b="1" dirty="0"/>
              <a:t> М.Ю</a:t>
            </a:r>
            <a:r>
              <a:rPr lang="ru-RU" b="1" dirty="0"/>
              <a:t>.,студент 4 курса</a:t>
            </a:r>
          </a:p>
          <a:p>
            <a:pPr algn="l"/>
            <a:r>
              <a:rPr lang="uk-UA" b="1" dirty="0" smtClean="0"/>
              <a:t>Факультету </a:t>
            </a:r>
            <a:r>
              <a:rPr lang="uk-UA" b="1" dirty="0"/>
              <a:t>економічної інформатики </a:t>
            </a:r>
            <a:endParaRPr lang="ru-RU" b="1" dirty="0" smtClean="0"/>
          </a:p>
          <a:p>
            <a:pPr algn="l"/>
            <a:r>
              <a:rPr lang="uk-UA" b="1" dirty="0" smtClean="0"/>
              <a:t>ХНЕУ </a:t>
            </a:r>
            <a:r>
              <a:rPr lang="uk-UA" b="1" dirty="0"/>
              <a:t>ім. С. </a:t>
            </a:r>
            <a:r>
              <a:rPr lang="uk-UA" b="1" dirty="0" err="1"/>
              <a:t>Кузнеця</a:t>
            </a:r>
            <a:r>
              <a:rPr lang="uk-UA" b="1" dirty="0"/>
              <a:t>, Україна </a:t>
            </a:r>
            <a:endParaRPr lang="ru-RU" b="1" dirty="0"/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48638252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97280" y="464023"/>
            <a:ext cx="10058400" cy="877551"/>
          </a:xfrm>
        </p:spPr>
        <p:txBody>
          <a:bodyPr>
            <a:normAutofit/>
          </a:bodyPr>
          <a:lstStyle/>
          <a:p>
            <a:pPr algn="ctr"/>
            <a:r>
              <a:rPr lang="uk-UA" sz="5400" b="1" dirty="0"/>
              <a:t>Анотація</a:t>
            </a:r>
            <a:endParaRPr lang="ru-RU" sz="5400" b="1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algn="just"/>
            <a:r>
              <a:rPr lang="uk-UA" sz="3200" dirty="0"/>
              <a:t>У статті розглядається сучасний стан спиртової галузі в Україні і теоретичні особливості технологічного процесу виробництва спирту. Сформульована математична постановка оптимізаційної задачі пошуку оптимального плану виробництва для спиртового заводу, яка є задачею лінійного програмування. Проведений аналіз по залишкам ресурсів</a:t>
            </a:r>
            <a:r>
              <a:rPr lang="uk-UA" sz="3200" dirty="0" smtClean="0"/>
              <a:t>.</a:t>
            </a:r>
          </a:p>
          <a:p>
            <a:pPr algn="just"/>
            <a:r>
              <a:rPr lang="uk-UA" sz="3200" i="1" dirty="0"/>
              <a:t>Ключові слова</a:t>
            </a:r>
            <a:r>
              <a:rPr lang="uk-UA" sz="3200" dirty="0"/>
              <a:t>: етиловий спирт, спиртовий завод, оптимальний план, модель, ресурси. </a:t>
            </a:r>
            <a:endParaRPr lang="ru-RU" sz="3200" dirty="0"/>
          </a:p>
          <a:p>
            <a:pPr algn="just"/>
            <a:endParaRPr lang="ru-RU" sz="3200" dirty="0"/>
          </a:p>
        </p:txBody>
      </p:sp>
    </p:spTree>
    <p:extLst>
      <p:ext uri="{BB962C8B-B14F-4D97-AF65-F5344CB8AC3E}">
        <p14:creationId xmlns:p14="http://schemas.microsoft.com/office/powerpoint/2010/main" val="428238134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sz="5400" b="1" dirty="0" err="1" smtClean="0"/>
              <a:t>Вступ</a:t>
            </a:r>
            <a:endParaRPr lang="ru-RU" b="1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59307" y="1845733"/>
            <a:ext cx="11818962" cy="4473179"/>
          </a:xfrm>
        </p:spPr>
        <p:txBody>
          <a:bodyPr>
            <a:noAutofit/>
          </a:bodyPr>
          <a:lstStyle/>
          <a:p>
            <a:pPr algn="just">
              <a:buFont typeface="Wingdings" panose="05000000000000000000" pitchFamily="2" charset="2"/>
              <a:buChar char="q"/>
            </a:pPr>
            <a:r>
              <a:rPr lang="uk-UA" sz="2800" dirty="0" smtClean="0"/>
              <a:t> Галузь </a:t>
            </a:r>
            <a:r>
              <a:rPr lang="uk-UA" sz="2800" dirty="0"/>
              <a:t>алкогольних напоїв в Україні є однією з найбільш динамічних. </a:t>
            </a:r>
            <a:endParaRPr lang="uk-UA" sz="2800" dirty="0" smtClean="0"/>
          </a:p>
          <a:p>
            <a:pPr algn="just">
              <a:buFont typeface="Wingdings" panose="05000000000000000000" pitchFamily="2" charset="2"/>
              <a:buChar char="q"/>
            </a:pPr>
            <a:r>
              <a:rPr lang="uk-UA" sz="2800" dirty="0" smtClean="0"/>
              <a:t> На </a:t>
            </a:r>
            <a:r>
              <a:rPr lang="uk-UA" sz="2800" dirty="0"/>
              <a:t>сьогоднішній день рентабельність підприємств цієї галузі є однією з найвищих, і темпи приросту виробництва з кожним роком збільшуються</a:t>
            </a:r>
            <a:r>
              <a:rPr lang="uk-UA" sz="2800" dirty="0" smtClean="0"/>
              <a:t>.</a:t>
            </a:r>
          </a:p>
          <a:p>
            <a:pPr algn="just">
              <a:buFont typeface="Wingdings" panose="05000000000000000000" pitchFamily="2" charset="2"/>
              <a:buChar char="q"/>
            </a:pPr>
            <a:r>
              <a:rPr lang="uk-UA" sz="2800" dirty="0" smtClean="0"/>
              <a:t> Основною </a:t>
            </a:r>
            <a:r>
              <a:rPr lang="uk-UA" sz="2800" dirty="0"/>
              <a:t>і важливою сировиною для виробництва алкогольних напоїв вважається етиловий спирт</a:t>
            </a:r>
            <a:r>
              <a:rPr lang="uk-UA" sz="2800" dirty="0" smtClean="0"/>
              <a:t>.</a:t>
            </a:r>
          </a:p>
          <a:p>
            <a:pPr algn="just">
              <a:buFont typeface="Wingdings" panose="05000000000000000000" pitchFamily="2" charset="2"/>
              <a:buChar char="q"/>
            </a:pPr>
            <a:r>
              <a:rPr lang="uk-UA" sz="2800" dirty="0" smtClean="0"/>
              <a:t> В </a:t>
            </a:r>
            <a:r>
              <a:rPr lang="uk-UA" sz="2800" dirty="0"/>
              <a:t>окремі роки Україна посідала 3 місце в світі (після Бразилії та Росії) за обсягами виробництва спирту.  </a:t>
            </a:r>
            <a:endParaRPr lang="uk-UA" sz="2800" dirty="0" smtClean="0"/>
          </a:p>
          <a:p>
            <a:pPr algn="just">
              <a:buFont typeface="Wingdings" panose="05000000000000000000" pitchFamily="2" charset="2"/>
              <a:buChar char="q"/>
            </a:pPr>
            <a:r>
              <a:rPr lang="uk-UA" sz="2800" dirty="0" smtClean="0"/>
              <a:t> На </a:t>
            </a:r>
            <a:r>
              <a:rPr lang="uk-UA" sz="2800" dirty="0"/>
              <a:t>сьогоднішній день в Україні функціонує понад 80 ліцензованих спиртозаводів.</a:t>
            </a:r>
            <a:endParaRPr lang="ru-RU" sz="2800" dirty="0"/>
          </a:p>
        </p:txBody>
      </p:sp>
    </p:spTree>
    <p:extLst>
      <p:ext uri="{BB962C8B-B14F-4D97-AF65-F5344CB8AC3E}">
        <p14:creationId xmlns:p14="http://schemas.microsoft.com/office/powerpoint/2010/main" val="275554919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46160" y="177419"/>
            <a:ext cx="10814486" cy="1450757"/>
          </a:xfrm>
        </p:spPr>
        <p:txBody>
          <a:bodyPr>
            <a:noAutofit/>
          </a:bodyPr>
          <a:lstStyle/>
          <a:p>
            <a:pPr algn="ctr"/>
            <a:r>
              <a:rPr lang="uk-UA" sz="5400" b="1" dirty="0"/>
              <a:t>О</a:t>
            </a:r>
            <a:r>
              <a:rPr lang="uk-UA" sz="5400" b="1" dirty="0" smtClean="0"/>
              <a:t>собливості </a:t>
            </a:r>
            <a:r>
              <a:rPr lang="uk-UA" sz="5400" b="1" dirty="0"/>
              <a:t>технологічного процесу виробництва спирту.</a:t>
            </a:r>
            <a:endParaRPr lang="ru-RU" sz="5400" b="1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46160" y="1845734"/>
            <a:ext cx="10814486" cy="4023360"/>
          </a:xfrm>
        </p:spPr>
        <p:txBody>
          <a:bodyPr>
            <a:normAutofit/>
          </a:bodyPr>
          <a:lstStyle/>
          <a:p>
            <a:pPr algn="just"/>
            <a:r>
              <a:rPr lang="uk-UA" sz="3200" dirty="0"/>
              <a:t>Спиртовий завод випускає спирт двох типів: етиловий спирт і </a:t>
            </a:r>
            <a:r>
              <a:rPr lang="uk-UA" sz="3200" dirty="0" err="1"/>
              <a:t>альдегідспирт</a:t>
            </a:r>
            <a:r>
              <a:rPr lang="uk-UA" sz="3200" dirty="0"/>
              <a:t>. На виробництво 1 </a:t>
            </a:r>
            <a:r>
              <a:rPr lang="uk-UA" sz="3200" dirty="0" err="1"/>
              <a:t>дал</a:t>
            </a:r>
            <a:r>
              <a:rPr lang="uk-UA" sz="3200" dirty="0"/>
              <a:t>. етилового спирту необхідно витратити: 64,62 грн. на основну сировину, 62,67 грн. на зерно та солод і 1,92 грн. на ферменти. На виробництво </a:t>
            </a:r>
            <a:r>
              <a:rPr lang="uk-UA" sz="3200" dirty="0" err="1"/>
              <a:t>альдегідспирту</a:t>
            </a:r>
            <a:r>
              <a:rPr lang="uk-UA" sz="3200" dirty="0"/>
              <a:t> необхідно витратити: 42, 34 грн. на основну сировину, 40,77 грн. на зерно і солод, 1,54 грн. на ферменти. Завод може одержувати 626,77 грн. на сировину для виробництва однієї одиниці продукції.</a:t>
            </a:r>
            <a:endParaRPr lang="ru-RU" sz="3200" dirty="0"/>
          </a:p>
        </p:txBody>
      </p:sp>
    </p:spTree>
    <p:extLst>
      <p:ext uri="{BB962C8B-B14F-4D97-AF65-F5344CB8AC3E}">
        <p14:creationId xmlns:p14="http://schemas.microsoft.com/office/powerpoint/2010/main" val="97199539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46160" y="177419"/>
            <a:ext cx="10814486" cy="1450757"/>
          </a:xfrm>
        </p:spPr>
        <p:txBody>
          <a:bodyPr>
            <a:noAutofit/>
          </a:bodyPr>
          <a:lstStyle/>
          <a:p>
            <a:pPr algn="ctr"/>
            <a:r>
              <a:rPr lang="uk-UA" sz="5400" b="1" dirty="0"/>
              <a:t>О</a:t>
            </a:r>
            <a:r>
              <a:rPr lang="uk-UA" sz="5400" b="1" dirty="0" smtClean="0"/>
              <a:t>собливості </a:t>
            </a:r>
            <a:r>
              <a:rPr lang="uk-UA" sz="5400" b="1" dirty="0"/>
              <a:t>технологічного процесу виробництва спирту.</a:t>
            </a:r>
            <a:endParaRPr lang="ru-RU" sz="5400" b="1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46160" y="1845734"/>
            <a:ext cx="10814486" cy="4023360"/>
          </a:xfrm>
        </p:spPr>
        <p:txBody>
          <a:bodyPr>
            <a:normAutofit/>
          </a:bodyPr>
          <a:lstStyle/>
          <a:p>
            <a:pPr algn="just"/>
            <a:r>
              <a:rPr lang="uk-UA" sz="3200" dirty="0"/>
              <a:t>Для виготовлення 1 </a:t>
            </a:r>
            <a:r>
              <a:rPr lang="uk-UA" sz="3200" dirty="0" err="1"/>
              <a:t>дал</a:t>
            </a:r>
            <a:r>
              <a:rPr lang="uk-UA" sz="3200" dirty="0"/>
              <a:t>. етилового спирту необхідно 2 години роботи  устаткування, а для виготовлення </a:t>
            </a:r>
            <a:r>
              <a:rPr lang="uk-UA" sz="3200" dirty="0" err="1"/>
              <a:t>альдегідспирту</a:t>
            </a:r>
            <a:r>
              <a:rPr lang="uk-UA" sz="3200" dirty="0"/>
              <a:t> необхідно 5 годин. Устаткування можна використовувати 12 годин на </a:t>
            </a:r>
            <a:r>
              <a:rPr lang="ru-RU" sz="3200" dirty="0" err="1"/>
              <a:t>добу</a:t>
            </a:r>
            <a:r>
              <a:rPr lang="uk-UA" sz="3200" dirty="0"/>
              <a:t>. </a:t>
            </a:r>
            <a:endParaRPr lang="ru-RU" sz="3200" dirty="0"/>
          </a:p>
          <a:p>
            <a:pPr algn="just"/>
            <a:r>
              <a:rPr lang="uk-UA" sz="3200" dirty="0"/>
              <a:t>Кожної доби на ринку може бути продано до 550 </a:t>
            </a:r>
            <a:r>
              <a:rPr lang="uk-UA" sz="3200" dirty="0" err="1"/>
              <a:t>дал</a:t>
            </a:r>
            <a:r>
              <a:rPr lang="uk-UA" sz="3200" dirty="0"/>
              <a:t>. спирту. </a:t>
            </a:r>
            <a:endParaRPr lang="ru-RU" sz="3200" dirty="0"/>
          </a:p>
          <a:p>
            <a:pPr algn="just"/>
            <a:r>
              <a:rPr lang="uk-UA" sz="3200" dirty="0"/>
              <a:t>Прибуток від продажу етилового спирту становить 130 </a:t>
            </a:r>
            <a:r>
              <a:rPr lang="uk-UA" sz="3200" dirty="0" err="1"/>
              <a:t>у.о</a:t>
            </a:r>
            <a:r>
              <a:rPr lang="uk-UA" sz="3200" dirty="0"/>
              <a:t>., а від </a:t>
            </a:r>
            <a:r>
              <a:rPr lang="uk-UA" sz="3200" dirty="0" err="1"/>
              <a:t>альдегідспирту</a:t>
            </a:r>
            <a:r>
              <a:rPr lang="uk-UA" sz="3200" dirty="0"/>
              <a:t> 90.</a:t>
            </a:r>
            <a:endParaRPr lang="ru-RU" sz="3200" dirty="0"/>
          </a:p>
          <a:p>
            <a:pPr algn="just"/>
            <a:endParaRPr lang="ru-RU" sz="3200" dirty="0"/>
          </a:p>
        </p:txBody>
      </p:sp>
    </p:spTree>
    <p:extLst>
      <p:ext uri="{BB962C8B-B14F-4D97-AF65-F5344CB8AC3E}">
        <p14:creationId xmlns:p14="http://schemas.microsoft.com/office/powerpoint/2010/main" val="401968410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46160" y="177419"/>
            <a:ext cx="10814486" cy="1450757"/>
          </a:xfrm>
        </p:spPr>
        <p:txBody>
          <a:bodyPr>
            <a:noAutofit/>
          </a:bodyPr>
          <a:lstStyle/>
          <a:p>
            <a:pPr algn="ctr"/>
            <a:r>
              <a:rPr lang="uk-UA" sz="5400" b="1" dirty="0"/>
              <a:t>О</a:t>
            </a:r>
            <a:r>
              <a:rPr lang="uk-UA" sz="5400" b="1" dirty="0" smtClean="0"/>
              <a:t>собливості </a:t>
            </a:r>
            <a:r>
              <a:rPr lang="uk-UA" sz="5400" b="1" dirty="0"/>
              <a:t>технологічного процесу виробництва спирту.</a:t>
            </a:r>
            <a:endParaRPr lang="ru-RU" sz="5400" b="1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46160" y="1845734"/>
            <a:ext cx="10814486" cy="4023360"/>
          </a:xfrm>
        </p:spPr>
        <p:txBody>
          <a:bodyPr>
            <a:normAutofit/>
          </a:bodyPr>
          <a:lstStyle/>
          <a:p>
            <a:pPr algn="just"/>
            <a:r>
              <a:rPr lang="uk-UA" sz="3200" dirty="0"/>
              <a:t>Для уникнення появи загроз і ризиків на підприємстві необхідно скласти  такий  план  випуску спирту,  щоб  отримати максимальний прибуток та найбільш ефективно використовувати наявні ресурси. Така задача може бути вирішена за допомогою методів математичного програмування.</a:t>
            </a:r>
            <a:endParaRPr lang="ru-RU" sz="3200" dirty="0"/>
          </a:p>
          <a:p>
            <a:pPr algn="just"/>
            <a:endParaRPr lang="ru-RU" sz="3200" dirty="0"/>
          </a:p>
        </p:txBody>
      </p:sp>
    </p:spTree>
    <p:extLst>
      <p:ext uri="{BB962C8B-B14F-4D97-AF65-F5344CB8AC3E}">
        <p14:creationId xmlns:p14="http://schemas.microsoft.com/office/powerpoint/2010/main" val="331806476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uk-UA" sz="5400" b="1" dirty="0"/>
              <a:t>М</a:t>
            </a:r>
            <a:r>
              <a:rPr lang="uk-UA" sz="5400" b="1" dirty="0" smtClean="0"/>
              <a:t>атематична постановка </a:t>
            </a:r>
            <a:r>
              <a:rPr lang="uk-UA" sz="5400" b="1" dirty="0"/>
              <a:t>задачі</a:t>
            </a:r>
            <a:endParaRPr lang="ru-RU" sz="5400" b="1" dirty="0"/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3" name="Объект 2"/>
              <p:cNvSpPr>
                <a:spLocks noGrp="1"/>
              </p:cNvSpPr>
              <p:nvPr>
                <p:ph idx="1"/>
              </p:nvPr>
            </p:nvSpPr>
            <p:spPr>
              <a:xfrm>
                <a:off x="423081" y="1845733"/>
                <a:ext cx="11300346" cy="4404941"/>
              </a:xfrm>
            </p:spPr>
            <p:txBody>
              <a:bodyPr>
                <a:normAutofit lnSpcReduction="10000"/>
              </a:bodyPr>
              <a:lstStyle/>
              <a:p>
                <a:pPr algn="just"/>
                <a:r>
                  <a:rPr lang="uk-UA" sz="2800" dirty="0"/>
                  <a:t>На заводі виготовляється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ru-RU" sz="2800" i="1"/>
                        </m:ctrlPr>
                      </m:sSubPr>
                      <m:e>
                        <m:r>
                          <a:rPr lang="uk-UA" sz="2800" i="1"/>
                          <m:t>𝑥</m:t>
                        </m:r>
                      </m:e>
                      <m:sub>
                        <m:r>
                          <a:rPr lang="uk-UA" sz="2800" i="1"/>
                          <m:t>1</m:t>
                        </m:r>
                      </m:sub>
                    </m:sSub>
                  </m:oMath>
                </a14:m>
                <a:r>
                  <a:rPr lang="uk-UA" sz="2800" dirty="0"/>
                  <a:t> етилового спирту і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ru-RU" sz="2800" i="1"/>
                        </m:ctrlPr>
                      </m:sSubPr>
                      <m:e>
                        <m:r>
                          <a:rPr lang="uk-UA" sz="2800" i="1"/>
                          <m:t>𝑥</m:t>
                        </m:r>
                      </m:e>
                      <m:sub>
                        <m:r>
                          <a:rPr lang="uk-UA" sz="2800" i="1"/>
                          <m:t>2</m:t>
                        </m:r>
                      </m:sub>
                    </m:sSub>
                  </m:oMath>
                </a14:m>
                <a:r>
                  <a:rPr lang="uk-UA" sz="2800" dirty="0"/>
                  <a:t> </a:t>
                </a:r>
                <a:r>
                  <a:rPr lang="uk-UA" sz="2800" dirty="0" err="1"/>
                  <a:t>альдегідспирту</a:t>
                </a:r>
                <a:r>
                  <a:rPr lang="uk-UA" sz="2800" dirty="0"/>
                  <a:t>. </a:t>
                </a:r>
                <a:endParaRPr lang="ru-RU" sz="2800" dirty="0"/>
              </a:p>
              <a:p>
                <a:pPr algn="just"/>
                <a:r>
                  <a:rPr lang="uk-UA" sz="2800" dirty="0"/>
                  <a:t>Тоді для виготовлення такої кількості спирту необхідно витратити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ru-RU" sz="2800" i="1" baseline="-25000"/>
                        </m:ctrlPr>
                      </m:sSubPr>
                      <m:e>
                        <m:r>
                          <a:rPr lang="uk-UA" sz="2800" i="1" baseline="-25000"/>
                          <m:t>2</m:t>
                        </m:r>
                        <m:r>
                          <a:rPr lang="uk-UA" sz="2800" i="1" baseline="-25000"/>
                          <m:t>𝑥</m:t>
                        </m:r>
                      </m:e>
                      <m:sub>
                        <m:r>
                          <a:rPr lang="uk-UA" sz="2800" i="1" baseline="-25000"/>
                          <m:t>1</m:t>
                        </m:r>
                      </m:sub>
                    </m:sSub>
                    <m:r>
                      <a:rPr lang="uk-UA" sz="2800" i="1" baseline="-25000"/>
                      <m:t>+</m:t>
                    </m:r>
                    <m:sSub>
                      <m:sSubPr>
                        <m:ctrlPr>
                          <a:rPr lang="ru-RU" sz="2800" i="1" baseline="-25000"/>
                        </m:ctrlPr>
                      </m:sSubPr>
                      <m:e>
                        <m:r>
                          <a:rPr lang="uk-UA" sz="2800" i="1" baseline="-25000"/>
                          <m:t>5</m:t>
                        </m:r>
                        <m:r>
                          <a:rPr lang="uk-UA" sz="2800" i="1" baseline="-25000"/>
                          <m:t>𝑥</m:t>
                        </m:r>
                      </m:e>
                      <m:sub>
                        <m:r>
                          <a:rPr lang="uk-UA" sz="2800" i="1" baseline="-25000"/>
                          <m:t>2</m:t>
                        </m:r>
                      </m:sub>
                    </m:sSub>
                  </m:oMath>
                </a14:m>
                <a:r>
                  <a:rPr lang="uk-UA" sz="2800" dirty="0"/>
                  <a:t> годин роботи устаткування. </a:t>
                </a:r>
                <a:endParaRPr lang="ru-RU" sz="2800" dirty="0"/>
              </a:p>
              <a:p>
                <a:pPr algn="just"/>
                <a:r>
                  <a:rPr lang="uk-UA" sz="2800" dirty="0"/>
                  <a:t>Оскільки загальний робочого часу не може перевищувати 12 годин на добу, то повинна виконуватися нерівність:</a:t>
                </a:r>
                <a:endParaRPr lang="ru-RU" sz="2800" dirty="0"/>
              </a:p>
              <a:p>
                <a:pPr algn="just"/>
                <a14:m>
                  <m:oMath xmlns:m="http://schemas.openxmlformats.org/officeDocument/2006/math">
                    <m:sSub>
                      <m:sSubPr>
                        <m:ctrlPr>
                          <a:rPr lang="ru-RU" sz="2800" i="1" baseline="-25000" smtClean="0"/>
                        </m:ctrlPr>
                      </m:sSubPr>
                      <m:e>
                        <m:r>
                          <a:rPr lang="uk-UA" sz="2800" i="1" baseline="-25000"/>
                          <m:t>2</m:t>
                        </m:r>
                        <m:r>
                          <a:rPr lang="uk-UA" sz="2800" i="1" baseline="-25000"/>
                          <m:t>𝑥</m:t>
                        </m:r>
                      </m:e>
                      <m:sub>
                        <m:r>
                          <a:rPr lang="uk-UA" sz="2800" i="1" baseline="-25000"/>
                          <m:t>1</m:t>
                        </m:r>
                      </m:sub>
                    </m:sSub>
                    <m:r>
                      <a:rPr lang="uk-UA" sz="2800" i="1" baseline="-25000"/>
                      <m:t>+</m:t>
                    </m:r>
                    <m:sSub>
                      <m:sSubPr>
                        <m:ctrlPr>
                          <a:rPr lang="ru-RU" sz="2800" i="1" baseline="-25000"/>
                        </m:ctrlPr>
                      </m:sSubPr>
                      <m:e>
                        <m:r>
                          <a:rPr lang="uk-UA" sz="2800" i="1" baseline="-25000"/>
                          <m:t>5</m:t>
                        </m:r>
                        <m:r>
                          <a:rPr lang="uk-UA" sz="2800" i="1" baseline="-25000"/>
                          <m:t>𝑥</m:t>
                        </m:r>
                      </m:e>
                      <m:sub>
                        <m:r>
                          <a:rPr lang="uk-UA" sz="2800" i="1" baseline="-25000"/>
                          <m:t>2</m:t>
                        </m:r>
                      </m:sub>
                    </m:sSub>
                    <m:r>
                      <a:rPr lang="uk-UA" sz="2800" i="1" baseline="-25000"/>
                      <m:t>≤12</m:t>
                    </m:r>
                  </m:oMath>
                </a14:m>
                <a:endParaRPr lang="ru-RU" sz="2800" dirty="0"/>
              </a:p>
              <a:p>
                <a:pPr algn="just"/>
                <a:r>
                  <a:rPr lang="uk-UA" sz="2800" dirty="0"/>
                  <a:t>Аналогічно приходимо до наступних </a:t>
                </a:r>
                <a:r>
                  <a:rPr lang="uk-UA" sz="2800" dirty="0" err="1"/>
                  <a:t>нерівностей</a:t>
                </a:r>
                <a:r>
                  <a:rPr lang="uk-UA" sz="2800" dirty="0"/>
                  <a:t>.</a:t>
                </a:r>
                <a:endParaRPr lang="ru-RU" sz="2800" dirty="0"/>
              </a:p>
              <a:p>
                <a:pPr algn="just"/>
                <a14:m>
                  <m:oMath xmlns:m="http://schemas.openxmlformats.org/officeDocument/2006/math">
                    <m:sSub>
                      <m:sSubPr>
                        <m:ctrlPr>
                          <a:rPr lang="ru-RU" sz="2800" i="1" baseline="-25000"/>
                        </m:ctrlPr>
                      </m:sSubPr>
                      <m:e>
                        <m:r>
                          <a:rPr lang="uk-UA" sz="2800" i="1" baseline="-25000"/>
                          <m:t>129,21</m:t>
                        </m:r>
                        <m:r>
                          <a:rPr lang="uk-UA" sz="2800" i="1" baseline="-25000"/>
                          <m:t>𝑥</m:t>
                        </m:r>
                      </m:e>
                      <m:sub>
                        <m:r>
                          <a:rPr lang="uk-UA" sz="2800" i="1" baseline="-25000"/>
                          <m:t>1</m:t>
                        </m:r>
                      </m:sub>
                    </m:sSub>
                    <m:r>
                      <a:rPr lang="uk-UA" sz="2800" i="1" baseline="-25000"/>
                      <m:t>+</m:t>
                    </m:r>
                    <m:sSub>
                      <m:sSubPr>
                        <m:ctrlPr>
                          <a:rPr lang="ru-RU" sz="2800" i="1" baseline="-25000"/>
                        </m:ctrlPr>
                      </m:sSubPr>
                      <m:e>
                        <m:r>
                          <a:rPr lang="uk-UA" sz="2800" i="1" baseline="-25000"/>
                          <m:t>84,65</m:t>
                        </m:r>
                        <m:r>
                          <a:rPr lang="uk-UA" sz="2800" i="1" baseline="-25000"/>
                          <m:t>𝑥</m:t>
                        </m:r>
                      </m:e>
                      <m:sub>
                        <m:r>
                          <a:rPr lang="uk-UA" sz="2800" i="1" baseline="-25000"/>
                          <m:t>2</m:t>
                        </m:r>
                      </m:sub>
                    </m:sSub>
                    <m:r>
                      <a:rPr lang="uk-UA" sz="2800" i="1" baseline="-25000"/>
                      <m:t> ≤626,77</m:t>
                    </m:r>
                  </m:oMath>
                </a14:m>
                <a:endParaRPr lang="ru-RU" sz="2800" dirty="0"/>
              </a:p>
              <a:p>
                <a:pPr algn="just"/>
                <a14:m>
                  <m:oMath xmlns:m="http://schemas.openxmlformats.org/officeDocument/2006/math">
                    <m:sSub>
                      <m:sSubPr>
                        <m:ctrlPr>
                          <a:rPr lang="ru-RU" sz="2800" i="1" baseline="-25000"/>
                        </m:ctrlPr>
                      </m:sSubPr>
                      <m:e>
                        <m:r>
                          <a:rPr lang="uk-UA" sz="2800" i="1" baseline="-25000"/>
                          <m:t>𝑥</m:t>
                        </m:r>
                      </m:e>
                      <m:sub>
                        <m:r>
                          <a:rPr lang="uk-UA" sz="2800" i="1" baseline="-25000"/>
                          <m:t>1</m:t>
                        </m:r>
                      </m:sub>
                    </m:sSub>
                    <m:r>
                      <a:rPr lang="uk-UA" sz="2800" i="1" baseline="-25000"/>
                      <m:t>+</m:t>
                    </m:r>
                    <m:sSub>
                      <m:sSubPr>
                        <m:ctrlPr>
                          <a:rPr lang="ru-RU" sz="2800" i="1" baseline="-25000"/>
                        </m:ctrlPr>
                      </m:sSubPr>
                      <m:e>
                        <m:r>
                          <a:rPr lang="uk-UA" sz="2800" i="1" baseline="-25000"/>
                          <m:t>𝑥</m:t>
                        </m:r>
                      </m:e>
                      <m:sub>
                        <m:r>
                          <a:rPr lang="uk-UA" sz="2800" i="1" baseline="-25000"/>
                          <m:t>2 </m:t>
                        </m:r>
                      </m:sub>
                    </m:sSub>
                    <m:r>
                      <a:rPr lang="uk-UA" sz="2800" i="1" baseline="-25000"/>
                      <m:t>≤550</m:t>
                    </m:r>
                  </m:oMath>
                </a14:m>
                <a:endParaRPr lang="ru-RU" sz="2800" dirty="0" smtClean="0"/>
              </a:p>
              <a:p>
                <a:endParaRPr lang="ru-RU" dirty="0"/>
              </a:p>
              <a:p>
                <a:pPr marL="0" indent="0">
                  <a:buNone/>
                </a:pPr>
                <a:endParaRPr lang="ru-RU" dirty="0"/>
              </a:p>
            </p:txBody>
          </p:sp>
        </mc:Choice>
        <mc:Fallback>
          <p:sp>
            <p:nvSpPr>
              <p:cNvPr id="3" name="Объект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423081" y="1845733"/>
                <a:ext cx="11300346" cy="4404941"/>
              </a:xfrm>
              <a:blipFill rotWithShape="0">
                <a:blip r:embed="rId2"/>
                <a:stretch>
                  <a:fillRect l="-1079" t="-3186" r="-1942" b="-1524"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368732294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153235" y="791571"/>
            <a:ext cx="10706669" cy="723331"/>
          </a:xfrm>
        </p:spPr>
        <p:txBody>
          <a:bodyPr>
            <a:noAutofit/>
          </a:bodyPr>
          <a:lstStyle/>
          <a:p>
            <a:r>
              <a:rPr lang="uk-UA" sz="5400" b="1" dirty="0"/>
              <a:t>Математична постановка задачі</a:t>
            </a:r>
            <a:endParaRPr lang="ru-RU" sz="5400" dirty="0"/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3" name="Объект 2"/>
              <p:cNvSpPr>
                <a:spLocks noGrp="1"/>
              </p:cNvSpPr>
              <p:nvPr>
                <p:ph idx="1"/>
              </p:nvPr>
            </p:nvSpPr>
            <p:spPr>
              <a:xfrm>
                <a:off x="177420" y="1665017"/>
                <a:ext cx="11682484" cy="4763069"/>
              </a:xfrm>
            </p:spPr>
            <p:txBody>
              <a:bodyPr>
                <a:normAutofit fontScale="92500" lnSpcReduction="20000"/>
              </a:bodyPr>
              <a:lstStyle/>
              <a:p>
                <a:r>
                  <a:rPr lang="uk-UA" sz="2400" dirty="0"/>
                  <a:t>При цьому об’єми продукції не може бути негативними</a:t>
                </a:r>
                <a:r>
                  <a:rPr lang="uk-UA" sz="2400" dirty="0" smtClean="0"/>
                  <a:t>: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ru-RU" sz="2400" i="1" baseline="-2500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uk-UA" sz="2400" i="1" baseline="-25000">
                            <a:latin typeface="Cambria Math" panose="02040503050406030204" pitchFamily="18" charset="0"/>
                          </a:rPr>
                          <m:t>𝑥</m:t>
                        </m:r>
                      </m:e>
                      <m:sub>
                        <m:r>
                          <a:rPr lang="uk-UA" sz="2400" i="1" baseline="-25000">
                            <a:latin typeface="Cambria Math" panose="02040503050406030204" pitchFamily="18" charset="0"/>
                          </a:rPr>
                          <m:t>1</m:t>
                        </m:r>
                      </m:sub>
                    </m:sSub>
                    <m:r>
                      <a:rPr lang="uk-UA" sz="2400" i="1" baseline="-25000">
                        <a:latin typeface="Cambria Math" panose="02040503050406030204" pitchFamily="18" charset="0"/>
                      </a:rPr>
                      <m:t>≥0</m:t>
                    </m:r>
                  </m:oMath>
                </a14:m>
                <a:r>
                  <a:rPr lang="uk-UA" sz="2400" dirty="0"/>
                  <a:t>,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ru-RU" sz="2400" i="1" baseline="-2500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uk-UA" sz="2400" i="1" baseline="-25000">
                            <a:latin typeface="Cambria Math" panose="02040503050406030204" pitchFamily="18" charset="0"/>
                          </a:rPr>
                          <m:t>𝑥</m:t>
                        </m:r>
                      </m:e>
                      <m:sub>
                        <m:r>
                          <a:rPr lang="uk-UA" sz="2400" i="1" baseline="-25000">
                            <a:latin typeface="Cambria Math" panose="02040503050406030204" pitchFamily="18" charset="0"/>
                          </a:rPr>
                          <m:t>1</m:t>
                        </m:r>
                      </m:sub>
                    </m:sSub>
                    <m:r>
                      <a:rPr lang="uk-UA" sz="2400" i="1" baseline="-25000">
                        <a:latin typeface="Cambria Math" panose="02040503050406030204" pitchFamily="18" charset="0"/>
                      </a:rPr>
                      <m:t>≥0</m:t>
                    </m:r>
                  </m:oMath>
                </a14:m>
                <a:r>
                  <a:rPr lang="uk-UA" sz="2400" dirty="0" smtClean="0"/>
                  <a:t>.</a:t>
                </a:r>
                <a:endParaRPr lang="ru-RU" sz="2400" dirty="0"/>
              </a:p>
              <a:p>
                <a:r>
                  <a:rPr lang="uk-UA" sz="2400" dirty="0" smtClean="0"/>
                  <a:t>Якщо </a:t>
                </a:r>
                <a:r>
                  <a:rPr lang="uk-UA" sz="2400" dirty="0"/>
                  <a:t>буде виготовлено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ru-RU" sz="2400" i="1"/>
                        </m:ctrlPr>
                      </m:sSubPr>
                      <m:e>
                        <m:r>
                          <a:rPr lang="en-US" sz="2400" i="1"/>
                          <m:t>𝑥</m:t>
                        </m:r>
                      </m:e>
                      <m:sub>
                        <m:r>
                          <a:rPr lang="uk-UA" sz="2400" i="1"/>
                          <m:t>1</m:t>
                        </m:r>
                      </m:sub>
                    </m:sSub>
                  </m:oMath>
                </a14:m>
                <a:r>
                  <a:rPr lang="uk-UA" sz="2400" dirty="0"/>
                  <a:t> етилового спирту і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ru-RU" sz="2400" i="1"/>
                        </m:ctrlPr>
                      </m:sSubPr>
                      <m:e>
                        <m:r>
                          <a:rPr lang="en-US" sz="2400" i="1"/>
                          <m:t>𝑥</m:t>
                        </m:r>
                      </m:e>
                      <m:sub>
                        <m:r>
                          <a:rPr lang="uk-UA" sz="2400" i="1"/>
                          <m:t>2</m:t>
                        </m:r>
                      </m:sub>
                    </m:sSub>
                  </m:oMath>
                </a14:m>
                <a:r>
                  <a:rPr lang="uk-UA" sz="2400" dirty="0"/>
                  <a:t> </a:t>
                </a:r>
                <a:r>
                  <a:rPr lang="uk-UA" sz="2400" dirty="0" err="1"/>
                  <a:t>альдегідспирту</a:t>
                </a:r>
                <a:r>
                  <a:rPr lang="uk-UA" sz="2400" dirty="0"/>
                  <a:t>, то прибуток від їх реалізації складе</a:t>
                </a:r>
                <a:r>
                  <a:rPr lang="uk-UA" sz="2400" baseline="-25000" dirty="0"/>
                  <a:t/>
                </a:r>
                <a:br>
                  <a:rPr lang="uk-UA" sz="2400" baseline="-25000" dirty="0"/>
                </a:br>
                <a14:m>
                  <m:oMath xmlns:m="http://schemas.openxmlformats.org/officeDocument/2006/math">
                    <m:sSub>
                      <m:sSubPr>
                        <m:ctrlPr>
                          <a:rPr lang="ru-RU" sz="2400" i="1" baseline="-25000"/>
                        </m:ctrlPr>
                      </m:sSubPr>
                      <m:e>
                        <m:r>
                          <a:rPr lang="uk-UA" sz="2400" i="1" baseline="-25000"/>
                          <m:t>130</m:t>
                        </m:r>
                        <m:r>
                          <a:rPr lang="uk-UA" sz="2400" i="1" baseline="-25000"/>
                          <m:t>𝑥</m:t>
                        </m:r>
                      </m:e>
                      <m:sub>
                        <m:r>
                          <a:rPr lang="uk-UA" sz="2400" i="1" baseline="-25000"/>
                          <m:t>1</m:t>
                        </m:r>
                      </m:sub>
                    </m:sSub>
                    <m:r>
                      <a:rPr lang="uk-UA" sz="2400" i="1" baseline="-25000"/>
                      <m:t>+</m:t>
                    </m:r>
                    <m:sSub>
                      <m:sSubPr>
                        <m:ctrlPr>
                          <a:rPr lang="ru-RU" sz="2400" i="1" baseline="-25000"/>
                        </m:ctrlPr>
                      </m:sSubPr>
                      <m:e>
                        <m:r>
                          <a:rPr lang="uk-UA" sz="2400" i="1" baseline="-25000"/>
                          <m:t>90</m:t>
                        </m:r>
                        <m:r>
                          <a:rPr lang="uk-UA" sz="2400" i="1" baseline="-25000"/>
                          <m:t>𝑥</m:t>
                        </m:r>
                      </m:e>
                      <m:sub>
                        <m:r>
                          <a:rPr lang="uk-UA" sz="2400" i="1" baseline="-25000"/>
                          <m:t>2</m:t>
                        </m:r>
                      </m:sub>
                    </m:sSub>
                  </m:oMath>
                </a14:m>
                <a:r>
                  <a:rPr lang="ru-RU" sz="2400" dirty="0"/>
                  <a:t>.</a:t>
                </a:r>
              </a:p>
              <a:p>
                <a:r>
                  <a:rPr lang="uk-UA" sz="2400" dirty="0"/>
                  <a:t>Таким чином приходимо до наступної математичної задачі: </a:t>
                </a:r>
                <a:endParaRPr lang="ru-RU" sz="2400" dirty="0"/>
              </a:p>
              <a:p>
                <a:r>
                  <a:rPr lang="uk-UA" sz="2400" dirty="0"/>
                  <a:t>Для системи обмежень виду </a:t>
                </a:r>
                <a:endParaRPr lang="ru-RU" sz="2400" dirty="0"/>
              </a:p>
              <a:p>
                <a14:m>
                  <m:oMath xmlns:m="http://schemas.openxmlformats.org/officeDocument/2006/math">
                    <m:d>
                      <m:dPr>
                        <m:begChr m:val="{"/>
                        <m:endChr m:val=""/>
                        <m:ctrlPr>
                          <a:rPr lang="ru-RU" sz="2400" i="1"/>
                        </m:ctrlPr>
                      </m:dPr>
                      <m:e>
                        <m:eqArr>
                          <m:eqArrPr>
                            <m:ctrlPr>
                              <a:rPr lang="ru-RU" sz="2400" i="1"/>
                            </m:ctrlPr>
                          </m:eqArrPr>
                          <m:e>
                            <m:sSub>
                              <m:sSubPr>
                                <m:ctrlPr>
                                  <a:rPr lang="ru-RU" sz="2400" i="1"/>
                                </m:ctrlPr>
                              </m:sSubPr>
                              <m:e>
                                <m:r>
                                  <a:rPr lang="en-US" sz="2400" i="1"/>
                                  <m:t>𝑥</m:t>
                                </m:r>
                              </m:e>
                              <m:sub>
                                <m:r>
                                  <a:rPr lang="en-US" sz="2400" i="1"/>
                                  <m:t>1</m:t>
                                </m:r>
                              </m:sub>
                            </m:sSub>
                            <m:r>
                              <a:rPr lang="en-US" sz="2400" i="1"/>
                              <m:t>+</m:t>
                            </m:r>
                            <m:sSub>
                              <m:sSubPr>
                                <m:ctrlPr>
                                  <a:rPr lang="ru-RU" sz="2400" i="1"/>
                                </m:ctrlPr>
                              </m:sSubPr>
                              <m:e>
                                <m:r>
                                  <a:rPr lang="en-US" sz="2400" i="1"/>
                                  <m:t>𝑥</m:t>
                                </m:r>
                              </m:e>
                              <m:sub>
                                <m:r>
                                  <a:rPr lang="en-US" sz="2400" i="1"/>
                                  <m:t>2</m:t>
                                </m:r>
                              </m:sub>
                            </m:sSub>
                            <m:r>
                              <a:rPr lang="en-US" sz="2400" i="1"/>
                              <m:t>≤550</m:t>
                            </m:r>
                          </m:e>
                          <m:e>
                            <m:sSub>
                              <m:sSubPr>
                                <m:ctrlPr>
                                  <a:rPr lang="ru-RU" sz="2400" i="1" baseline="-25000"/>
                                </m:ctrlPr>
                              </m:sSubPr>
                              <m:e>
                                <m:r>
                                  <a:rPr lang="uk-UA" sz="2400" i="1" baseline="-25000"/>
                                  <m:t>129,21</m:t>
                                </m:r>
                                <m:r>
                                  <a:rPr lang="uk-UA" sz="2400" i="1" baseline="-25000"/>
                                  <m:t>𝑥</m:t>
                                </m:r>
                              </m:e>
                              <m:sub>
                                <m:r>
                                  <a:rPr lang="uk-UA" sz="2400" i="1" baseline="-25000"/>
                                  <m:t>1</m:t>
                                </m:r>
                              </m:sub>
                            </m:sSub>
                            <m:r>
                              <a:rPr lang="uk-UA" sz="2400" i="1" baseline="-25000"/>
                              <m:t>+</m:t>
                            </m:r>
                            <m:sSub>
                              <m:sSubPr>
                                <m:ctrlPr>
                                  <a:rPr lang="ru-RU" sz="2400" i="1" baseline="-25000"/>
                                </m:ctrlPr>
                              </m:sSubPr>
                              <m:e>
                                <m:r>
                                  <a:rPr lang="uk-UA" sz="2400" i="1" baseline="-25000"/>
                                  <m:t>84,65</m:t>
                                </m:r>
                                <m:r>
                                  <a:rPr lang="uk-UA" sz="2400" i="1" baseline="-25000"/>
                                  <m:t>𝑥</m:t>
                                </m:r>
                              </m:e>
                              <m:sub>
                                <m:r>
                                  <a:rPr lang="uk-UA" sz="2400" i="1" baseline="-25000"/>
                                  <m:t>2</m:t>
                                </m:r>
                              </m:sub>
                            </m:sSub>
                            <m:r>
                              <a:rPr lang="uk-UA" sz="2400" i="1" baseline="-25000"/>
                              <m:t> ≤626,77</m:t>
                            </m:r>
                          </m:e>
                          <m:e>
                            <m:sSub>
                              <m:sSubPr>
                                <m:ctrlPr>
                                  <a:rPr lang="ru-RU" sz="2400" i="1" baseline="-25000"/>
                                </m:ctrlPr>
                              </m:sSubPr>
                              <m:e>
                                <m:r>
                                  <a:rPr lang="uk-UA" sz="2400" i="1" baseline="-25000"/>
                                  <m:t>2</m:t>
                                </m:r>
                                <m:r>
                                  <a:rPr lang="uk-UA" sz="2400" i="1" baseline="-25000"/>
                                  <m:t>𝑥</m:t>
                                </m:r>
                              </m:e>
                              <m:sub>
                                <m:r>
                                  <a:rPr lang="uk-UA" sz="2400" i="1" baseline="-25000"/>
                                  <m:t>1</m:t>
                                </m:r>
                              </m:sub>
                            </m:sSub>
                            <m:r>
                              <a:rPr lang="uk-UA" sz="2400" i="1" baseline="-25000"/>
                              <m:t>+</m:t>
                            </m:r>
                            <m:sSub>
                              <m:sSubPr>
                                <m:ctrlPr>
                                  <a:rPr lang="ru-RU" sz="2400" i="1" baseline="-25000"/>
                                </m:ctrlPr>
                              </m:sSubPr>
                              <m:e>
                                <m:r>
                                  <a:rPr lang="uk-UA" sz="2400" i="1" baseline="-25000"/>
                                  <m:t>5</m:t>
                                </m:r>
                                <m:r>
                                  <a:rPr lang="uk-UA" sz="2400" i="1" baseline="-25000"/>
                                  <m:t>𝑥</m:t>
                                </m:r>
                              </m:e>
                              <m:sub>
                                <m:r>
                                  <a:rPr lang="uk-UA" sz="2400" i="1" baseline="-25000"/>
                                  <m:t>2</m:t>
                                </m:r>
                              </m:sub>
                            </m:sSub>
                            <m:r>
                              <a:rPr lang="uk-UA" sz="2400" i="1" baseline="-25000"/>
                              <m:t>≤12</m:t>
                            </m:r>
                          </m:e>
                          <m:e>
                            <m:sSub>
                              <m:sSubPr>
                                <m:ctrlPr>
                                  <a:rPr lang="ru-RU" sz="2400" i="1" baseline="-25000"/>
                                </m:ctrlPr>
                              </m:sSubPr>
                              <m:e>
                                <m:r>
                                  <a:rPr lang="uk-UA" sz="2400" i="1" baseline="-25000"/>
                                  <m:t>𝑥</m:t>
                                </m:r>
                              </m:e>
                              <m:sub>
                                <m:r>
                                  <a:rPr lang="uk-UA" sz="2400" i="1" baseline="-25000"/>
                                  <m:t>1</m:t>
                                </m:r>
                              </m:sub>
                            </m:sSub>
                            <m:r>
                              <a:rPr lang="uk-UA" sz="2400" i="1" baseline="-25000"/>
                              <m:t>≥0, </m:t>
                            </m:r>
                            <m:sSub>
                              <m:sSubPr>
                                <m:ctrlPr>
                                  <a:rPr lang="ru-RU" sz="2400" i="1" baseline="-25000"/>
                                </m:ctrlPr>
                              </m:sSubPr>
                              <m:e>
                                <m:r>
                                  <a:rPr lang="uk-UA" sz="2400" i="1" baseline="-25000"/>
                                  <m:t>𝑥</m:t>
                                </m:r>
                              </m:e>
                              <m:sub>
                                <m:r>
                                  <a:rPr lang="uk-UA" sz="2400" i="1" baseline="-25000"/>
                                  <m:t>1</m:t>
                                </m:r>
                              </m:sub>
                            </m:sSub>
                            <m:r>
                              <a:rPr lang="uk-UA" sz="2400" i="1" baseline="-25000"/>
                              <m:t>≥0 </m:t>
                            </m:r>
                          </m:e>
                        </m:eqArr>
                      </m:e>
                    </m:d>
                  </m:oMath>
                </a14:m>
                <a:endParaRPr lang="ru-RU" sz="2400" dirty="0"/>
              </a:p>
              <a:p>
                <a:r>
                  <a:rPr lang="uk-UA" sz="2400" dirty="0"/>
                  <a:t>Потрібно знайти такі значення х</a:t>
                </a:r>
                <a:r>
                  <a:rPr lang="uk-UA" sz="2400" baseline="-25000" dirty="0"/>
                  <a:t>1</a:t>
                </a:r>
                <a:r>
                  <a:rPr lang="uk-UA" sz="2400" dirty="0"/>
                  <a:t>, х</a:t>
                </a:r>
                <a:r>
                  <a:rPr lang="uk-UA" sz="2400" baseline="-25000" dirty="0"/>
                  <a:t>2</a:t>
                </a:r>
                <a:r>
                  <a:rPr lang="uk-UA" sz="2400" dirty="0"/>
                  <a:t>, які забезпечують максимальне значення цільової функції виду</a:t>
                </a:r>
                <a:endParaRPr lang="ru-RU" sz="2400" dirty="0"/>
              </a:p>
              <a:p>
                <a14:m>
                  <m:oMath xmlns:m="http://schemas.openxmlformats.org/officeDocument/2006/math">
                    <m:r>
                      <a:rPr lang="en-US" sz="2400" i="1" baseline="-25000"/>
                      <m:t>𝐹</m:t>
                    </m:r>
                    <m:r>
                      <a:rPr lang="en-US" sz="2400" i="1" baseline="-25000"/>
                      <m:t>= </m:t>
                    </m:r>
                    <m:sSub>
                      <m:sSubPr>
                        <m:ctrlPr>
                          <a:rPr lang="ru-RU" sz="2400" i="1" baseline="-25000"/>
                        </m:ctrlPr>
                      </m:sSubPr>
                      <m:e>
                        <m:r>
                          <a:rPr lang="en-US" sz="2400" i="1" baseline="-25000"/>
                          <m:t>130</m:t>
                        </m:r>
                        <m:r>
                          <a:rPr lang="en-US" sz="2400" i="1" baseline="-25000"/>
                          <m:t>𝑥</m:t>
                        </m:r>
                      </m:e>
                      <m:sub>
                        <m:r>
                          <a:rPr lang="en-US" sz="2400" i="1" baseline="-25000"/>
                          <m:t>1</m:t>
                        </m:r>
                      </m:sub>
                    </m:sSub>
                    <m:r>
                      <a:rPr lang="en-US" sz="2400" i="1" baseline="-25000"/>
                      <m:t>+</m:t>
                    </m:r>
                    <m:sSub>
                      <m:sSubPr>
                        <m:ctrlPr>
                          <a:rPr lang="ru-RU" sz="2400" i="1" baseline="-25000"/>
                        </m:ctrlPr>
                      </m:sSubPr>
                      <m:e>
                        <m:r>
                          <a:rPr lang="en-US" sz="2400" i="1" baseline="-25000"/>
                          <m:t>90</m:t>
                        </m:r>
                        <m:r>
                          <a:rPr lang="en-US" sz="2400" i="1" baseline="-25000"/>
                          <m:t>𝑥</m:t>
                        </m:r>
                      </m:e>
                      <m:sub>
                        <m:r>
                          <a:rPr lang="en-US" sz="2400" i="1" baseline="-25000"/>
                          <m:t>2</m:t>
                        </m:r>
                      </m:sub>
                    </m:sSub>
                  </m:oMath>
                </a14:m>
                <a:endParaRPr lang="ru-RU" sz="2400" dirty="0"/>
              </a:p>
              <a:p>
                <a:endParaRPr lang="ru-RU" dirty="0"/>
              </a:p>
            </p:txBody>
          </p:sp>
        </mc:Choice>
        <mc:Fallback>
          <p:sp>
            <p:nvSpPr>
              <p:cNvPr id="3" name="Объект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177420" y="1665017"/>
                <a:ext cx="11682484" cy="4763069"/>
              </a:xfrm>
              <a:blipFill rotWithShape="0">
                <a:blip r:embed="rId2"/>
                <a:stretch>
                  <a:fillRect l="-991" t="-2689" b="-1024"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404860179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18365" y="122830"/>
            <a:ext cx="11668836" cy="1596788"/>
          </a:xfrm>
        </p:spPr>
        <p:txBody>
          <a:bodyPr>
            <a:normAutofit/>
          </a:bodyPr>
          <a:lstStyle/>
          <a:p>
            <a:pPr algn="just"/>
            <a:r>
              <a:rPr lang="uk-UA" sz="2800" dirty="0"/>
              <a:t>Сформульована оптимізаційна задача є задачею лінійного програмування. Для її вирішення скористаємося програмою M</a:t>
            </a:r>
            <a:r>
              <a:rPr lang="en-US" sz="2800" dirty="0"/>
              <a:t>S</a:t>
            </a:r>
            <a:r>
              <a:rPr lang="uk-UA" sz="2800" dirty="0"/>
              <a:t> Excel. Результати розрахунків представлено на рис. 1.</a:t>
            </a:r>
            <a:endParaRPr lang="ru-RU" sz="2800" dirty="0"/>
          </a:p>
        </p:txBody>
      </p:sp>
      <p:pic>
        <p:nvPicPr>
          <p:cNvPr id="4" name="Рисунок 3"/>
          <p:cNvPicPr/>
          <p:nvPr/>
        </p:nvPicPr>
        <p:blipFill rotWithShape="1">
          <a:blip r:embed="rId2"/>
          <a:srcRect l="1430" t="26429" r="66989" b="39012"/>
          <a:stretch/>
        </p:blipFill>
        <p:spPr bwMode="auto">
          <a:xfrm>
            <a:off x="334370" y="1337480"/>
            <a:ext cx="8154537" cy="498143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414887238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uk-UA" b="1" dirty="0" smtClean="0"/>
              <a:t>Висновки</a:t>
            </a:r>
            <a:endParaRPr lang="ru-RU" b="1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just"/>
            <a:r>
              <a:rPr lang="uk-UA" sz="2800" dirty="0"/>
              <a:t>Таким чином, завод може отримати максимальний прибуток в розмірі 633,513 грн., якщо буде виробляти за добу 4,44 </a:t>
            </a:r>
            <a:r>
              <a:rPr lang="uk-UA" sz="2800" dirty="0" err="1"/>
              <a:t>дал</a:t>
            </a:r>
            <a:r>
              <a:rPr lang="uk-UA" sz="2800" dirty="0"/>
              <a:t>. етилового спирту і 0,62 </a:t>
            </a:r>
            <a:r>
              <a:rPr lang="uk-UA" sz="2800" dirty="0" err="1"/>
              <a:t>дал</a:t>
            </a:r>
            <a:r>
              <a:rPr lang="uk-UA" sz="2800" dirty="0"/>
              <a:t>. </a:t>
            </a:r>
            <a:r>
              <a:rPr lang="uk-UA" sz="2800" dirty="0" err="1"/>
              <a:t>альдегідспирту</a:t>
            </a:r>
            <a:r>
              <a:rPr lang="uk-UA" sz="2800" dirty="0" smtClean="0"/>
              <a:t>.</a:t>
            </a:r>
          </a:p>
          <a:p>
            <a:pPr algn="just"/>
            <a:r>
              <a:rPr lang="uk-UA" sz="2800" dirty="0" smtClean="0"/>
              <a:t>Також можна </a:t>
            </a:r>
            <a:r>
              <a:rPr lang="uk-UA" sz="2800" dirty="0"/>
              <a:t>провести аналіз по залишкам ресурсів. Оскільки обмеження по сировині є зв’язаним, то цей ресурс використовується повністю. По ресурсу устаткування різниця нульова, тому ми не маємо залишку. </a:t>
            </a:r>
            <a:endParaRPr lang="ru-RU" sz="2800" dirty="0"/>
          </a:p>
          <a:p>
            <a:pPr algn="just"/>
            <a:endParaRPr lang="ru-RU" sz="2800" dirty="0"/>
          </a:p>
        </p:txBody>
      </p:sp>
    </p:spTree>
    <p:extLst>
      <p:ext uri="{BB962C8B-B14F-4D97-AF65-F5344CB8AC3E}">
        <p14:creationId xmlns:p14="http://schemas.microsoft.com/office/powerpoint/2010/main" val="3406995749"/>
      </p:ext>
    </p:extLst>
  </p:cSld>
  <p:clrMapOvr>
    <a:masterClrMapping/>
  </p:clrMapOvr>
</p:sld>
</file>

<file path=ppt/theme/theme1.xml><?xml version="1.0" encoding="utf-8"?>
<a:theme xmlns:a="http://schemas.openxmlformats.org/drawingml/2006/main" name="Ретро">
  <a:themeElements>
    <a:clrScheme name="Ретро">
      <a:dk1>
        <a:srgbClr val="000000"/>
      </a:dk1>
      <a:lt1>
        <a:sysClr val="window" lastClr="FFFFFF"/>
      </a:lt1>
      <a:dk2>
        <a:srgbClr val="637052"/>
      </a:dk2>
      <a:lt2>
        <a:srgbClr val="CCDDEA"/>
      </a:lt2>
      <a:accent1>
        <a:srgbClr val="E48312"/>
      </a:accent1>
      <a:accent2>
        <a:srgbClr val="BD582C"/>
      </a:accent2>
      <a:accent3>
        <a:srgbClr val="865640"/>
      </a:accent3>
      <a:accent4>
        <a:srgbClr val="9B8357"/>
      </a:accent4>
      <a:accent5>
        <a:srgbClr val="C2BC80"/>
      </a:accent5>
      <a:accent6>
        <a:srgbClr val="94A088"/>
      </a:accent6>
      <a:hlink>
        <a:srgbClr val="2998E3"/>
      </a:hlink>
      <a:folHlink>
        <a:srgbClr val="8C8C8C"/>
      </a:folHlink>
    </a:clrScheme>
    <a:fontScheme name="Ретро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Ретро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shade val="92000"/>
                <a:satMod val="130000"/>
              </a:schemeClr>
            </a:gs>
            <a:gs pos="45000">
              <a:schemeClr val="phClr">
                <a:tint val="60000"/>
                <a:shade val="99000"/>
                <a:satMod val="120000"/>
              </a:schemeClr>
            </a:gs>
            <a:gs pos="100000">
              <a:schemeClr val="phClr">
                <a:tint val="55000"/>
                <a:satMod val="140000"/>
              </a:schemeClr>
            </a:gs>
          </a:gsLst>
          <a:path path="circle">
            <a:fillToRect l="100000" t="100000" r="100000" b="100000"/>
          </a:path>
        </a:gradFill>
        <a:gradFill rotWithShape="1">
          <a:gsLst>
            <a:gs pos="0">
              <a:schemeClr val="phClr">
                <a:shade val="85000"/>
                <a:satMod val="130000"/>
              </a:schemeClr>
            </a:gs>
            <a:gs pos="34000">
              <a:schemeClr val="phClr">
                <a:shade val="87000"/>
                <a:satMod val="125000"/>
              </a:schemeClr>
            </a:gs>
            <a:gs pos="70000">
              <a:schemeClr val="phClr">
                <a:tint val="100000"/>
                <a:shade val="90000"/>
                <a:satMod val="130000"/>
              </a:schemeClr>
            </a:gs>
            <a:gs pos="100000">
              <a:schemeClr val="phClr">
                <a:tint val="100000"/>
                <a:shade val="100000"/>
                <a:satMod val="11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12700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2700000" algn="br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44450" dist="25400" dir="2700000" algn="br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9800000"/>
            </a:lightRig>
          </a:scene3d>
          <a:sp3d prstMaterial="flat">
            <a:bevelT w="25400" h="31750"/>
          </a:sp3d>
        </a:effectStyle>
      </a:effectStyleLst>
      <a:bgFillStyleLst>
        <a:solidFill>
          <a:schemeClr val="phClr"/>
        </a:solidFill>
        <a:solidFill>
          <a:schemeClr val="phClr">
            <a:tint val="90000"/>
            <a:shade val="97000"/>
            <a:satMod val="130000"/>
          </a:schemeClr>
        </a:solidFill>
        <a:gradFill rotWithShape="1">
          <a:gsLst>
            <a:gs pos="0">
              <a:schemeClr val="phClr">
                <a:tint val="96000"/>
                <a:shade val="99000"/>
                <a:satMod val="140000"/>
              </a:schemeClr>
            </a:gs>
            <a:gs pos="65000">
              <a:schemeClr val="phClr">
                <a:tint val="100000"/>
                <a:shade val="80000"/>
                <a:satMod val="130000"/>
              </a:schemeClr>
            </a:gs>
            <a:gs pos="100000">
              <a:schemeClr val="phClr">
                <a:tint val="100000"/>
                <a:shade val="48000"/>
                <a:satMod val="120000"/>
              </a:schemeClr>
            </a:gs>
          </a:gsLst>
          <a:lin ang="162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Retrospect" id="{5F128B03-DCCA-4EEB-AB3B-CF2899314A46}" vid="{3F1AAB62-24C6-49D2-8E01-B56FAC9A3DCD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Retrospect</Template>
  <TotalTime>37</TotalTime>
  <Words>454</Words>
  <Application>Microsoft Office PowerPoint</Application>
  <PresentationFormat>Широкоэкранный</PresentationFormat>
  <Paragraphs>41</Paragraphs>
  <Slides>10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10</vt:i4>
      </vt:variant>
    </vt:vector>
  </HeadingPairs>
  <TitlesOfParts>
    <vt:vector size="15" baseType="lpstr">
      <vt:lpstr>Calibri</vt:lpstr>
      <vt:lpstr>Calibri Light</vt:lpstr>
      <vt:lpstr>Cambria Math</vt:lpstr>
      <vt:lpstr>Wingdings</vt:lpstr>
      <vt:lpstr>Ретро</vt:lpstr>
      <vt:lpstr>ПОШУК ОПТИМАЛЬНОГО ПЛАНУ ВИРОБНИЦТВА ДЛЯ СПИРТОВОГО ЗАВОДА </vt:lpstr>
      <vt:lpstr>Анотація</vt:lpstr>
      <vt:lpstr>Вступ</vt:lpstr>
      <vt:lpstr>Особливості технологічного процесу виробництва спирту.</vt:lpstr>
      <vt:lpstr>Особливості технологічного процесу виробництва спирту.</vt:lpstr>
      <vt:lpstr>Особливості технологічного процесу виробництва спирту.</vt:lpstr>
      <vt:lpstr>Математична постановка задачі</vt:lpstr>
      <vt:lpstr>Математична постановка задачі</vt:lpstr>
      <vt:lpstr>Презентация PowerPoint</vt:lpstr>
      <vt:lpstr>Висновки</vt:lpstr>
    </vt:vector>
  </TitlesOfParts>
  <Company>SPecialiST RePack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ПОШУК ОПТИМАЛЬНОГО ПЛАНУ ВИРОБНИЦТВА ДЛЯ СПИРТОВОГО ЗАВОДА </dc:title>
  <dc:creator>Max</dc:creator>
  <cp:lastModifiedBy>Max</cp:lastModifiedBy>
  <cp:revision>4</cp:revision>
  <dcterms:created xsi:type="dcterms:W3CDTF">2015-03-02T23:46:46Z</dcterms:created>
  <dcterms:modified xsi:type="dcterms:W3CDTF">2015-03-03T00:23:50Z</dcterms:modified>
</cp:coreProperties>
</file>