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14CB7C-236A-45C8-B4F3-84721A924F53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7C8ECD-3F17-4317-B9C5-934288109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908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C8ECD-3F17-4317-B9C5-93428810986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297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16067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Модели принятия решений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08259" y="4149080"/>
            <a:ext cx="761405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Колесник В.Ю., студентка 3 курса</a:t>
            </a:r>
          </a:p>
          <a:p>
            <a:pPr algn="r"/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факультета экономической информатики</a:t>
            </a:r>
          </a:p>
          <a:p>
            <a:pPr algn="r"/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ХНЭУ им. С. Кузнеца</a:t>
            </a: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90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7849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Процесс </a:t>
            </a:r>
            <a:r>
              <a:rPr lang="ru-RU" sz="36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принятия решения </a:t>
            </a: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— это процесс рационального или иррационального выбора альтернатив, имеющий целью достижение осознаваемого результата.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ic.pics.livejournal.com/temnyi_drakon/19940988/86145/86145_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" y="4357268"/>
            <a:ext cx="3754388" cy="249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psychologos.ru/images/0/01/Prinyatie_res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236" y="4357268"/>
            <a:ext cx="3323884" cy="249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life.kazarin.su/wp-content/uploads/2012/11/resheni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708" y="4357268"/>
            <a:ext cx="2329094" cy="249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16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453650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Процесс выбора становится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проблемой, когда </a:t>
            </a: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в системе человек — окружающая среда присутствует неопределенность применительно к осуществлению действий, направленных на достижение определенной цели, конечного результата.</a:t>
            </a:r>
          </a:p>
        </p:txBody>
      </p:sp>
      <p:pic>
        <p:nvPicPr>
          <p:cNvPr id="2050" name="Picture 2" descr="http://t3.gstatic.com/images?q=tbn:ANd9GcQbL4cVAyb5Tj_LWcZFfhNO_fef6_sLBGejRYuaRi-fOLYEbiZmX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955" y="332655"/>
            <a:ext cx="3433217" cy="315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gardertatyana.com/wp-content/uploads/2015/01/mi-sami-delaem-vib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956" y="4005064"/>
            <a:ext cx="3433217" cy="257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33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0397" y="548680"/>
            <a:ext cx="7612982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А = </a:t>
            </a:r>
            <a:r>
              <a:rPr lang="ru-RU" sz="7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Klog</a:t>
            </a:r>
            <a:r>
              <a:rPr lang="ru-RU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 (n + 1)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0648" y="2420887"/>
            <a:ext cx="8703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А — время реакции с выбором</a:t>
            </a:r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;</a:t>
            </a:r>
          </a:p>
          <a:p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К </a:t>
            </a: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— время простой реакции без </a:t>
            </a:r>
            <a:endParaRPr lang="ru-RU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выбора;</a:t>
            </a:r>
          </a:p>
          <a:p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n </a:t>
            </a: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— количество .</a:t>
            </a:r>
          </a:p>
        </p:txBody>
      </p:sp>
    </p:spTree>
    <p:extLst>
      <p:ext uri="{BB962C8B-B14F-4D97-AF65-F5344CB8AC3E}">
        <p14:creationId xmlns:p14="http://schemas.microsoft.com/office/powerpoint/2010/main" val="241544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2886" y="188640"/>
            <a:ext cx="785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Фазы принятия решений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192011"/>
              </p:ext>
            </p:extLst>
          </p:nvPr>
        </p:nvGraphicFramePr>
        <p:xfrm>
          <a:off x="323528" y="1196753"/>
          <a:ext cx="8390981" cy="5298217"/>
        </p:xfrm>
        <a:graphic>
          <a:graphicData uri="http://schemas.openxmlformats.org/drawingml/2006/table">
            <a:tbl>
              <a:tblPr firstRow="1" firstCol="1" bandRow="1"/>
              <a:tblGrid>
                <a:gridCol w="2664296"/>
                <a:gridCol w="5726685"/>
              </a:tblGrid>
              <a:tr h="57606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Фаза</a:t>
                      </a:r>
                      <a:endParaRPr lang="ru-RU" sz="20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Содержание </a:t>
                      </a:r>
                      <a:r>
                        <a:rPr lang="ru-RU" sz="2000" b="1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фазы</a:t>
                      </a:r>
                      <a:endParaRPr lang="ru-RU" sz="20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413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Сбор </a:t>
                      </a:r>
                      <a:r>
                        <a:rPr lang="ru-RU" sz="20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информации о возможных </a:t>
                      </a:r>
                      <a:endParaRPr lang="ru-RU" sz="20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проблемах</a:t>
                      </a:r>
                      <a:endParaRPr lang="ru-RU" sz="20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Наблюдение </a:t>
                      </a:r>
                      <a:r>
                        <a:rPr lang="ru-RU" sz="20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за внутренней средой организации, наблюдение за внешней средой</a:t>
                      </a:r>
                      <a:endParaRPr lang="ru-RU" sz="20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530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Выявление </a:t>
                      </a:r>
                      <a:r>
                        <a:rPr lang="ru-RU" sz="20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и определение причин возникновения проблемы</a:t>
                      </a:r>
                      <a:endParaRPr lang="ru-RU" sz="20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Описание </a:t>
                      </a:r>
                      <a:r>
                        <a:rPr lang="ru-RU" sz="20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проблемной </a:t>
                      </a:r>
                      <a:r>
                        <a:rPr lang="ru-RU" sz="20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ситуации, выявление</a:t>
                      </a:r>
                      <a:r>
                        <a:rPr lang="ru-RU" sz="2000" baseline="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организационного </a:t>
                      </a:r>
                      <a:r>
                        <a:rPr lang="ru-RU" sz="20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звена, где возникла проблема, формулировка проблемы, оценка ее важности, выявление причин возникновения проблемы</a:t>
                      </a:r>
                      <a:endParaRPr lang="ru-RU" sz="20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918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Формулирование </a:t>
                      </a:r>
                      <a:r>
                        <a:rPr lang="ru-RU" sz="20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целей решения проблемы</a:t>
                      </a:r>
                      <a:endParaRPr lang="ru-RU" sz="20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Определение </a:t>
                      </a:r>
                      <a:r>
                        <a:rPr lang="ru-RU" sz="20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целей организации, формулировка целей решения проблемы</a:t>
                      </a:r>
                      <a:endParaRPr lang="ru-RU" sz="20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07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701578"/>
              </p:ext>
            </p:extLst>
          </p:nvPr>
        </p:nvGraphicFramePr>
        <p:xfrm>
          <a:off x="323528" y="332656"/>
          <a:ext cx="8496944" cy="6298312"/>
        </p:xfrm>
        <a:graphic>
          <a:graphicData uri="http://schemas.openxmlformats.org/drawingml/2006/table">
            <a:tbl>
              <a:tblPr firstRow="1" firstCol="1" bandRow="1"/>
              <a:tblGrid>
                <a:gridCol w="2368471"/>
                <a:gridCol w="6128473"/>
              </a:tblGrid>
              <a:tr h="232043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2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Обоснование </a:t>
                      </a:r>
                      <a:r>
                        <a:rPr lang="ru-RU" sz="22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стратегии решения проблемы</a:t>
                      </a:r>
                      <a:endParaRPr lang="ru-RU" sz="22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2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Детальное </a:t>
                      </a:r>
                      <a:r>
                        <a:rPr lang="ru-RU" sz="22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описание объекта, определение области изменения переменных факторов, определение требований к решению, определение критериев эффективности решения, определение ограничений</a:t>
                      </a:r>
                      <a:endParaRPr lang="ru-RU" sz="22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788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2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Разработка </a:t>
                      </a:r>
                      <a:r>
                        <a:rPr lang="ru-RU" sz="22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вариантов решения</a:t>
                      </a:r>
                      <a:endParaRPr lang="ru-RU" sz="22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2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Расчленение </a:t>
                      </a:r>
                      <a:r>
                        <a:rPr lang="ru-RU" sz="22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задачи на подзадачи, поиски идей решения по каждой подзадаче, построение моделей и проведение расчетов, определение возможных вариантов решения по каждой подзадаче и подсистеме, обобщение результатов по каждой подзадаче, прогнозирование последствий решений по каждой подзадаче, разработка вариантов решения всей задачи</a:t>
                      </a:r>
                      <a:endParaRPr lang="ru-RU" sz="22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624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203672"/>
              </p:ext>
            </p:extLst>
          </p:nvPr>
        </p:nvGraphicFramePr>
        <p:xfrm>
          <a:off x="179512" y="188640"/>
          <a:ext cx="8784976" cy="6647616"/>
        </p:xfrm>
        <a:graphic>
          <a:graphicData uri="http://schemas.openxmlformats.org/drawingml/2006/table">
            <a:tbl>
              <a:tblPr firstRow="1" firstCol="1" bandRow="1"/>
              <a:tblGrid>
                <a:gridCol w="2740141"/>
                <a:gridCol w="6044835"/>
              </a:tblGrid>
              <a:tr h="129614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Выбор </a:t>
                      </a:r>
                      <a:r>
                        <a:rPr lang="ru-RU" sz="24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лучшего варианта</a:t>
                      </a:r>
                      <a:endParaRPr lang="ru-RU" sz="2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Анализ </a:t>
                      </a:r>
                      <a:r>
                        <a:rPr lang="ru-RU" sz="24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эффективности вариантов решения, оценка влияния неуправляемых параметров</a:t>
                      </a:r>
                      <a:endParaRPr lang="ru-RU" sz="2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8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Корректировка </a:t>
                      </a:r>
                      <a:r>
                        <a:rPr lang="ru-RU" sz="24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и согласование решения</a:t>
                      </a:r>
                      <a:endParaRPr lang="ru-RU" sz="2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Проработка </a:t>
                      </a:r>
                      <a:r>
                        <a:rPr lang="ru-RU" sz="24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решения с исполнителями, согласование решения с функционально взаимодействующими службами, утверждение решения</a:t>
                      </a:r>
                      <a:endParaRPr lang="ru-RU" sz="2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8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Реализация </a:t>
                      </a:r>
                      <a:r>
                        <a:rPr lang="ru-RU" sz="24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решения</a:t>
                      </a:r>
                      <a:endParaRPr lang="ru-RU" sz="2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solidFill>
                          <a:srgbClr val="111111"/>
                        </a:solidFill>
                        <a:effectLst/>
                        <a:latin typeface="Comic Sans MS" panose="030F0702030302020204" pitchFamily="66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Подготовка </a:t>
                      </a:r>
                      <a:r>
                        <a:rPr lang="ru-RU" sz="2400" dirty="0">
                          <a:solidFill>
                            <a:srgbClr val="111111"/>
                          </a:solidFill>
                          <a:effectLst/>
                          <a:latin typeface="Comic Sans MS" panose="030F0702030302020204" pitchFamily="66" charset="0"/>
                          <a:ea typeface="Times New Roman"/>
                          <a:cs typeface="Times New Roman"/>
                        </a:rPr>
                        <a:t>рабочего плана реализации, его реализация, внесение изменений в решение в ходе реализации, оценка эффективности принятого и реализованного решения</a:t>
                      </a:r>
                      <a:endParaRPr lang="ru-RU" sz="2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9442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5385" y="116632"/>
            <a:ext cx="48492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Типы моделей: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327994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физическая</a:t>
            </a:r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;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 аналоговая (организационная схема, график</a:t>
            </a:r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);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математическая (использование символов для описания действия или объектов).</a:t>
            </a:r>
          </a:p>
        </p:txBody>
      </p:sp>
    </p:spTree>
    <p:extLst>
      <p:ext uri="{BB962C8B-B14F-4D97-AF65-F5344CB8AC3E}">
        <p14:creationId xmlns:p14="http://schemas.microsoft.com/office/powerpoint/2010/main" val="241853815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96944" cy="633032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недостоверные исходные 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допущения;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ru-RU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информационные ограничения;</a:t>
            </a:r>
          </a:p>
          <a:p>
            <a:endParaRPr lang="ru-RU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непонимание </a:t>
            </a: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модели самими 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пользователями;</a:t>
            </a:r>
          </a:p>
          <a:p>
            <a:endParaRPr lang="ru-RU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чрезмерная стоимость создания модели;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и </a:t>
            </a: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т.п.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66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2893" y="183316"/>
            <a:ext cx="290496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Модели</a:t>
            </a: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5578" y="1014313"/>
            <a:ext cx="880890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Модель теории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очередей;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Модель управления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запасами;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Модель линейного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программирования; 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Имитационное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моделирование</a:t>
            </a: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;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Экономический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анализ;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Анализ временных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рядов; 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Причинно-следственный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метод; 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Мнение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жюри;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Метод исследования информации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сбытовиков;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Модель 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ожиданий;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Метод </a:t>
            </a:r>
            <a:r>
              <a:rPr lang="ru-RU" sz="3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Дельфи</a:t>
            </a:r>
            <a:r>
              <a:rPr lang="ru-RU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anose="030F0702030302020204" pitchFamily="66" charset="0"/>
              </a:rPr>
              <a:t>;</a:t>
            </a:r>
            <a:endParaRPr lang="ru-RU" sz="3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99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9673611">
            <a:off x="-210714" y="2875002"/>
            <a:ext cx="956543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Спасиб</a:t>
            </a: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о за внимание!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146" name="Picture 2" descr="http://img1.liveinternet.ru/images/attach/c/1/59/705/59705922_smaylik_solnuyshko_gif_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38" y="-243408"/>
            <a:ext cx="28575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avaqip.ru/wp-content/uploads/2010/12/19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486" y="3082709"/>
            <a:ext cx="2480605" cy="198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s019.radikal.ru/i638/1211/f3/c8d2d48709e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60648"/>
            <a:ext cx="2099142" cy="209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cs301614.vk.me/u120136672/-1/x_afd2112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763" y="4509120"/>
            <a:ext cx="2092291" cy="2092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761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364</Words>
  <Application>Microsoft Office PowerPoint</Application>
  <PresentationFormat>Экран (4:3)</PresentationFormat>
  <Paragraphs>79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Mistika</dc:creator>
  <cp:lastModifiedBy>Лера</cp:lastModifiedBy>
  <cp:revision>7</cp:revision>
  <dcterms:created xsi:type="dcterms:W3CDTF">2015-03-02T19:10:16Z</dcterms:created>
  <dcterms:modified xsi:type="dcterms:W3CDTF">2015-03-02T20:05:19Z</dcterms:modified>
</cp:coreProperties>
</file>