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4" r:id="rId3"/>
    <p:sldId id="275" r:id="rId4"/>
    <p:sldId id="259" r:id="rId5"/>
    <p:sldId id="276" r:id="rId6"/>
    <p:sldId id="277" r:id="rId7"/>
    <p:sldId id="260" r:id="rId8"/>
    <p:sldId id="278" r:id="rId9"/>
    <p:sldId id="27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2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23182-6F4F-4FC1-8B24-BF2C9B8F774C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FB0A9-9EF3-4CFC-9115-492CE114AF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8267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534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6324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1426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9101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18208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2515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55881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4091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793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3236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FA9D7-9CD8-41BC-B0CB-510313C07A99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77826-35F6-45AF-B5AB-3734735C3DD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920" y="0"/>
            <a:ext cx="4541079" cy="3405809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7659756" y="1646237"/>
            <a:ext cx="1484243" cy="175957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4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5992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709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1778000"/>
            <a:ext cx="9144000" cy="2578100"/>
          </a:xfrm>
          <a:prstGeom prst="rect">
            <a:avLst/>
          </a:prstGeom>
          <a:solidFill>
            <a:schemeClr val="tx1">
              <a:alpha val="34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1822362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0" i="0" u="none" strike="noStrike" kern="1200" cap="none" spc="0" normalizeH="0" baseline="0" noProof="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Lobster" pitchFamily="2" charset="0"/>
                <a:ea typeface="+mj-ea"/>
                <a:cs typeface="+mj-cs"/>
              </a:rPr>
              <a:t>Модель функционирования  отделения банка на основе теории массового обслуживания</a:t>
            </a:r>
            <a:endParaRPr kumimoji="0" lang="ru-RU" sz="4600" b="0" i="0" u="none" strike="noStrike" kern="1200" cap="none" spc="0" normalizeH="0" baseline="0" noProof="0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Lobster" pitchFamily="2" charset="0"/>
              <a:ea typeface="+mj-ea"/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30500" y="5041900"/>
            <a:ext cx="6413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latin typeface="Arial" pitchFamily="34" charset="0"/>
                <a:cs typeface="Arial" pitchFamily="34" charset="0"/>
              </a:rPr>
              <a:t>Выполнила студентка 3 курса</a:t>
            </a:r>
          </a:p>
          <a:p>
            <a:pPr algn="r"/>
            <a:r>
              <a:rPr lang="ru-RU" b="1" dirty="0" smtClean="0">
                <a:latin typeface="Arial" pitchFamily="34" charset="0"/>
                <a:cs typeface="Arial" pitchFamily="34" charset="0"/>
              </a:rPr>
              <a:t>Факультета экономической информатики </a:t>
            </a:r>
          </a:p>
          <a:p>
            <a:pPr algn="r"/>
            <a:r>
              <a:rPr lang="ru-RU" b="1" dirty="0" smtClean="0">
                <a:latin typeface="Arial" pitchFamily="34" charset="0"/>
                <a:cs typeface="Arial" pitchFamily="34" charset="0"/>
              </a:rPr>
              <a:t>  ХНЭУ им.С.Кузнеца , Украина</a:t>
            </a:r>
          </a:p>
          <a:p>
            <a:pPr algn="r"/>
            <a:r>
              <a:rPr lang="ru-RU" b="1" dirty="0" smtClean="0">
                <a:latin typeface="Arial" pitchFamily="34" charset="0"/>
                <a:cs typeface="Arial" pitchFamily="34" charset="0"/>
              </a:rPr>
              <a:t>Степанова Алина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58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79400"/>
            <a:ext cx="9144000" cy="1828800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350" y="393700"/>
            <a:ext cx="7886700" cy="1855789"/>
          </a:xfrm>
        </p:spPr>
        <p:txBody>
          <a:bodyPr>
            <a:noAutofit/>
          </a:bodyPr>
          <a:lstStyle/>
          <a:p>
            <a:pPr algn="just"/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" pitchFamily="2" charset="0"/>
              </a:rPr>
              <a:t>Аннотация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</a:rPr>
              <a:t>: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работе рассмотрены модели одноканальной и многоканальной системы массового обслуживания, проанализированы ситуации использования  СМО как структуры организации.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222499"/>
            <a:ext cx="7886700" cy="4343401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u="sng" dirty="0" smtClean="0">
                <a:latin typeface="AsylbekM29.kz" pitchFamily="2" charset="-52"/>
              </a:rPr>
              <a:t>Организация</a:t>
            </a:r>
            <a:r>
              <a:rPr lang="ru-RU" dirty="0" smtClean="0"/>
              <a:t> - это структурированная общность участников, имеющая общие цели и общее руководство.</a:t>
            </a:r>
          </a:p>
          <a:p>
            <a:pPr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Первостепенной необходимостью является обеспечение не только </a:t>
            </a:r>
            <a:r>
              <a:rPr lang="ru-RU" u="sng" dirty="0" smtClean="0">
                <a:latin typeface="AsylbekM29.kz" pitchFamily="2" charset="-52"/>
              </a:rPr>
              <a:t>эффективности</a:t>
            </a:r>
            <a:r>
              <a:rPr lang="ru-RU" u="sng" dirty="0" smtClean="0"/>
              <a:t>,</a:t>
            </a:r>
            <a:r>
              <a:rPr lang="ru-RU" dirty="0" smtClean="0"/>
              <a:t> но и </a:t>
            </a:r>
            <a:r>
              <a:rPr lang="ru-RU" u="sng" dirty="0" smtClean="0">
                <a:latin typeface="AsylbekM29.kz" pitchFamily="2" charset="-52"/>
              </a:rPr>
              <a:t>гибкости функционирования</a:t>
            </a:r>
            <a:r>
              <a:rPr lang="ru-RU" dirty="0" smtClean="0"/>
              <a:t> организаций.</a:t>
            </a:r>
          </a:p>
          <a:p>
            <a:pPr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	Важным фактором,  в достижении поставленных целей, будем считать </a:t>
            </a:r>
            <a:r>
              <a:rPr lang="ru-RU" u="sng" dirty="0" smtClean="0">
                <a:latin typeface="AsylbekM29.kz" pitchFamily="2" charset="-52"/>
              </a:rPr>
              <a:t>сообщение между элементами</a:t>
            </a:r>
            <a:r>
              <a:rPr lang="ru-RU" u="sng" dirty="0" smtClean="0"/>
              <a:t> </a:t>
            </a:r>
            <a:r>
              <a:rPr lang="ru-RU" dirty="0" smtClean="0"/>
              <a:t>функциональной системы.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8300" y="1254125"/>
            <a:ext cx="8140700" cy="435133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2600" dirty="0" smtClean="0"/>
              <a:t>Процесс распространения информации и её обработки (на всех уровнях системы) определяется </a:t>
            </a:r>
            <a:r>
              <a:rPr lang="ru-RU" sz="2600" u="sng" dirty="0" smtClean="0">
                <a:latin typeface="AsylbekM29.kz" pitchFamily="2" charset="-52"/>
              </a:rPr>
              <a:t>качеством коммуникации</a:t>
            </a:r>
            <a:r>
              <a:rPr lang="ru-RU" sz="2600" dirty="0" smtClean="0"/>
              <a:t>.</a:t>
            </a:r>
          </a:p>
          <a:p>
            <a:pPr>
              <a:buNone/>
            </a:pPr>
            <a:endParaRPr lang="ru-RU" sz="2600" u="sng" dirty="0" smtClean="0"/>
          </a:p>
          <a:p>
            <a:pPr algn="just">
              <a:buNone/>
            </a:pPr>
            <a:r>
              <a:rPr lang="ru-RU" sz="2600" dirty="0" smtClean="0"/>
              <a:t>	</a:t>
            </a:r>
            <a:r>
              <a:rPr lang="ru-RU" sz="2600" u="sng" dirty="0" smtClean="0">
                <a:latin typeface="AsylbekM29.kz" pitchFamily="2" charset="-52"/>
              </a:rPr>
              <a:t>Коммуникация</a:t>
            </a:r>
            <a:r>
              <a:rPr lang="ru-RU" sz="2600" dirty="0" smtClean="0"/>
              <a:t> - поступающие потоки требований, необходимые к обработке и выполнению. </a:t>
            </a:r>
          </a:p>
          <a:p>
            <a:pPr>
              <a:buNone/>
            </a:pPr>
            <a:r>
              <a:rPr lang="ru-RU" sz="2600" dirty="0" smtClean="0"/>
              <a:t> </a:t>
            </a:r>
          </a:p>
          <a:p>
            <a:pPr algn="just">
              <a:buNone/>
            </a:pPr>
            <a:r>
              <a:rPr lang="ru-RU" sz="2600" dirty="0" smtClean="0"/>
              <a:t>	Такие виды процессов описываются с помощью математических методов и моделей теории массового обслуживания (</a:t>
            </a:r>
            <a:r>
              <a:rPr lang="ru-RU" sz="2600" dirty="0" smtClean="0">
                <a:latin typeface="AsylbekM29.kz" pitchFamily="2" charset="-52"/>
              </a:rPr>
              <a:t>СМО</a:t>
            </a:r>
            <a:r>
              <a:rPr lang="ru-RU" sz="2600" dirty="0" smtClean="0"/>
              <a:t>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 42"/>
          <p:cNvSpPr/>
          <p:nvPr/>
        </p:nvSpPr>
        <p:spPr>
          <a:xfrm>
            <a:off x="0" y="190500"/>
            <a:ext cx="9144000" cy="927100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gray">
          <a:xfrm>
            <a:off x="-281939" y="2017714"/>
            <a:ext cx="9155430" cy="484028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16200000" scaled="1"/>
            <a:tileRect/>
          </a:gradFill>
          <a:ln w="12700">
            <a:noFill/>
            <a:miter lim="800000"/>
            <a:headEnd/>
            <a:tailEnd/>
          </a:ln>
          <a:effectLst/>
        </p:spPr>
        <p:txBody>
          <a:bodyPr lIns="108000" tIns="108000" rIns="144000" bIns="72000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190500" indent="-190500"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buFont typeface="Wingdings" pitchFamily="2" charset="2"/>
              <a:buChar char="§"/>
              <a:defRPr/>
            </a:pPr>
            <a:endParaRPr lang="de-DE" noProof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60461" name="Rectangle 13"/>
          <p:cNvSpPr>
            <a:spLocks noGrp="1" noChangeArrowheads="1"/>
          </p:cNvSpPr>
          <p:nvPr>
            <p:ph type="title"/>
          </p:nvPr>
        </p:nvSpPr>
        <p:spPr>
          <a:xfrm>
            <a:off x="317500" y="495300"/>
            <a:ext cx="8369300" cy="762000"/>
          </a:xfrm>
          <a:noFill/>
          <a:ln/>
        </p:spPr>
        <p:txBody>
          <a:bodyPr>
            <a:noAutofit/>
          </a:bodyPr>
          <a:lstStyle/>
          <a:p>
            <a:pPr algn="just"/>
            <a:r>
              <a:rPr lang="ru-RU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</a:rPr>
              <a:t>Рассмотрим процесс обработки системой поступающих заявок:</a:t>
            </a:r>
            <a:br>
              <a:rPr lang="ru-RU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</a:rPr>
            </a:br>
            <a:endParaRPr lang="en-US" sz="2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obster" pitchFamily="2" charset="0"/>
            </a:endParaRPr>
          </a:p>
        </p:txBody>
      </p:sp>
      <p:grpSp>
        <p:nvGrpSpPr>
          <p:cNvPr id="2" name="Group 46"/>
          <p:cNvGrpSpPr>
            <a:grpSpLocks/>
          </p:cNvGrpSpPr>
          <p:nvPr/>
        </p:nvGrpSpPr>
        <p:grpSpPr bwMode="auto">
          <a:xfrm>
            <a:off x="-3124200" y="2414587"/>
            <a:ext cx="9855200" cy="4430713"/>
            <a:chOff x="-1344" y="912"/>
            <a:chExt cx="6208" cy="2791"/>
          </a:xfrm>
        </p:grpSpPr>
        <p:sp>
          <p:nvSpPr>
            <p:cNvPr id="360450" name="AutoShape 2"/>
            <p:cNvSpPr>
              <a:spLocks noChangeArrowheads="1"/>
            </p:cNvSpPr>
            <p:nvPr/>
          </p:nvSpPr>
          <p:spPr bwMode="gray">
            <a:xfrm rot="5400000">
              <a:off x="-1344" y="912"/>
              <a:ext cx="2791" cy="2791"/>
            </a:xfrm>
            <a:custGeom>
              <a:avLst/>
              <a:gdLst>
                <a:gd name="G0" fmla="+- 10478 0 0"/>
                <a:gd name="G1" fmla="+- -11739500 0 0"/>
                <a:gd name="G2" fmla="+- 0 0 -11739500"/>
                <a:gd name="T0" fmla="*/ 0 256 1"/>
                <a:gd name="T1" fmla="*/ 180 256 1"/>
                <a:gd name="G3" fmla="+- -11739500 T0 T1"/>
                <a:gd name="T2" fmla="*/ 0 256 1"/>
                <a:gd name="T3" fmla="*/ 90 256 1"/>
                <a:gd name="G4" fmla="+- -11739500 T2 T3"/>
                <a:gd name="G5" fmla="*/ G4 2 1"/>
                <a:gd name="T4" fmla="*/ 90 256 1"/>
                <a:gd name="T5" fmla="*/ 0 256 1"/>
                <a:gd name="G6" fmla="+- -11739500 T4 T5"/>
                <a:gd name="G7" fmla="*/ G6 2 1"/>
                <a:gd name="G8" fmla="abs -117395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10478"/>
                <a:gd name="G18" fmla="*/ 10478 1 2"/>
                <a:gd name="G19" fmla="+- G18 5400 0"/>
                <a:gd name="G20" fmla="cos G19 -11739500"/>
                <a:gd name="G21" fmla="sin G19 -11739500"/>
                <a:gd name="G22" fmla="+- G20 10800 0"/>
                <a:gd name="G23" fmla="+- G21 10800 0"/>
                <a:gd name="G24" fmla="+- 10800 0 G20"/>
                <a:gd name="G25" fmla="+- 10478 10800 0"/>
                <a:gd name="G26" fmla="?: G9 G17 G25"/>
                <a:gd name="G27" fmla="?: G9 0 21600"/>
                <a:gd name="G28" fmla="cos 10800 -11739500"/>
                <a:gd name="G29" fmla="sin 10800 -11739500"/>
                <a:gd name="G30" fmla="sin 10478 -11739500"/>
                <a:gd name="G31" fmla="+- G28 10800 0"/>
                <a:gd name="G32" fmla="+- G29 10800 0"/>
                <a:gd name="G33" fmla="+- G30 10800 0"/>
                <a:gd name="G34" fmla="?: G4 0 G31"/>
                <a:gd name="G35" fmla="?: -11739500 G34 0"/>
                <a:gd name="G36" fmla="?: G6 G35 G31"/>
                <a:gd name="G37" fmla="+- 21600 0 G36"/>
                <a:gd name="G38" fmla="?: G4 0 G33"/>
                <a:gd name="G39" fmla="?: -117395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2 w 21600"/>
                <a:gd name="T15" fmla="*/ 10638 h 21600"/>
                <a:gd name="T16" fmla="*/ 10800 w 21600"/>
                <a:gd name="T17" fmla="*/ 322 h 21600"/>
                <a:gd name="T18" fmla="*/ 21438 w 21600"/>
                <a:gd name="T19" fmla="*/ 10638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3" y="10641"/>
                  </a:moveTo>
                  <a:cubicBezTo>
                    <a:pt x="410" y="4916"/>
                    <a:pt x="5075" y="321"/>
                    <a:pt x="10800" y="322"/>
                  </a:cubicBezTo>
                  <a:cubicBezTo>
                    <a:pt x="16524" y="322"/>
                    <a:pt x="21189" y="4916"/>
                    <a:pt x="21276" y="10641"/>
                  </a:cubicBezTo>
                  <a:lnTo>
                    <a:pt x="21598" y="10636"/>
                  </a:lnTo>
                  <a:cubicBezTo>
                    <a:pt x="21509" y="4736"/>
                    <a:pt x="16700" y="-1"/>
                    <a:pt x="10799" y="0"/>
                  </a:cubicBezTo>
                  <a:cubicBezTo>
                    <a:pt x="4899" y="0"/>
                    <a:pt x="90" y="4736"/>
                    <a:pt x="1" y="10636"/>
                  </a:cubicBezTo>
                  <a:close/>
                </a:path>
              </a:pathLst>
            </a:custGeom>
            <a:gradFill rotWithShape="0">
              <a:gsLst>
                <a:gs pos="0">
                  <a:srgbClr val="0099FF">
                    <a:gamma/>
                    <a:tint val="0"/>
                    <a:invGamma/>
                    <a:alpha val="0"/>
                  </a:srgbClr>
                </a:gs>
                <a:gs pos="100000">
                  <a:srgbClr val="0099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0457" name="Text Box 9"/>
            <p:cNvSpPr txBox="1">
              <a:spLocks noChangeArrowheads="1"/>
            </p:cNvSpPr>
            <p:nvPr/>
          </p:nvSpPr>
          <p:spPr bwMode="gray">
            <a:xfrm>
              <a:off x="892" y="1757"/>
              <a:ext cx="116" cy="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r"/>
              <a:endParaRPr lang="en-US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grpSp>
          <p:nvGrpSpPr>
            <p:cNvPr id="3" name="Group 41"/>
            <p:cNvGrpSpPr>
              <a:grpSpLocks/>
            </p:cNvGrpSpPr>
            <p:nvPr/>
          </p:nvGrpSpPr>
          <p:grpSpPr bwMode="auto">
            <a:xfrm>
              <a:off x="980" y="1245"/>
              <a:ext cx="3644" cy="461"/>
              <a:chOff x="980" y="1245"/>
              <a:chExt cx="3644" cy="461"/>
            </a:xfrm>
          </p:grpSpPr>
          <p:sp>
            <p:nvSpPr>
              <p:cNvPr id="360453" name="AutoShape 5"/>
              <p:cNvSpPr>
                <a:spLocks noChangeArrowheads="1"/>
              </p:cNvSpPr>
              <p:nvPr/>
            </p:nvSpPr>
            <p:spPr bwMode="gray">
              <a:xfrm>
                <a:off x="1163" y="1245"/>
                <a:ext cx="3461" cy="33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33CC33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980" y="1268"/>
                <a:ext cx="316" cy="316"/>
                <a:chOff x="980" y="1412"/>
                <a:chExt cx="316" cy="316"/>
              </a:xfrm>
            </p:grpSpPr>
            <p:sp>
              <p:nvSpPr>
                <p:cNvPr id="360455" name="Oval 7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33CC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456" name="Oval 8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458" name="Text Box 10"/>
              <p:cNvSpPr txBox="1">
                <a:spLocks noChangeArrowheads="1"/>
              </p:cNvSpPr>
              <p:nvPr/>
            </p:nvSpPr>
            <p:spPr bwMode="gray">
              <a:xfrm>
                <a:off x="1035" y="131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 dirty="0">
                    <a:solidFill>
                      <a:srgbClr val="000000"/>
                    </a:solidFill>
                  </a:rPr>
                  <a:t>1</a:t>
                </a:r>
              </a:p>
            </p:txBody>
          </p:sp>
          <p:sp>
            <p:nvSpPr>
              <p:cNvPr id="360459" name="Text Box 11"/>
              <p:cNvSpPr txBox="1">
                <a:spLocks noChangeArrowheads="1"/>
              </p:cNvSpPr>
              <p:nvPr/>
            </p:nvSpPr>
            <p:spPr bwMode="gray">
              <a:xfrm>
                <a:off x="1296" y="1299"/>
                <a:ext cx="2431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lvl="0"/>
                <a:r>
                  <a:rPr lang="ru-RU" dirty="0" smtClean="0">
                    <a:latin typeface="Arial" pitchFamily="34" charset="0"/>
                    <a:cs typeface="Arial" pitchFamily="34" charset="0"/>
                  </a:rPr>
                  <a:t>Образование требования (заявки)</a:t>
                </a:r>
              </a:p>
              <a:p>
                <a:pPr algn="l"/>
                <a:endParaRPr lang="en-US" b="1" dirty="0"/>
              </a:p>
            </p:txBody>
          </p:sp>
        </p:grpSp>
        <p:grpSp>
          <p:nvGrpSpPr>
            <p:cNvPr id="5" name="Group 42"/>
            <p:cNvGrpSpPr>
              <a:grpSpLocks/>
            </p:cNvGrpSpPr>
            <p:nvPr/>
          </p:nvGrpSpPr>
          <p:grpSpPr bwMode="auto">
            <a:xfrm>
              <a:off x="1200" y="1704"/>
              <a:ext cx="3544" cy="461"/>
              <a:chOff x="1200" y="1704"/>
              <a:chExt cx="3544" cy="461"/>
            </a:xfrm>
          </p:grpSpPr>
          <p:sp>
            <p:nvSpPr>
              <p:cNvPr id="360452" name="AutoShape 4"/>
              <p:cNvSpPr>
                <a:spLocks noChangeArrowheads="1"/>
              </p:cNvSpPr>
              <p:nvPr/>
            </p:nvSpPr>
            <p:spPr bwMode="gray">
              <a:xfrm>
                <a:off x="1417" y="1704"/>
                <a:ext cx="3327" cy="333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0099FF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460" name="Text Box 12"/>
              <p:cNvSpPr txBox="1">
                <a:spLocks noChangeArrowheads="1"/>
              </p:cNvSpPr>
              <p:nvPr/>
            </p:nvSpPr>
            <p:spPr bwMode="gray">
              <a:xfrm>
                <a:off x="1536" y="1758"/>
                <a:ext cx="2888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lvl="0"/>
                <a:r>
                  <a:rPr lang="ru-RU" dirty="0" smtClean="0">
                    <a:latin typeface="Arial" pitchFamily="34" charset="0"/>
                    <a:cs typeface="Arial" pitchFamily="34" charset="0"/>
                  </a:rPr>
                  <a:t>Поступление в обслуживающую систему</a:t>
                </a:r>
              </a:p>
              <a:p>
                <a:pPr algn="l"/>
                <a:endParaRPr lang="en-US" b="1" dirty="0"/>
              </a:p>
            </p:txBody>
          </p:sp>
          <p:grpSp>
            <p:nvGrpSpPr>
              <p:cNvPr id="6" name="Group 14"/>
              <p:cNvGrpSpPr>
                <a:grpSpLocks/>
              </p:cNvGrpSpPr>
              <p:nvPr/>
            </p:nvGrpSpPr>
            <p:grpSpPr bwMode="auto">
              <a:xfrm>
                <a:off x="1200" y="1728"/>
                <a:ext cx="316" cy="316"/>
                <a:chOff x="980" y="1412"/>
                <a:chExt cx="316" cy="316"/>
              </a:xfrm>
            </p:grpSpPr>
            <p:sp>
              <p:nvSpPr>
                <p:cNvPr id="360463" name="Oval 15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0099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464" name="Oval 16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465" name="Text Box 17"/>
              <p:cNvSpPr txBox="1">
                <a:spLocks noChangeArrowheads="1"/>
              </p:cNvSpPr>
              <p:nvPr/>
            </p:nvSpPr>
            <p:spPr bwMode="gray">
              <a:xfrm>
                <a:off x="1257" y="17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2</a:t>
                </a:r>
              </a:p>
            </p:txBody>
          </p:sp>
        </p:grpSp>
        <p:grpSp>
          <p:nvGrpSpPr>
            <p:cNvPr id="7" name="Group 43"/>
            <p:cNvGrpSpPr>
              <a:grpSpLocks/>
            </p:cNvGrpSpPr>
            <p:nvPr/>
          </p:nvGrpSpPr>
          <p:grpSpPr bwMode="auto">
            <a:xfrm>
              <a:off x="1289" y="2160"/>
              <a:ext cx="3567" cy="461"/>
              <a:chOff x="1289" y="2160"/>
              <a:chExt cx="3567" cy="461"/>
            </a:xfrm>
          </p:grpSpPr>
          <p:sp>
            <p:nvSpPr>
              <p:cNvPr id="360466" name="AutoShape 18"/>
              <p:cNvSpPr>
                <a:spLocks noChangeArrowheads="1"/>
              </p:cNvSpPr>
              <p:nvPr/>
            </p:nvSpPr>
            <p:spPr bwMode="gray">
              <a:xfrm>
                <a:off x="1472" y="2160"/>
                <a:ext cx="3384" cy="33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33CC33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8" name="Group 19"/>
              <p:cNvGrpSpPr>
                <a:grpSpLocks/>
              </p:cNvGrpSpPr>
              <p:nvPr/>
            </p:nvGrpSpPr>
            <p:grpSpPr bwMode="auto">
              <a:xfrm>
                <a:off x="1289" y="2183"/>
                <a:ext cx="316" cy="316"/>
                <a:chOff x="980" y="1412"/>
                <a:chExt cx="316" cy="316"/>
              </a:xfrm>
            </p:grpSpPr>
            <p:sp>
              <p:nvSpPr>
                <p:cNvPr id="360468" name="Oval 20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33CC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469" name="Oval 21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470" name="Text Box 22"/>
              <p:cNvSpPr txBox="1">
                <a:spLocks noChangeArrowheads="1"/>
              </p:cNvSpPr>
              <p:nvPr/>
            </p:nvSpPr>
            <p:spPr bwMode="gray">
              <a:xfrm>
                <a:off x="1344" y="223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3</a:t>
                </a:r>
              </a:p>
            </p:txBody>
          </p:sp>
          <p:sp>
            <p:nvSpPr>
              <p:cNvPr id="360471" name="Text Box 23"/>
              <p:cNvSpPr txBox="1">
                <a:spLocks noChangeArrowheads="1"/>
              </p:cNvSpPr>
              <p:nvPr/>
            </p:nvSpPr>
            <p:spPr bwMode="gray">
              <a:xfrm>
                <a:off x="1605" y="2214"/>
                <a:ext cx="2080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lvl="0"/>
                <a:r>
                  <a:rPr lang="ru-RU" dirty="0" smtClean="0">
                    <a:latin typeface="Arial" pitchFamily="34" charset="0"/>
                    <a:cs typeface="Arial" pitchFamily="34" charset="0"/>
                  </a:rPr>
                  <a:t>Организации очереди заявок</a:t>
                </a:r>
              </a:p>
              <a:p>
                <a:pPr algn="l"/>
                <a:endParaRPr lang="en-US" b="1" dirty="0"/>
              </a:p>
            </p:txBody>
          </p:sp>
        </p:grpSp>
        <p:grpSp>
          <p:nvGrpSpPr>
            <p:cNvPr id="9" name="Group 44"/>
            <p:cNvGrpSpPr>
              <a:grpSpLocks/>
            </p:cNvGrpSpPr>
            <p:nvPr/>
          </p:nvGrpSpPr>
          <p:grpSpPr bwMode="auto">
            <a:xfrm>
              <a:off x="1200" y="2634"/>
              <a:ext cx="3664" cy="461"/>
              <a:chOff x="1200" y="2634"/>
              <a:chExt cx="3664" cy="461"/>
            </a:xfrm>
          </p:grpSpPr>
          <p:sp>
            <p:nvSpPr>
              <p:cNvPr id="360472" name="AutoShape 24"/>
              <p:cNvSpPr>
                <a:spLocks noChangeArrowheads="1"/>
              </p:cNvSpPr>
              <p:nvPr/>
            </p:nvSpPr>
            <p:spPr bwMode="gray">
              <a:xfrm>
                <a:off x="1417" y="2634"/>
                <a:ext cx="3447" cy="333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0099FF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0473" name="Text Box 25"/>
              <p:cNvSpPr txBox="1">
                <a:spLocks noChangeArrowheads="1"/>
              </p:cNvSpPr>
              <p:nvPr/>
            </p:nvSpPr>
            <p:spPr bwMode="gray">
              <a:xfrm>
                <a:off x="1536" y="2688"/>
                <a:ext cx="2963" cy="40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lvl="0"/>
                <a:r>
                  <a:rPr lang="ru-RU" dirty="0" smtClean="0">
                    <a:latin typeface="Arial" pitchFamily="34" charset="0"/>
                    <a:cs typeface="Arial" pitchFamily="34" charset="0"/>
                  </a:rPr>
                  <a:t>Обработка заявки каналом обслуживания</a:t>
                </a:r>
              </a:p>
              <a:p>
                <a:pPr algn="l"/>
                <a:endParaRPr lang="en-US" b="1" dirty="0"/>
              </a:p>
            </p:txBody>
          </p:sp>
          <p:grpSp>
            <p:nvGrpSpPr>
              <p:cNvPr id="10" name="Group 26"/>
              <p:cNvGrpSpPr>
                <a:grpSpLocks/>
              </p:cNvGrpSpPr>
              <p:nvPr/>
            </p:nvGrpSpPr>
            <p:grpSpPr bwMode="auto">
              <a:xfrm>
                <a:off x="1200" y="2658"/>
                <a:ext cx="316" cy="316"/>
                <a:chOff x="980" y="1412"/>
                <a:chExt cx="316" cy="316"/>
              </a:xfrm>
            </p:grpSpPr>
            <p:sp>
              <p:nvSpPr>
                <p:cNvPr id="360475" name="Oval 27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0099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476" name="Oval 28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477" name="Text Box 29"/>
              <p:cNvSpPr txBox="1">
                <a:spLocks noChangeArrowheads="1"/>
              </p:cNvSpPr>
              <p:nvPr/>
            </p:nvSpPr>
            <p:spPr bwMode="gray">
              <a:xfrm>
                <a:off x="1257" y="270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4</a:t>
                </a:r>
              </a:p>
            </p:txBody>
          </p:sp>
        </p:grpSp>
        <p:grpSp>
          <p:nvGrpSpPr>
            <p:cNvPr id="11" name="Group 45"/>
            <p:cNvGrpSpPr>
              <a:grpSpLocks/>
            </p:cNvGrpSpPr>
            <p:nvPr/>
          </p:nvGrpSpPr>
          <p:grpSpPr bwMode="auto">
            <a:xfrm>
              <a:off x="921" y="3120"/>
              <a:ext cx="3799" cy="339"/>
              <a:chOff x="921" y="3120"/>
              <a:chExt cx="3799" cy="339"/>
            </a:xfrm>
          </p:grpSpPr>
          <p:sp>
            <p:nvSpPr>
              <p:cNvPr id="360478" name="AutoShape 30"/>
              <p:cNvSpPr>
                <a:spLocks noChangeArrowheads="1"/>
              </p:cNvSpPr>
              <p:nvPr/>
            </p:nvSpPr>
            <p:spPr bwMode="gray">
              <a:xfrm>
                <a:off x="1104" y="3120"/>
                <a:ext cx="3616" cy="334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33CC33"/>
                  </a:gs>
                  <a:gs pos="100000">
                    <a:schemeClr val="tx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12" name="Group 31"/>
              <p:cNvGrpSpPr>
                <a:grpSpLocks/>
              </p:cNvGrpSpPr>
              <p:nvPr/>
            </p:nvGrpSpPr>
            <p:grpSpPr bwMode="auto">
              <a:xfrm>
                <a:off x="921" y="3143"/>
                <a:ext cx="316" cy="316"/>
                <a:chOff x="980" y="1412"/>
                <a:chExt cx="316" cy="316"/>
              </a:xfrm>
            </p:grpSpPr>
            <p:sp>
              <p:nvSpPr>
                <p:cNvPr id="360480" name="Oval 32"/>
                <p:cNvSpPr>
                  <a:spLocks noChangeArrowheads="1"/>
                </p:cNvSpPr>
                <p:nvPr/>
              </p:nvSpPr>
              <p:spPr bwMode="gray">
                <a:xfrm>
                  <a:off x="980" y="1412"/>
                  <a:ext cx="316" cy="316"/>
                </a:xfrm>
                <a:prstGeom prst="ellipse">
                  <a:avLst/>
                </a:prstGeom>
                <a:solidFill>
                  <a:srgbClr val="33CC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76200" dir="10800000" kx="-3284103" algn="br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360481" name="Oval 33"/>
                <p:cNvSpPr>
                  <a:spLocks noChangeArrowheads="1"/>
                </p:cNvSpPr>
                <p:nvPr/>
              </p:nvSpPr>
              <p:spPr bwMode="gray">
                <a:xfrm>
                  <a:off x="1028" y="1461"/>
                  <a:ext cx="220" cy="22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60482" name="Text Box 34"/>
              <p:cNvSpPr txBox="1">
                <a:spLocks noChangeArrowheads="1"/>
              </p:cNvSpPr>
              <p:nvPr/>
            </p:nvSpPr>
            <p:spPr bwMode="gray">
              <a:xfrm>
                <a:off x="976" y="31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000000"/>
                    </a:solidFill>
                  </a:rPr>
                  <a:t>5</a:t>
                </a:r>
              </a:p>
            </p:txBody>
          </p:sp>
          <p:sp>
            <p:nvSpPr>
              <p:cNvPr id="360483" name="Text Box 35"/>
              <p:cNvSpPr txBox="1">
                <a:spLocks noChangeArrowheads="1"/>
              </p:cNvSpPr>
              <p:nvPr/>
            </p:nvSpPr>
            <p:spPr bwMode="gray">
              <a:xfrm>
                <a:off x="1237" y="3174"/>
                <a:ext cx="2846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ru-RU" dirty="0" smtClean="0">
                    <a:latin typeface="Arial" pitchFamily="34" charset="0"/>
                    <a:cs typeface="Arial" pitchFamily="34" charset="0"/>
                  </a:rPr>
                  <a:t>Переход к обработке следующей заявки</a:t>
                </a:r>
                <a:endParaRPr lang="en-US" b="1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pic>
        <p:nvPicPr>
          <p:cNvPr id="3100" name="Picture 28"/>
          <p:cNvPicPr>
            <a:picLocks noChangeAspect="1" noChangeArrowheads="1"/>
          </p:cNvPicPr>
          <p:nvPr/>
        </p:nvPicPr>
        <p:blipFill>
          <a:blip r:embed="rId2"/>
          <a:srcRect l="37482" t="51087" r="31148" b="31771"/>
          <a:stretch>
            <a:fillRect/>
          </a:stretch>
        </p:blipFill>
        <p:spPr bwMode="auto">
          <a:xfrm>
            <a:off x="2324100" y="1197113"/>
            <a:ext cx="4081670" cy="12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7" name="TextBox 66"/>
          <p:cNvSpPr txBox="1"/>
          <p:nvPr/>
        </p:nvSpPr>
        <p:spPr>
          <a:xfrm>
            <a:off x="2628900" y="2362200"/>
            <a:ext cx="34163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Рис.1 Одноканальная СМО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0" y="279400"/>
            <a:ext cx="9144000" cy="889000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3118" y="327991"/>
            <a:ext cx="8243681" cy="242790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</a:rPr>
              <a:t>	Главной задачей является определение оптимального числа элементов и уровней иерархией. </a:t>
            </a:r>
          </a:p>
          <a:p>
            <a:pPr algn="just">
              <a:buNone/>
            </a:pPr>
            <a:endParaRPr lang="ru-RU" sz="1400" dirty="0" smtClean="0"/>
          </a:p>
          <a:p>
            <a:pPr algn="just">
              <a:buNone/>
            </a:pPr>
            <a:r>
              <a:rPr lang="ru-RU" sz="2600" dirty="0" smtClean="0"/>
              <a:t>	К основным критериям эффективности функционирования СМО относятся:</a:t>
            </a:r>
          </a:p>
          <a:p>
            <a:pPr>
              <a:buNone/>
            </a:pPr>
            <a:endParaRPr lang="ru-RU" sz="2600" dirty="0"/>
          </a:p>
        </p:txBody>
      </p:sp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1955800" y="2801937"/>
            <a:ext cx="5646738" cy="1016001"/>
            <a:chOff x="1248" y="1309"/>
            <a:chExt cx="3557" cy="640"/>
          </a:xfrm>
        </p:grpSpPr>
        <p:grpSp>
          <p:nvGrpSpPr>
            <p:cNvPr id="5" name="Group 2"/>
            <p:cNvGrpSpPr>
              <a:grpSpLocks/>
            </p:cNvGrpSpPr>
            <p:nvPr/>
          </p:nvGrpSpPr>
          <p:grpSpPr bwMode="auto">
            <a:xfrm>
              <a:off x="1248" y="1344"/>
              <a:ext cx="480" cy="419"/>
              <a:chOff x="1110" y="2656"/>
              <a:chExt cx="1549" cy="1351"/>
            </a:xfrm>
          </p:grpSpPr>
          <p:sp>
            <p:nvSpPr>
              <p:cNvPr id="9" name="AutoShape 3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" name="AutoShape 4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" name="AutoShape 5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3399F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" name="Line 10"/>
            <p:cNvSpPr>
              <a:spLocks noChangeShapeType="1"/>
            </p:cNvSpPr>
            <p:nvPr/>
          </p:nvSpPr>
          <p:spPr bwMode="auto">
            <a:xfrm>
              <a:off x="1632" y="1728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Text Box 11"/>
            <p:cNvSpPr txBox="1">
              <a:spLocks noChangeArrowheads="1"/>
            </p:cNvSpPr>
            <p:nvPr/>
          </p:nvSpPr>
          <p:spPr bwMode="auto">
            <a:xfrm>
              <a:off x="1730" y="1309"/>
              <a:ext cx="3075" cy="6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lvl="0"/>
              <a:r>
                <a:rPr lang="ru-RU" sz="2000" dirty="0" smtClean="0"/>
                <a:t>вероятность немедленного обслуживания </a:t>
              </a:r>
            </a:p>
            <a:p>
              <a:pPr lvl="0"/>
              <a:r>
                <a:rPr lang="ru-RU" sz="2000" dirty="0" smtClean="0"/>
                <a:t>поступившей заявки;</a:t>
              </a:r>
            </a:p>
            <a:p>
              <a:pPr algn="l"/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gray">
            <a:xfrm>
              <a:off x="1372" y="1406"/>
              <a:ext cx="21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1</a:t>
              </a:r>
              <a:endParaRPr lang="ru-RU" sz="2400" dirty="0" smtClean="0"/>
            </a:p>
            <a:p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Group 35"/>
          <p:cNvGrpSpPr>
            <a:grpSpLocks/>
          </p:cNvGrpSpPr>
          <p:nvPr/>
        </p:nvGrpSpPr>
        <p:grpSpPr bwMode="auto">
          <a:xfrm>
            <a:off x="1955800" y="3716336"/>
            <a:ext cx="5438775" cy="984250"/>
            <a:chOff x="1248" y="1885"/>
            <a:chExt cx="3426" cy="620"/>
          </a:xfrm>
        </p:grpSpPr>
        <p:grpSp>
          <p:nvGrpSpPr>
            <p:cNvPr id="13" name="Group 6"/>
            <p:cNvGrpSpPr>
              <a:grpSpLocks/>
            </p:cNvGrpSpPr>
            <p:nvPr/>
          </p:nvGrpSpPr>
          <p:grpSpPr bwMode="auto">
            <a:xfrm>
              <a:off x="1248" y="1920"/>
              <a:ext cx="480" cy="419"/>
              <a:chOff x="3174" y="2656"/>
              <a:chExt cx="1549" cy="1351"/>
            </a:xfrm>
          </p:grpSpPr>
          <p:sp>
            <p:nvSpPr>
              <p:cNvPr id="17" name="AutoShape 7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AutoShape 8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" name="AutoShape 9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9966FF">
                      <a:gamma/>
                      <a:shade val="46275"/>
                      <a:invGamma/>
                    </a:srgbClr>
                  </a:gs>
                  <a:gs pos="100000">
                    <a:srgbClr val="9966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1632" y="2304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1723" y="1885"/>
              <a:ext cx="2951" cy="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 algn="just"/>
              <a:r>
                <a:rPr lang="ru-RU" sz="2000" dirty="0" smtClean="0"/>
                <a:t>вероятность отказа в обслуживании </a:t>
              </a:r>
            </a:p>
            <a:p>
              <a:pPr lvl="0" algn="just"/>
              <a:r>
                <a:rPr lang="ru-RU" sz="2000" dirty="0" smtClean="0"/>
                <a:t>поступившей заявки;</a:t>
              </a:r>
            </a:p>
            <a:p>
              <a:pPr algn="just"/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gray">
            <a:xfrm>
              <a:off x="1372" y="198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20" name="Group 36"/>
          <p:cNvGrpSpPr>
            <a:grpSpLocks/>
          </p:cNvGrpSpPr>
          <p:nvPr/>
        </p:nvGrpSpPr>
        <p:grpSpPr bwMode="auto">
          <a:xfrm>
            <a:off x="1955800" y="4608511"/>
            <a:ext cx="5508625" cy="1077913"/>
            <a:chOff x="1248" y="2447"/>
            <a:chExt cx="3470" cy="679"/>
          </a:xfrm>
        </p:grpSpPr>
        <p:sp>
          <p:nvSpPr>
            <p:cNvPr id="21" name="Line 16"/>
            <p:cNvSpPr>
              <a:spLocks noChangeShapeType="1"/>
            </p:cNvSpPr>
            <p:nvPr/>
          </p:nvSpPr>
          <p:spPr bwMode="auto">
            <a:xfrm>
              <a:off x="1632" y="2866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Text Box 17"/>
            <p:cNvSpPr txBox="1">
              <a:spLocks noChangeArrowheads="1"/>
            </p:cNvSpPr>
            <p:nvPr/>
          </p:nvSpPr>
          <p:spPr bwMode="auto">
            <a:xfrm>
              <a:off x="1747" y="2447"/>
              <a:ext cx="2971" cy="6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lvl="0"/>
              <a:r>
                <a:rPr lang="ru-RU" sz="2000" dirty="0" smtClean="0"/>
                <a:t>относительная и абсолютная пропускная </a:t>
              </a:r>
            </a:p>
            <a:p>
              <a:pPr lvl="0"/>
              <a:r>
                <a:rPr lang="ru-RU" sz="2000" dirty="0" smtClean="0"/>
                <a:t>способность системы;</a:t>
              </a:r>
            </a:p>
            <a:p>
              <a:pPr algn="l"/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18"/>
            <p:cNvSpPr txBox="1">
              <a:spLocks noChangeArrowheads="1"/>
            </p:cNvSpPr>
            <p:nvPr/>
          </p:nvSpPr>
          <p:spPr bwMode="gray">
            <a:xfrm>
              <a:off x="1372" y="25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  <p:grpSp>
          <p:nvGrpSpPr>
            <p:cNvPr id="24" name="Group 24"/>
            <p:cNvGrpSpPr>
              <a:grpSpLocks/>
            </p:cNvGrpSpPr>
            <p:nvPr/>
          </p:nvGrpSpPr>
          <p:grpSpPr bwMode="auto">
            <a:xfrm>
              <a:off x="1248" y="2480"/>
              <a:ext cx="480" cy="419"/>
              <a:chOff x="1110" y="2656"/>
              <a:chExt cx="1549" cy="1351"/>
            </a:xfrm>
          </p:grpSpPr>
          <p:sp>
            <p:nvSpPr>
              <p:cNvPr id="26" name="AutoShape 25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AutoShape 26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AutoShape 27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3399F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5" name="Text Box 28"/>
            <p:cNvSpPr txBox="1">
              <a:spLocks noChangeArrowheads="1"/>
            </p:cNvSpPr>
            <p:nvPr/>
          </p:nvSpPr>
          <p:spPr bwMode="gray">
            <a:xfrm>
              <a:off x="1372" y="25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9" name="Group 37"/>
          <p:cNvGrpSpPr>
            <a:grpSpLocks/>
          </p:cNvGrpSpPr>
          <p:nvPr/>
        </p:nvGrpSpPr>
        <p:grpSpPr bwMode="auto">
          <a:xfrm>
            <a:off x="1955800" y="5508626"/>
            <a:ext cx="5410200" cy="731838"/>
            <a:chOff x="1248" y="3014"/>
            <a:chExt cx="3408" cy="461"/>
          </a:xfrm>
        </p:grpSpPr>
        <p:sp>
          <p:nvSpPr>
            <p:cNvPr id="30" name="Line 19"/>
            <p:cNvSpPr>
              <a:spLocks noChangeShapeType="1"/>
            </p:cNvSpPr>
            <p:nvPr/>
          </p:nvSpPr>
          <p:spPr bwMode="auto">
            <a:xfrm>
              <a:off x="1632" y="3442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Text Box 20"/>
            <p:cNvSpPr txBox="1">
              <a:spLocks noChangeArrowheads="1"/>
            </p:cNvSpPr>
            <p:nvPr/>
          </p:nvSpPr>
          <p:spPr bwMode="auto">
            <a:xfrm>
              <a:off x="1755" y="3014"/>
              <a:ext cx="2751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dirty="0" smtClean="0"/>
                <a:t>средний процент заявок, получивших </a:t>
              </a:r>
            </a:p>
            <a:p>
              <a:r>
                <a:rPr lang="ru-RU" sz="2000" dirty="0" smtClean="0"/>
                <a:t>отказ в обслуживании и </a:t>
              </a:r>
              <a:r>
                <a:rPr lang="ru-RU" sz="2000" dirty="0" err="1" smtClean="0"/>
                <a:t>т.п</a:t>
              </a:r>
              <a:r>
                <a:rPr lang="ru-RU" sz="2000" dirty="0" smtClean="0"/>
                <a:t>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32" name="Text Box 21"/>
            <p:cNvSpPr txBox="1">
              <a:spLocks noChangeArrowheads="1"/>
            </p:cNvSpPr>
            <p:nvPr/>
          </p:nvSpPr>
          <p:spPr bwMode="gray">
            <a:xfrm>
              <a:off x="1372" y="312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  <p:grpSp>
          <p:nvGrpSpPr>
            <p:cNvPr id="33" name="Group 29"/>
            <p:cNvGrpSpPr>
              <a:grpSpLocks/>
            </p:cNvGrpSpPr>
            <p:nvPr/>
          </p:nvGrpSpPr>
          <p:grpSpPr bwMode="auto">
            <a:xfrm>
              <a:off x="1248" y="3056"/>
              <a:ext cx="480" cy="419"/>
              <a:chOff x="3174" y="2656"/>
              <a:chExt cx="1549" cy="1351"/>
            </a:xfrm>
          </p:grpSpPr>
          <p:sp>
            <p:nvSpPr>
              <p:cNvPr id="35" name="AutoShape 30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AutoShape 31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AutoShape 32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9966FF">
                      <a:gamma/>
                      <a:shade val="46275"/>
                      <a:invGamma/>
                    </a:srgbClr>
                  </a:gs>
                  <a:gs pos="100000">
                    <a:srgbClr val="9966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4" name="Text Box 33"/>
            <p:cNvSpPr txBox="1">
              <a:spLocks noChangeArrowheads="1"/>
            </p:cNvSpPr>
            <p:nvPr/>
          </p:nvSpPr>
          <p:spPr bwMode="gray">
            <a:xfrm>
              <a:off x="1372" y="312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0" y="76200"/>
            <a:ext cx="9144000" cy="889000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1739900" y="1697382"/>
            <a:ext cx="5410200" cy="928688"/>
            <a:chOff x="1248" y="1344"/>
            <a:chExt cx="3408" cy="585"/>
          </a:xfrm>
        </p:grpSpPr>
        <p:grpSp>
          <p:nvGrpSpPr>
            <p:cNvPr id="5" name="Group 2"/>
            <p:cNvGrpSpPr>
              <a:grpSpLocks/>
            </p:cNvGrpSpPr>
            <p:nvPr/>
          </p:nvGrpSpPr>
          <p:grpSpPr bwMode="auto">
            <a:xfrm>
              <a:off x="1248" y="1344"/>
              <a:ext cx="480" cy="419"/>
              <a:chOff x="1110" y="2656"/>
              <a:chExt cx="1549" cy="1351"/>
            </a:xfrm>
          </p:grpSpPr>
          <p:sp>
            <p:nvSpPr>
              <p:cNvPr id="9" name="AutoShape 3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" name="AutoShape 4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" name="AutoShape 5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3399F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" name="Line 10"/>
            <p:cNvSpPr>
              <a:spLocks noChangeShapeType="1"/>
            </p:cNvSpPr>
            <p:nvPr/>
          </p:nvSpPr>
          <p:spPr bwMode="auto">
            <a:xfrm>
              <a:off x="1632" y="1728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Text Box 11"/>
            <p:cNvSpPr txBox="1">
              <a:spLocks noChangeArrowheads="1"/>
            </p:cNvSpPr>
            <p:nvPr/>
          </p:nvSpPr>
          <p:spPr bwMode="auto">
            <a:xfrm>
              <a:off x="1762" y="1421"/>
              <a:ext cx="241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lvl="0"/>
              <a:r>
                <a:rPr lang="ru-RU" sz="2000" dirty="0" smtClean="0"/>
                <a:t>Канал обслуживания – банкомат;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 Box 12"/>
            <p:cNvSpPr txBox="1">
              <a:spLocks noChangeArrowheads="1"/>
            </p:cNvSpPr>
            <p:nvPr/>
          </p:nvSpPr>
          <p:spPr bwMode="gray">
            <a:xfrm>
              <a:off x="1372" y="1406"/>
              <a:ext cx="21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solidFill>
                    <a:srgbClr val="FFFFFF"/>
                  </a:solidFill>
                </a:rPr>
                <a:t>1</a:t>
              </a:r>
              <a:endParaRPr lang="ru-RU" sz="2400" dirty="0" smtClean="0"/>
            </a:p>
            <a:p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Group 35"/>
          <p:cNvGrpSpPr>
            <a:grpSpLocks/>
          </p:cNvGrpSpPr>
          <p:nvPr/>
        </p:nvGrpSpPr>
        <p:grpSpPr bwMode="auto">
          <a:xfrm>
            <a:off x="1739900" y="2423699"/>
            <a:ext cx="5664200" cy="984250"/>
            <a:chOff x="1248" y="1885"/>
            <a:chExt cx="3568" cy="620"/>
          </a:xfrm>
        </p:grpSpPr>
        <p:grpSp>
          <p:nvGrpSpPr>
            <p:cNvPr id="13" name="Group 6"/>
            <p:cNvGrpSpPr>
              <a:grpSpLocks/>
            </p:cNvGrpSpPr>
            <p:nvPr/>
          </p:nvGrpSpPr>
          <p:grpSpPr bwMode="auto">
            <a:xfrm>
              <a:off x="1248" y="1920"/>
              <a:ext cx="480" cy="419"/>
              <a:chOff x="3174" y="2656"/>
              <a:chExt cx="1549" cy="1351"/>
            </a:xfrm>
          </p:grpSpPr>
          <p:sp>
            <p:nvSpPr>
              <p:cNvPr id="17" name="AutoShape 7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AutoShape 8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" name="AutoShape 9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9966FF">
                      <a:gamma/>
                      <a:shade val="46275"/>
                      <a:invGamma/>
                    </a:srgbClr>
                  </a:gs>
                  <a:gs pos="100000">
                    <a:srgbClr val="9966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1632" y="2304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1723" y="1885"/>
              <a:ext cx="3093" cy="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000" dirty="0" smtClean="0"/>
                <a:t>Количество одновременно обслуживаемых  клиентов – 1;</a:t>
              </a:r>
            </a:p>
            <a:p>
              <a:pPr algn="just"/>
              <a:endParaRPr lang="en-US" dirty="0">
                <a:solidFill>
                  <a:srgbClr val="000000"/>
                </a:solidFill>
              </a:endParaRPr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gray">
            <a:xfrm>
              <a:off x="1372" y="198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20" name="Group 36"/>
          <p:cNvGrpSpPr>
            <a:grpSpLocks/>
          </p:cNvGrpSpPr>
          <p:nvPr/>
        </p:nvGrpSpPr>
        <p:grpSpPr bwMode="auto">
          <a:xfrm>
            <a:off x="1739900" y="3262246"/>
            <a:ext cx="5410200" cy="665163"/>
            <a:chOff x="1248" y="2480"/>
            <a:chExt cx="3408" cy="419"/>
          </a:xfrm>
        </p:grpSpPr>
        <p:sp>
          <p:nvSpPr>
            <p:cNvPr id="21" name="Line 16"/>
            <p:cNvSpPr>
              <a:spLocks noChangeShapeType="1"/>
            </p:cNvSpPr>
            <p:nvPr/>
          </p:nvSpPr>
          <p:spPr bwMode="auto">
            <a:xfrm>
              <a:off x="1632" y="2866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Text Box 17"/>
            <p:cNvSpPr txBox="1">
              <a:spLocks noChangeArrowheads="1"/>
            </p:cNvSpPr>
            <p:nvPr/>
          </p:nvSpPr>
          <p:spPr bwMode="auto">
            <a:xfrm>
              <a:off x="1755" y="2535"/>
              <a:ext cx="277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lvl="0"/>
              <a:r>
                <a:rPr lang="ru-RU" sz="2000" dirty="0" smtClean="0"/>
                <a:t>Интенсивность прибытия клиентов - </a:t>
              </a:r>
              <a:r>
                <a:rPr lang="ru-RU" sz="2000" dirty="0" err="1" smtClean="0"/>
                <a:t>λ</a:t>
              </a:r>
              <a:r>
                <a:rPr lang="ru-RU" sz="2000" dirty="0" smtClean="0"/>
                <a:t>;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23" name="Text Box 18"/>
            <p:cNvSpPr txBox="1">
              <a:spLocks noChangeArrowheads="1"/>
            </p:cNvSpPr>
            <p:nvPr/>
          </p:nvSpPr>
          <p:spPr bwMode="gray">
            <a:xfrm>
              <a:off x="1372" y="25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  <p:grpSp>
          <p:nvGrpSpPr>
            <p:cNvPr id="24" name="Group 24"/>
            <p:cNvGrpSpPr>
              <a:grpSpLocks/>
            </p:cNvGrpSpPr>
            <p:nvPr/>
          </p:nvGrpSpPr>
          <p:grpSpPr bwMode="auto">
            <a:xfrm>
              <a:off x="1248" y="2480"/>
              <a:ext cx="480" cy="419"/>
              <a:chOff x="1110" y="2656"/>
              <a:chExt cx="1549" cy="1351"/>
            </a:xfrm>
          </p:grpSpPr>
          <p:sp>
            <p:nvSpPr>
              <p:cNvPr id="26" name="AutoShape 25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7" name="AutoShape 26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8" name="AutoShape 27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3399FF"/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5" name="Text Box 28"/>
            <p:cNvSpPr txBox="1">
              <a:spLocks noChangeArrowheads="1"/>
            </p:cNvSpPr>
            <p:nvPr/>
          </p:nvSpPr>
          <p:spPr bwMode="gray">
            <a:xfrm>
              <a:off x="1372" y="25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29" name="Group 37"/>
          <p:cNvGrpSpPr>
            <a:grpSpLocks/>
          </p:cNvGrpSpPr>
          <p:nvPr/>
        </p:nvGrpSpPr>
        <p:grpSpPr bwMode="auto">
          <a:xfrm>
            <a:off x="1739900" y="3990705"/>
            <a:ext cx="5410201" cy="731838"/>
            <a:chOff x="1248" y="3014"/>
            <a:chExt cx="3408" cy="461"/>
          </a:xfrm>
        </p:grpSpPr>
        <p:sp>
          <p:nvSpPr>
            <p:cNvPr id="30" name="Line 19"/>
            <p:cNvSpPr>
              <a:spLocks noChangeShapeType="1"/>
            </p:cNvSpPr>
            <p:nvPr/>
          </p:nvSpPr>
          <p:spPr bwMode="auto">
            <a:xfrm>
              <a:off x="1632" y="3442"/>
              <a:ext cx="3024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" name="Text Box 20"/>
            <p:cNvSpPr txBox="1">
              <a:spLocks noChangeArrowheads="1"/>
            </p:cNvSpPr>
            <p:nvPr/>
          </p:nvSpPr>
          <p:spPr bwMode="auto">
            <a:xfrm>
              <a:off x="1755" y="3014"/>
              <a:ext cx="2601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dirty="0" smtClean="0"/>
                <a:t>Ограничение по количеству людей, </a:t>
              </a:r>
            </a:p>
            <a:p>
              <a:r>
                <a:rPr lang="ru-RU" sz="2000" dirty="0" smtClean="0"/>
                <a:t>находящихся в отделении банка - </a:t>
              </a:r>
              <a:r>
                <a:rPr lang="en-US" sz="2000" dirty="0" smtClean="0"/>
                <a:t>N</a:t>
              </a:r>
              <a:r>
                <a:rPr lang="ru-RU" sz="2000" dirty="0" smtClean="0"/>
                <a:t>;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sp>
          <p:nvSpPr>
            <p:cNvPr id="32" name="Text Box 21"/>
            <p:cNvSpPr txBox="1">
              <a:spLocks noChangeArrowheads="1"/>
            </p:cNvSpPr>
            <p:nvPr/>
          </p:nvSpPr>
          <p:spPr bwMode="gray">
            <a:xfrm>
              <a:off x="1372" y="312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  <p:grpSp>
          <p:nvGrpSpPr>
            <p:cNvPr id="33" name="Group 29"/>
            <p:cNvGrpSpPr>
              <a:grpSpLocks/>
            </p:cNvGrpSpPr>
            <p:nvPr/>
          </p:nvGrpSpPr>
          <p:grpSpPr bwMode="auto">
            <a:xfrm>
              <a:off x="1248" y="3056"/>
              <a:ext cx="480" cy="419"/>
              <a:chOff x="3174" y="2656"/>
              <a:chExt cx="1549" cy="1351"/>
            </a:xfrm>
          </p:grpSpPr>
          <p:sp>
            <p:nvSpPr>
              <p:cNvPr id="35" name="AutoShape 30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AutoShape 31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AutoShape 32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9966FF">
                      <a:gamma/>
                      <a:shade val="46275"/>
                      <a:invGamma/>
                    </a:srgbClr>
                  </a:gs>
                  <a:gs pos="100000">
                    <a:srgbClr val="9966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34" name="Text Box 33"/>
            <p:cNvSpPr txBox="1">
              <a:spLocks noChangeArrowheads="1"/>
            </p:cNvSpPr>
            <p:nvPr/>
          </p:nvSpPr>
          <p:spPr bwMode="gray">
            <a:xfrm>
              <a:off x="1372" y="312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247374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  <a:ea typeface="Calibri" pitchFamily="34" charset="0"/>
                <a:cs typeface="Arial" pitchFamily="34" charset="0"/>
              </a:rPr>
              <a:t>Пример работы СМО: функционирование отделения банка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Ограничения: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265043" y="5128591"/>
            <a:ext cx="857415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Georgia,Italic"/>
                <a:cs typeface="Arial" pitchFamily="34" charset="0"/>
              </a:rPr>
              <a:t>Моделируемая система работает с отказами, т.к. из-за длительной задержки некоторые клиенты, могут предпочесть воспользоваться услугами другого банка и покинуть данное отделение.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76200"/>
            <a:ext cx="9144000" cy="1193800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-24130" y="2017714"/>
            <a:ext cx="9155430" cy="484028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16200000" scaled="1"/>
            <a:tileRect/>
          </a:gradFill>
          <a:ln w="12700">
            <a:noFill/>
            <a:miter lim="800000"/>
            <a:headEnd/>
            <a:tailEnd/>
          </a:ln>
          <a:effectLst/>
        </p:spPr>
        <p:txBody>
          <a:bodyPr lIns="108000" tIns="108000" rIns="144000" bIns="72000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190500" indent="-190500"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buFont typeface="Wingdings" pitchFamily="2" charset="2"/>
              <a:buChar char="§"/>
              <a:defRPr/>
            </a:pPr>
            <a:endParaRPr lang="de-DE" noProof="1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5" descr="C:\Users\pmarkasian\Desktop\Other\Шаблоны\заготовки1\9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905000"/>
            <a:ext cx="2768600" cy="3238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markasian\Desktop\Other\Шаблоны\заготовки1\9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905000"/>
            <a:ext cx="2959100" cy="3238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markasian\Desktop\Other\Шаблоны\заготовки1\9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0" y="1905000"/>
            <a:ext cx="2844800" cy="330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215900" y="2997875"/>
            <a:ext cx="24511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482600" algn="l"/>
              </a:tabLst>
            </a:pPr>
            <a:r>
              <a:rPr lang="ru-RU" sz="1600" dirty="0" smtClean="0"/>
              <a:t>Относительная пропускная способность:</a:t>
            </a:r>
          </a:p>
          <a:p>
            <a:pPr algn="ctr">
              <a:tabLst>
                <a:tab pos="482600" algn="l"/>
              </a:tabLst>
            </a:pPr>
            <a:endParaRPr lang="en-US" altLang="ko-KR" sz="1600" dirty="0">
              <a:ea typeface="돋움" pitchFamily="50" charset="-127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0" y="317500"/>
            <a:ext cx="9144000" cy="114300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</a:rPr>
              <a:t>Определим абсолютную и относительную пропускную способность системы для последующей оптимизации структуры.</a:t>
            </a:r>
          </a:p>
          <a:p>
            <a:endParaRPr lang="en-US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238500" y="2875340"/>
            <a:ext cx="259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482600" algn="l"/>
              </a:tabLst>
            </a:pPr>
            <a:r>
              <a:rPr lang="ru-RU" sz="1600" dirty="0" smtClean="0"/>
              <a:t>Абсолютная пропускная способность:</a:t>
            </a:r>
          </a:p>
          <a:p>
            <a:pPr algn="ctr">
              <a:tabLst>
                <a:tab pos="482600" algn="l"/>
              </a:tabLst>
            </a:pPr>
            <a:endParaRPr lang="en-US" altLang="ko-KR" sz="1600" dirty="0">
              <a:ea typeface="돋움" pitchFamily="50" charset="-127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629400" y="2862640"/>
            <a:ext cx="2057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82600" algn="l"/>
              </a:tabLst>
            </a:pPr>
            <a:r>
              <a:rPr lang="ru-RU" sz="1600" dirty="0" smtClean="0"/>
              <a:t>Вероятность отказа :</a:t>
            </a:r>
            <a:endParaRPr lang="en-US" altLang="ko-KR" sz="1600" dirty="0">
              <a:ea typeface="돋움" pitchFamily="50" charset="-127"/>
            </a:endParaRPr>
          </a:p>
        </p:txBody>
      </p:sp>
      <p:pic>
        <p:nvPicPr>
          <p:cNvPr id="1032" name="Picture 8" descr="C:\Users\pmarkasian\Desktop\Other\Шаблоны\заготовки1\9\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67040"/>
          <a:stretch/>
        </p:blipFill>
        <p:spPr bwMode="auto">
          <a:xfrm>
            <a:off x="342900" y="1320800"/>
            <a:ext cx="2265655" cy="14935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C:\Users\pmarkasian\Desktop\Other\Шаблоны\заготовки1\9\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1102" b="35938"/>
          <a:stretch/>
        </p:blipFill>
        <p:spPr bwMode="auto">
          <a:xfrm>
            <a:off x="3385845" y="1313180"/>
            <a:ext cx="2265655" cy="14935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C:\Users\pmarkasian\Desktop\Other\Шаблоны\заготовки1\9\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504" t="65792" r="504" b="1248"/>
          <a:stretch/>
        </p:blipFill>
        <p:spPr bwMode="auto">
          <a:xfrm>
            <a:off x="6410972" y="1351280"/>
            <a:ext cx="2265655" cy="14935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3886200"/>
            <a:ext cx="1143000" cy="604125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314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,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65500" y="3848100"/>
            <a:ext cx="2362200" cy="641954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333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68383" y="3860800"/>
            <a:ext cx="2278743" cy="571500"/>
          </a:xfrm>
          <a:prstGeom prst="rect">
            <a:avLst/>
          </a:prstGeom>
          <a:noFill/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33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	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28600" y="5443141"/>
            <a:ext cx="86614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Вероятность отказа в обслуживании заявки будет равна вероятности состояния «канал обслуживания занят».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2590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30200" y="379343"/>
            <a:ext cx="84963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Если вероятность отказа  и абсолютная пропускная способность достаточно велика, то существует необходимость в принятии решения об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sylbekM29.kz" pitchFamily="2" charset="-52"/>
                <a:ea typeface="Calibri" pitchFamily="34" charset="0"/>
                <a:cs typeface="Arial" pitchFamily="34" charset="0"/>
              </a:rPr>
              <a:t>оптимизации функционирования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отделения путем изменения организационной структуры.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sylbekM29.kz" pitchFamily="2" charset="-52"/>
                <a:ea typeface="Calibri" pitchFamily="34" charset="0"/>
                <a:cs typeface="Arial" pitchFamily="34" charset="0"/>
              </a:rPr>
              <a:t>Изменим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структуру нашей модели, добавив еще один канал обслуживания - консультирующих работников банка.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rc_mi" descr="http://www.intuit.ru/EDI/07_11_14_1/1415308647-19869/tutorial/903/objects/2/files/02_09.gif"/>
          <p:cNvPicPr/>
          <p:nvPr/>
        </p:nvPicPr>
        <p:blipFill>
          <a:blip r:embed="rId2">
            <a:biLevel thresh="50000"/>
          </a:blip>
          <a:srcRect/>
          <a:stretch>
            <a:fillRect/>
          </a:stretch>
        </p:blipFill>
        <p:spPr bwMode="auto">
          <a:xfrm>
            <a:off x="1511300" y="3594100"/>
            <a:ext cx="6121400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136900" y="6248400"/>
            <a:ext cx="2921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Рис.2 Многоканальная СМО</a:t>
            </a:r>
            <a:endParaRPr lang="ru-RU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/>
          <p:cNvSpPr>
            <a:spLocks noChangeArrowheads="1"/>
          </p:cNvSpPr>
          <p:nvPr/>
        </p:nvSpPr>
        <p:spPr bwMode="gray">
          <a:xfrm>
            <a:off x="-24130" y="2017714"/>
            <a:ext cx="9155430" cy="484028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16200000" scaled="1"/>
            <a:tileRect/>
          </a:gradFill>
          <a:ln w="12700">
            <a:noFill/>
            <a:miter lim="800000"/>
            <a:headEnd/>
            <a:tailEnd/>
          </a:ln>
          <a:effectLst/>
        </p:spPr>
        <p:txBody>
          <a:bodyPr lIns="108000" tIns="108000" rIns="144000" bIns="72000"/>
          <a:lstStyle>
            <a:defPPr>
              <a:defRPr lang="en-US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190500" indent="-190500"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buFont typeface="Wingdings" pitchFamily="2" charset="2"/>
              <a:buChar char="§"/>
              <a:defRPr/>
            </a:pPr>
            <a:endParaRPr lang="de-DE" noProof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165100"/>
            <a:ext cx="9144000" cy="635000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8000" y="599080"/>
            <a:ext cx="9791700" cy="6335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517435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b="1" i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</a:t>
            </a:r>
            <a:endParaRPr lang="ru-RU" sz="11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74557" y="2322995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b="1" i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</a:t>
            </a:r>
            <a:endParaRPr lang="ru-RU" sz="11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25952" y="4167603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b="1" i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</a:t>
            </a:r>
            <a:endParaRPr lang="ru-RU" sz="115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17600" y="1017135"/>
            <a:ext cx="63881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Рассчитав значение среднего числа занятых каналов можно определить оптимальное число необходимых для функционирования элементов подсистемы.</a:t>
            </a:r>
            <a:endParaRPr lang="ru-RU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90800" y="2623462"/>
            <a:ext cx="49276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Дополнительное число обслуживающих каналов повышает скорость обслуживания требований за счет обслуживания одновременно </a:t>
            </a:r>
            <a:r>
              <a:rPr lang="ru-RU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ru-RU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клиентов. </a:t>
            </a:r>
          </a:p>
          <a:p>
            <a:pPr algn="just"/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216401" y="4439450"/>
            <a:ext cx="32893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рассмотренном случае, усложнение структуры  не приводит к потери ее надежности в целом.</a:t>
            </a:r>
          </a:p>
          <a:p>
            <a:pPr lvl="0"/>
            <a:endParaRPr lang="ru-RU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146050" y="12700"/>
            <a:ext cx="8655050" cy="7651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obster" pitchFamily="2" charset="0"/>
                <a:ea typeface="+mj-ea"/>
                <a:cs typeface="+mj-cs"/>
              </a:rPr>
              <a:t>И</a:t>
            </a:r>
            <a:r>
              <a:rPr kumimoji="0" lang="ru-RU" sz="3200" i="0" u="none" strike="noStrike" kern="1200" normalizeH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Lobster" pitchFamily="2" charset="0"/>
                <a:ea typeface="+mj-ea"/>
                <a:cs typeface="+mj-cs"/>
              </a:rPr>
              <a:t>тоги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obster" pitchFamily="2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458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1474</TotalTime>
  <Words>303</Words>
  <Application>Microsoft Office PowerPoint</Application>
  <PresentationFormat>Экран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Аннотация:  В работе рассмотрены модели одноканальной и многоканальной системы массового обслуживания, проанализированы ситуации использования  СМО как структуры организации. </vt:lpstr>
      <vt:lpstr>Слайд 3</vt:lpstr>
      <vt:lpstr>Рассмотрим процесс обработки системой поступающих заявок: </vt:lpstr>
      <vt:lpstr>Слайд 5</vt:lpstr>
      <vt:lpstr>Слайд 6</vt:lpstr>
      <vt:lpstr>Слайд 7</vt:lpstr>
      <vt:lpstr>Слайд 8</vt:lpstr>
      <vt:lpstr>Слайд 9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Алина</cp:lastModifiedBy>
  <cp:revision>76</cp:revision>
  <dcterms:created xsi:type="dcterms:W3CDTF">2014-09-29T12:30:26Z</dcterms:created>
  <dcterms:modified xsi:type="dcterms:W3CDTF">2015-03-02T18:46:37Z</dcterms:modified>
</cp:coreProperties>
</file>