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3B117E9-0AA4-4E1C-B5C3-7FA15FB3150D}" type="datetimeFigureOut">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3B117E9-0AA4-4E1C-B5C3-7FA15FB3150D}" type="datetimeFigureOut">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70444F0-888A-4831-93BD-A6C1D3E6D46D}"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3B117E9-0AA4-4E1C-B5C3-7FA15FB3150D}" type="datetimeFigureOut">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03B117E9-0AA4-4E1C-B5C3-7FA15FB3150D}" type="datetimeFigureOut">
              <a:rPr lang="ru-RU" smtClean="0"/>
              <a:t>02.03.2015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70444F0-888A-4831-93BD-A6C1D3E6D46D}"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3B117E9-0AA4-4E1C-B5C3-7FA15FB3150D}" type="datetimeFigureOut">
              <a:rPr lang="ru-RU" smtClean="0"/>
              <a:t>02.03.2015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03B117E9-0AA4-4E1C-B5C3-7FA15FB3150D}" type="datetimeFigureOut">
              <a:rPr lang="ru-RU" smtClean="0"/>
              <a:t>02.03.2015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3B117E9-0AA4-4E1C-B5C3-7FA15FB3150D}" type="datetimeFigureOut">
              <a:rPr lang="ru-RU" smtClean="0"/>
              <a:t>02.03.2015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3B117E9-0AA4-4E1C-B5C3-7FA15FB3150D}" type="datetimeFigureOut">
              <a:rPr lang="ru-RU" smtClean="0"/>
              <a:t>02.03.2015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70444F0-888A-4831-93BD-A6C1D3E6D46D}"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3B117E9-0AA4-4E1C-B5C3-7FA15FB3150D}" type="datetimeFigureOut">
              <a:rPr lang="ru-RU" smtClean="0"/>
              <a:t>02.03.2015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70444F0-888A-4831-93BD-A6C1D3E6D46D}"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3B117E9-0AA4-4E1C-B5C3-7FA15FB3150D}" type="datetimeFigureOut">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70444F0-888A-4831-93BD-A6C1D3E6D46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3B117E9-0AA4-4E1C-B5C3-7FA15FB3150D}" type="datetimeFigureOut">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70444F0-888A-4831-93BD-A6C1D3E6D46D}"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3B117E9-0AA4-4E1C-B5C3-7FA15FB3150D}" type="datetimeFigureOut">
              <a:rPr lang="ru-RU" smtClean="0"/>
              <a:t>02.03.2015</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C70444F0-888A-4831-93BD-A6C1D3E6D46D}"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412776"/>
            <a:ext cx="7772400" cy="1780108"/>
          </a:xfrm>
        </p:spPr>
        <p:txBody>
          <a:bodyPr>
            <a:normAutofit fontScale="90000"/>
          </a:bodyPr>
          <a:lstStyle/>
          <a:p>
            <a:r>
              <a:rPr lang="uk-UA" dirty="0"/>
              <a:t>ПОБУДОВА МОДЕЛІ ЕКОНОМІЧНОЇ БЕЗПЕКИ ПІДПРИЄМСТВА</a:t>
            </a:r>
            <a:r>
              <a:rPr lang="ru-RU" dirty="0"/>
              <a:t/>
            </a:r>
            <a:br>
              <a:rPr lang="ru-RU" dirty="0"/>
            </a:br>
            <a:endParaRPr lang="ru-RU" dirty="0"/>
          </a:p>
        </p:txBody>
      </p:sp>
      <p:sp>
        <p:nvSpPr>
          <p:cNvPr id="3" name="Подзаголовок 2"/>
          <p:cNvSpPr>
            <a:spLocks noGrp="1"/>
          </p:cNvSpPr>
          <p:nvPr>
            <p:ph type="subTitle" idx="1"/>
          </p:nvPr>
        </p:nvSpPr>
        <p:spPr>
          <a:xfrm>
            <a:off x="2627784" y="5229200"/>
            <a:ext cx="6400800" cy="1473200"/>
          </a:xfrm>
        </p:spPr>
        <p:txBody>
          <a:bodyPr/>
          <a:lstStyle/>
          <a:p>
            <a:r>
              <a:rPr lang="uk-UA" dirty="0" smtClean="0">
                <a:solidFill>
                  <a:schemeClr val="bg2">
                    <a:lumMod val="10000"/>
                  </a:schemeClr>
                </a:solidFill>
              </a:rPr>
              <a:t>Водолага </a:t>
            </a:r>
            <a:r>
              <a:rPr lang="uk-UA" dirty="0">
                <a:solidFill>
                  <a:schemeClr val="bg2">
                    <a:lumMod val="10000"/>
                  </a:schemeClr>
                </a:solidFill>
              </a:rPr>
              <a:t>О.О., студентка 3 курсу факультету економічної інформатики </a:t>
            </a:r>
            <a:endParaRPr lang="ru-RU" dirty="0">
              <a:solidFill>
                <a:schemeClr val="bg2">
                  <a:lumMod val="10000"/>
                </a:schemeClr>
              </a:solidFill>
            </a:endParaRPr>
          </a:p>
          <a:p>
            <a:r>
              <a:rPr lang="uk-UA" dirty="0">
                <a:solidFill>
                  <a:schemeClr val="bg2">
                    <a:lumMod val="10000"/>
                  </a:schemeClr>
                </a:solidFill>
              </a:rPr>
              <a:t>ХНЕУ ім. С. Кузнеця</a:t>
            </a:r>
            <a:endParaRPr lang="ru-RU" dirty="0">
              <a:solidFill>
                <a:schemeClr val="bg2">
                  <a:lumMod val="10000"/>
                </a:schemeClr>
              </a:solidFill>
            </a:endParaRPr>
          </a:p>
        </p:txBody>
      </p:sp>
    </p:spTree>
    <p:extLst>
      <p:ext uri="{BB962C8B-B14F-4D97-AF65-F5344CB8AC3E}">
        <p14:creationId xmlns:p14="http://schemas.microsoft.com/office/powerpoint/2010/main" val="3706691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7504" y="2492896"/>
            <a:ext cx="7624357" cy="4248472"/>
          </a:xfrm>
        </p:spPr>
        <p:txBody>
          <a:bodyPr>
            <a:normAutofit/>
          </a:bodyPr>
          <a:lstStyle/>
          <a:p>
            <a:pPr marL="0" indent="0">
              <a:buNone/>
            </a:pPr>
            <a:r>
              <a:rPr lang="en-US" dirty="0" smtClean="0"/>
              <a:t>	</a:t>
            </a:r>
            <a:r>
              <a:rPr lang="uk-UA" b="1" dirty="0" smtClean="0"/>
              <a:t>У </a:t>
            </a:r>
            <a:r>
              <a:rPr lang="uk-UA" b="1" dirty="0"/>
              <a:t>ринкових умовах господарювання підприємство, як відкрита система, функціонує у складному зовнішньому середовищі, що характеризується нестабільністю та постійною динамікою. Таке середовище змушує керівництво швидко адаптуватися до нових умов, потребує знання законів розвитку та пошуку шляхів виживання в ринковій економіці, врахування чинників невизначеності та нестійкості економічного середовища.</a:t>
            </a:r>
            <a:endParaRPr lang="ru-RU" b="1" dirty="0"/>
          </a:p>
          <a:p>
            <a:endParaRPr lang="ru-RU" dirty="0"/>
          </a:p>
        </p:txBody>
      </p:sp>
    </p:spTree>
    <p:extLst>
      <p:ext uri="{BB962C8B-B14F-4D97-AF65-F5344CB8AC3E}">
        <p14:creationId xmlns:p14="http://schemas.microsoft.com/office/powerpoint/2010/main" val="1726948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0">
              <a:buNone/>
            </a:pPr>
            <a:r>
              <a:rPr lang="en-US" b="1" dirty="0"/>
              <a:t>	</a:t>
            </a:r>
            <a:r>
              <a:rPr lang="uk-UA" b="1" dirty="0" smtClean="0"/>
              <a:t> </a:t>
            </a:r>
            <a:r>
              <a:rPr lang="uk-UA" b="1" dirty="0"/>
              <a:t>Вперше поняття "економічна безпека" почало застосовуватися на Заході у зв'язку зі зростанням проблеми обмеженості ресурсів та розпадом колоніальної системи, що призвело до порушення традиційних зв'язків між постачальниками ресурсів, життєво необхідних індустріальним суспільствам.</a:t>
            </a:r>
            <a:endParaRPr lang="ru-RU" b="1" dirty="0"/>
          </a:p>
          <a:p>
            <a:pPr marL="0" indent="0">
              <a:buNone/>
            </a:pPr>
            <a:endParaRPr lang="ru-RU" dirty="0"/>
          </a:p>
        </p:txBody>
      </p:sp>
    </p:spTree>
    <p:extLst>
      <p:ext uri="{BB962C8B-B14F-4D97-AF65-F5344CB8AC3E}">
        <p14:creationId xmlns:p14="http://schemas.microsoft.com/office/powerpoint/2010/main" val="304152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2" y="1628800"/>
            <a:ext cx="7768373" cy="4968552"/>
          </a:xfrm>
        </p:spPr>
        <p:txBody>
          <a:bodyPr>
            <a:normAutofit fontScale="92500"/>
          </a:bodyPr>
          <a:lstStyle/>
          <a:p>
            <a:pPr marL="0" indent="0">
              <a:buNone/>
            </a:pPr>
            <a:r>
              <a:rPr lang="en-US" b="1" dirty="0" smtClean="0"/>
              <a:t>	</a:t>
            </a:r>
            <a:r>
              <a:rPr lang="uk-UA" b="1" dirty="0" smtClean="0"/>
              <a:t>Економічну </a:t>
            </a:r>
            <a:r>
              <a:rPr lang="uk-UA" b="1" dirty="0"/>
              <a:t>безпеку підприємства можна трактувати, як стан захищеності усіх систем підприємства при здійсненні господарської діяльності в певній ситуації; стан всіх ресурсів підприємства та підприємницьких здібностей; сукупність організаційно-правових, режимно-охоронних, технічних, технологічних, економічних, фінансових, інформаційно-аналітичних та інших методів, спрямованих на усунення потенційних загроз; стан соціально-технічної системи підприємства, котрий дає змогу уникнути зовнішніх загроз і протистояти внутрішнім чинникам дезорганізації за допомогою наявних ресурсів, підприємницьких здібностей менеджерів, а також структурної організації та зв'язків менеджменту.</a:t>
            </a:r>
            <a:endParaRPr lang="ru-RU" b="1" dirty="0"/>
          </a:p>
          <a:p>
            <a:endParaRPr lang="ru-RU" dirty="0"/>
          </a:p>
        </p:txBody>
      </p:sp>
    </p:spTree>
    <p:extLst>
      <p:ext uri="{BB962C8B-B14F-4D97-AF65-F5344CB8AC3E}">
        <p14:creationId xmlns:p14="http://schemas.microsoft.com/office/powerpoint/2010/main" val="787667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0">
              <a:buNone/>
            </a:pPr>
            <a:r>
              <a:rPr lang="en-US" b="1" dirty="0" smtClean="0"/>
              <a:t>	</a:t>
            </a:r>
            <a:r>
              <a:rPr lang="uk-UA" b="1" dirty="0" smtClean="0"/>
              <a:t>До </a:t>
            </a:r>
            <a:r>
              <a:rPr lang="uk-UA" b="1" dirty="0"/>
              <a:t>зовнішніх загроз у сфері підприємницької діяльності належать робота спеціальних служб іноземних держав щодо здобуття інформації про економічні процеси у сфері підприємництва з метою здійснення антиконкурентних заходів; робота служб безпеки суб'єктів підприємницької діяльності як вітчизняних так і зарубіжних</a:t>
            </a:r>
            <a:endParaRPr lang="ru-RU" b="1" dirty="0"/>
          </a:p>
        </p:txBody>
      </p:sp>
      <p:sp>
        <p:nvSpPr>
          <p:cNvPr id="3" name="Заголовок 2"/>
          <p:cNvSpPr>
            <a:spLocks noGrp="1"/>
          </p:cNvSpPr>
          <p:nvPr>
            <p:ph type="title"/>
          </p:nvPr>
        </p:nvSpPr>
        <p:spPr/>
        <p:txBody>
          <a:bodyPr/>
          <a:lstStyle/>
          <a:p>
            <a:endParaRPr lang="ru-RU" dirty="0"/>
          </a:p>
        </p:txBody>
      </p:sp>
    </p:spTree>
    <p:extLst>
      <p:ext uri="{BB962C8B-B14F-4D97-AF65-F5344CB8AC3E}">
        <p14:creationId xmlns:p14="http://schemas.microsoft.com/office/powerpoint/2010/main" val="2982094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2" y="2708920"/>
            <a:ext cx="7408333" cy="3450696"/>
          </a:xfrm>
        </p:spPr>
        <p:txBody>
          <a:bodyPr/>
          <a:lstStyle/>
          <a:p>
            <a:pPr marL="0" indent="0">
              <a:buNone/>
            </a:pPr>
            <a:r>
              <a:rPr lang="en-US" b="1" dirty="0" smtClean="0"/>
              <a:t>	</a:t>
            </a:r>
            <a:r>
              <a:rPr lang="uk-UA" b="1" dirty="0" smtClean="0"/>
              <a:t>До </a:t>
            </a:r>
            <a:r>
              <a:rPr lang="uk-UA" b="1" dirty="0"/>
              <a:t>внутрішніх загроз безпеці підприємництва слід віднести протиправні чи інші негативні дії персоналу суб'єкта підприємницької діяльності, що загрожують функціонуванню та розвитку підприємництва; порушення встановленого режиму захисту інформації з обмеженим доступом для сторонніх осіб; порушення порядку використання технічних засобів;  інші порушення правил режиму безпеки, діловодства тощо</a:t>
            </a:r>
            <a:endParaRPr lang="ru-RU" b="1"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1151129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0">
              <a:buNone/>
            </a:pPr>
            <a:r>
              <a:rPr lang="en-US" b="1" dirty="0" smtClean="0"/>
              <a:t>	</a:t>
            </a:r>
            <a:r>
              <a:rPr lang="uk-UA" b="1" dirty="0" smtClean="0"/>
              <a:t>Фактори </a:t>
            </a:r>
            <a:r>
              <a:rPr lang="uk-UA" b="1" dirty="0"/>
              <a:t>економічної безпеки підприємства упорядковані на основі експертного методу. В результаті було обрано наступні показники факторів економічної безпеки підприємства:</a:t>
            </a:r>
            <a:endParaRPr lang="ru-RU" b="1" dirty="0"/>
          </a:p>
          <a:p>
            <a:pPr lvl="0"/>
            <a:r>
              <a:rPr lang="uk-UA" b="1" dirty="0"/>
              <a:t>ліквідності;</a:t>
            </a:r>
            <a:endParaRPr lang="ru-RU" b="1" dirty="0"/>
          </a:p>
          <a:p>
            <a:pPr lvl="0"/>
            <a:r>
              <a:rPr lang="uk-UA" b="1" dirty="0"/>
              <a:t>фінансової стійкості;</a:t>
            </a:r>
            <a:endParaRPr lang="ru-RU" b="1" dirty="0"/>
          </a:p>
          <a:p>
            <a:pPr lvl="0"/>
            <a:r>
              <a:rPr lang="uk-UA" b="1" dirty="0"/>
              <a:t>рентабельності;</a:t>
            </a:r>
            <a:endParaRPr lang="ru-RU" b="1" dirty="0"/>
          </a:p>
          <a:p>
            <a:pPr lvl="0"/>
            <a:r>
              <a:rPr lang="uk-UA" b="1" dirty="0"/>
              <a:t>ділової активності.</a:t>
            </a:r>
            <a:endParaRPr lang="ru-RU" b="1" dirty="0"/>
          </a:p>
          <a:p>
            <a:pPr marL="0" indent="0">
              <a:buNone/>
            </a:pPr>
            <a:endParaRPr lang="ru-RU" dirty="0"/>
          </a:p>
        </p:txBody>
      </p:sp>
    </p:spTree>
    <p:extLst>
      <p:ext uri="{BB962C8B-B14F-4D97-AF65-F5344CB8AC3E}">
        <p14:creationId xmlns:p14="http://schemas.microsoft.com/office/powerpoint/2010/main" val="3743151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0">
              <a:buNone/>
            </a:pPr>
            <a:r>
              <a:rPr lang="en-US" b="1" dirty="0" smtClean="0"/>
              <a:t>	</a:t>
            </a:r>
            <a:r>
              <a:rPr lang="uk-UA" b="1" dirty="0" smtClean="0"/>
              <a:t>Розроблено </a:t>
            </a:r>
            <a:r>
              <a:rPr lang="uk-UA" b="1" dirty="0"/>
              <a:t>багатофакторну нечітко-множинну модель аналізу рівня економічної безпеки підприємства, що дозволяє розрахувати інтегральний показник економічної безпеки підприємства на основі відповідної системи груп факторів, розподілених за нечіткими рівнями</a:t>
            </a:r>
            <a:endParaRPr lang="ru-RU" b="1" dirty="0"/>
          </a:p>
        </p:txBody>
      </p:sp>
      <p:sp>
        <p:nvSpPr>
          <p:cNvPr id="3" name="Заголовок 2"/>
          <p:cNvSpPr>
            <a:spLocks noGrp="1"/>
          </p:cNvSpPr>
          <p:nvPr>
            <p:ph type="title"/>
          </p:nvPr>
        </p:nvSpPr>
        <p:spPr/>
        <p:txBody>
          <a:bodyPr/>
          <a:lstStyle/>
          <a:p>
            <a:endParaRPr lang="ru-RU" dirty="0"/>
          </a:p>
        </p:txBody>
      </p:sp>
    </p:spTree>
    <p:extLst>
      <p:ext uri="{BB962C8B-B14F-4D97-AF65-F5344CB8AC3E}">
        <p14:creationId xmlns:p14="http://schemas.microsoft.com/office/powerpoint/2010/main" val="28110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pPr marL="0" indent="0" algn="ctr">
              <a:buNone/>
            </a:pPr>
            <a:r>
              <a:rPr lang="en-US" b="1" dirty="0" smtClean="0"/>
              <a:t>	</a:t>
            </a:r>
            <a:r>
              <a:rPr lang="uk-UA" b="1" dirty="0" smtClean="0"/>
              <a:t>Економічна </a:t>
            </a:r>
            <a:r>
              <a:rPr lang="uk-UA" b="1" dirty="0"/>
              <a:t>безпека підприємства (</a:t>
            </a:r>
            <a:r>
              <a:rPr lang="uk-UA" b="1" i="1" dirty="0"/>
              <a:t>І</a:t>
            </a:r>
            <a:r>
              <a:rPr lang="uk-UA" b="1" dirty="0"/>
              <a:t>) може бути оцінена на основі значень узагальнених груп показників</a:t>
            </a:r>
            <a:r>
              <a:rPr lang="uk-UA" b="1" dirty="0" smtClean="0"/>
              <a:t>:</a:t>
            </a:r>
            <a:endParaRPr lang="en-US" b="1" dirty="0" smtClean="0"/>
          </a:p>
          <a:p>
            <a:pPr marL="0" indent="0" algn="ctr">
              <a:buNone/>
            </a:pPr>
            <a:endParaRPr lang="ru-RU" b="1" dirty="0"/>
          </a:p>
          <a:p>
            <a:pPr marL="0" indent="0" algn="ctr">
              <a:buNone/>
            </a:pPr>
            <a:r>
              <a:rPr lang="en-US" b="1" i="1" dirty="0" smtClean="0"/>
              <a:t>                           </a:t>
            </a:r>
            <a:r>
              <a:rPr lang="uk-UA" b="1" i="1" dirty="0" smtClean="0"/>
              <a:t>І</a:t>
            </a:r>
            <a:r>
              <a:rPr lang="uk-UA" b="1" dirty="0"/>
              <a:t> = </a:t>
            </a:r>
            <a:r>
              <a:rPr lang="uk-UA" b="1" i="1" dirty="0"/>
              <a:t>f</a:t>
            </a:r>
            <a:r>
              <a:rPr lang="uk-UA" b="1" i="1" baseline="-25000" dirty="0"/>
              <a:t>Z</a:t>
            </a:r>
            <a:r>
              <a:rPr lang="uk-UA" b="1" i="1" dirty="0"/>
              <a:t>(Y1, Y2, Y3, Y4</a:t>
            </a:r>
            <a:r>
              <a:rPr lang="uk-UA" b="1" i="1" dirty="0" smtClean="0"/>
              <a:t>)</a:t>
            </a:r>
            <a:endParaRPr lang="en-US" b="1" i="1" dirty="0" smtClean="0"/>
          </a:p>
          <a:p>
            <a:pPr marL="0" indent="0" algn="ctr">
              <a:buNone/>
            </a:pPr>
            <a:endParaRPr lang="ru-RU" b="1" dirty="0"/>
          </a:p>
          <a:p>
            <a:pPr marL="0" indent="0" algn="ctr">
              <a:buNone/>
            </a:pPr>
            <a:r>
              <a:rPr lang="uk-UA" b="1" dirty="0"/>
              <a:t>де </a:t>
            </a:r>
            <a:r>
              <a:rPr lang="uk-UA" b="1" i="1" dirty="0"/>
              <a:t>Yi</a:t>
            </a:r>
            <a:r>
              <a:rPr lang="uk-UA" b="1" dirty="0"/>
              <a:t>– відповідна </a:t>
            </a:r>
            <a:r>
              <a:rPr lang="uk-UA" b="1" i="1" dirty="0"/>
              <a:t>і</a:t>
            </a:r>
            <a:r>
              <a:rPr lang="uk-UA" b="1" dirty="0"/>
              <a:t>-та група показників</a:t>
            </a:r>
            <a:r>
              <a:rPr lang="uk-UA" b="1" dirty="0" smtClean="0"/>
              <a:t>.</a:t>
            </a:r>
            <a:endParaRPr lang="ru-RU" b="1"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385970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0">
              <a:buNone/>
            </a:pPr>
            <a:r>
              <a:rPr lang="en-US" b="1" dirty="0" smtClean="0"/>
              <a:t>	</a:t>
            </a:r>
            <a:r>
              <a:rPr lang="uk-UA" b="1" dirty="0" smtClean="0"/>
              <a:t>Таким </a:t>
            </a:r>
            <a:r>
              <a:rPr lang="uk-UA" b="1" dirty="0"/>
              <a:t>чином, економічна безпека підприємства включає безліч факторів, серед яких фінансова стійкість, ліквідність, рентабельність та інші. Методи нечіткої логіки дозволяють оцінити рівень безпеки підприємства. На основі оцінок можна поліпшити організацію підприємства таким чином, щоб підвищити рівень безпеки.</a:t>
            </a:r>
            <a:endParaRPr lang="ru-RU" b="1" dirty="0"/>
          </a:p>
          <a:p>
            <a:pPr marL="0" indent="0">
              <a:buNone/>
            </a:pPr>
            <a:endParaRPr lang="ru-RU" dirty="0"/>
          </a:p>
        </p:txBody>
      </p:sp>
      <p:sp>
        <p:nvSpPr>
          <p:cNvPr id="3" name="Заголовок 2"/>
          <p:cNvSpPr>
            <a:spLocks noGrp="1"/>
          </p:cNvSpPr>
          <p:nvPr>
            <p:ph type="title"/>
          </p:nvPr>
        </p:nvSpPr>
        <p:spPr/>
        <p:txBody>
          <a:bodyPr/>
          <a:lstStyle/>
          <a:p>
            <a:endParaRPr lang="ru-RU" dirty="0"/>
          </a:p>
        </p:txBody>
      </p:sp>
    </p:spTree>
    <p:extLst>
      <p:ext uri="{BB962C8B-B14F-4D97-AF65-F5344CB8AC3E}">
        <p14:creationId xmlns:p14="http://schemas.microsoft.com/office/powerpoint/2010/main" val="37100988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7</TotalTime>
  <Words>20</Words>
  <Application>Microsoft Office PowerPoint</Application>
  <PresentationFormat>Экран (4:3)</PresentationFormat>
  <Paragraphs>20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Волна</vt:lpstr>
      <vt:lpstr>ПОБУДОВА МОДЕЛІ ЕКОНОМІЧНОЇ БЕЗПЕКИ ПІДПРИЄМСТВА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ПОБУДОВА МОДЕЛІ ЕКОНОМІЧНОЇ БЕЗПЕКИ ПІДПРИЄМСТВА </dc:title>
  <dc:creator>user</dc:creator>
  <cp:lastModifiedBy>user</cp:lastModifiedBy>
  <cp:revision>1</cp:revision>
  <dcterms:created xsi:type="dcterms:W3CDTF">2015-03-02T18:34:54Z</dcterms:created>
  <dcterms:modified xsi:type="dcterms:W3CDTF">2015-03-02T18:42:41Z</dcterms:modified>
</cp:coreProperties>
</file>