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8ACED6A-683D-4DC9-8C14-5F43C4A0051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46B3AC3-4EE9-4BD3-B7F0-34E2F08CD563}">
      <dgm:prSet phldrT="[Текст]" custT="1"/>
      <dgm:spPr/>
      <dgm:t>
        <a:bodyPr/>
        <a:lstStyle/>
        <a:p>
          <a:r>
            <a:rPr lang="uk-UA" sz="1800" dirty="0" smtClean="0"/>
            <a:t>Розробка загальної методики, принципів і засобів скорочення опису системи фінансової безпеки.</a:t>
          </a:r>
          <a:endParaRPr lang="ru-RU" sz="1800" dirty="0"/>
        </a:p>
      </dgm:t>
    </dgm:pt>
    <dgm:pt modelId="{09B291FF-2473-4001-BBB0-2AAE8D2CC76F}" type="parTrans" cxnId="{205BC439-3912-44C5-AC77-CE6F81DC8FD4}">
      <dgm:prSet/>
      <dgm:spPr/>
      <dgm:t>
        <a:bodyPr/>
        <a:lstStyle/>
        <a:p>
          <a:endParaRPr lang="ru-RU"/>
        </a:p>
      </dgm:t>
    </dgm:pt>
    <dgm:pt modelId="{449A2951-ABF4-4B0B-9D1A-40599C59156A}" type="sibTrans" cxnId="{205BC439-3912-44C5-AC77-CE6F81DC8FD4}">
      <dgm:prSet/>
      <dgm:spPr/>
      <dgm:t>
        <a:bodyPr/>
        <a:lstStyle/>
        <a:p>
          <a:endParaRPr lang="ru-RU"/>
        </a:p>
      </dgm:t>
    </dgm:pt>
    <dgm:pt modelId="{81896707-9C23-4605-BEBE-7800722AB87C}">
      <dgm:prSet phldrT="[Текст]" custT="1"/>
      <dgm:spPr/>
      <dgm:t>
        <a:bodyPr/>
        <a:lstStyle/>
        <a:p>
          <a:r>
            <a:rPr lang="uk-UA" sz="1800" dirty="0" smtClean="0"/>
            <a:t>Розробка засобів рішення поставлених задач по забезпеченню фінансової безпеки в умовах невизначеності.</a:t>
          </a:r>
          <a:endParaRPr lang="ru-RU" sz="1800" dirty="0"/>
        </a:p>
      </dgm:t>
    </dgm:pt>
    <dgm:pt modelId="{8387F3FA-B33B-43D0-B5F1-5DC06587108D}" type="parTrans" cxnId="{E8296DB5-3AB2-4046-A916-8CB9F1B4EAE5}">
      <dgm:prSet/>
      <dgm:spPr/>
      <dgm:t>
        <a:bodyPr/>
        <a:lstStyle/>
        <a:p>
          <a:endParaRPr lang="ru-RU"/>
        </a:p>
      </dgm:t>
    </dgm:pt>
    <dgm:pt modelId="{DD7F6F5C-679A-43F2-B053-095BCCFF2BF0}" type="sibTrans" cxnId="{E8296DB5-3AB2-4046-A916-8CB9F1B4EAE5}">
      <dgm:prSet/>
      <dgm:spPr/>
      <dgm:t>
        <a:bodyPr/>
        <a:lstStyle/>
        <a:p>
          <a:endParaRPr lang="ru-RU"/>
        </a:p>
      </dgm:t>
    </dgm:pt>
    <dgm:pt modelId="{ACE28EF0-CB8C-4468-A468-4BA940783C7D}">
      <dgm:prSet phldrT="[Текст]" custT="1"/>
      <dgm:spPr/>
      <dgm:t>
        <a:bodyPr/>
        <a:lstStyle/>
        <a:p>
          <a:r>
            <a:rPr lang="uk-UA" sz="1800" dirty="0" smtClean="0"/>
            <a:t>Розробка ідеології і способів контролю параметрів і діагностування станів системи.</a:t>
          </a:r>
          <a:endParaRPr lang="ru-RU" sz="1800" dirty="0"/>
        </a:p>
      </dgm:t>
    </dgm:pt>
    <dgm:pt modelId="{720240C5-DDED-4914-A15E-80B89ED69271}" type="parTrans" cxnId="{41F09611-3870-448A-A9EB-1D61656EC616}">
      <dgm:prSet/>
      <dgm:spPr/>
      <dgm:t>
        <a:bodyPr/>
        <a:lstStyle/>
        <a:p>
          <a:endParaRPr lang="ru-RU"/>
        </a:p>
      </dgm:t>
    </dgm:pt>
    <dgm:pt modelId="{27B8C092-BE39-4ADD-9462-73FAC0FB1E74}" type="sibTrans" cxnId="{41F09611-3870-448A-A9EB-1D61656EC616}">
      <dgm:prSet/>
      <dgm:spPr/>
      <dgm:t>
        <a:bodyPr/>
        <a:lstStyle/>
        <a:p>
          <a:endParaRPr lang="ru-RU"/>
        </a:p>
      </dgm:t>
    </dgm:pt>
    <dgm:pt modelId="{817C3CF3-D286-472C-9CE9-48612F372DF8}">
      <dgm:prSet phldrT="[Текст]" custT="1"/>
      <dgm:spPr/>
      <dgm:t>
        <a:bodyPr/>
        <a:lstStyle/>
        <a:p>
          <a:r>
            <a:rPr lang="uk-UA" sz="1800" dirty="0" smtClean="0"/>
            <a:t>Розробка положень по самоорганізації системи безпеки.</a:t>
          </a:r>
          <a:endParaRPr lang="ru-RU" sz="1800" dirty="0"/>
        </a:p>
      </dgm:t>
    </dgm:pt>
    <dgm:pt modelId="{ACE09503-AD72-4DB1-971A-C24AB1FA0B42}" type="parTrans" cxnId="{90D6DB3C-216B-4FF8-9F98-DBA3B8DCCA18}">
      <dgm:prSet/>
      <dgm:spPr/>
      <dgm:t>
        <a:bodyPr/>
        <a:lstStyle/>
        <a:p>
          <a:endParaRPr lang="ru-RU"/>
        </a:p>
      </dgm:t>
    </dgm:pt>
    <dgm:pt modelId="{34CDB42C-7125-41E7-A3B5-67D4859E23E0}" type="sibTrans" cxnId="{90D6DB3C-216B-4FF8-9F98-DBA3B8DCCA18}">
      <dgm:prSet/>
      <dgm:spPr/>
      <dgm:t>
        <a:bodyPr/>
        <a:lstStyle/>
        <a:p>
          <a:endParaRPr lang="ru-RU"/>
        </a:p>
      </dgm:t>
    </dgm:pt>
    <dgm:pt modelId="{DDAA2949-4373-4732-B7F7-A2CF0F6CF968}">
      <dgm:prSet custT="1"/>
      <dgm:spPr/>
      <dgm:t>
        <a:bodyPr/>
        <a:lstStyle/>
        <a:p>
          <a:r>
            <a:rPr lang="uk-UA" sz="1800" dirty="0" smtClean="0"/>
            <a:t>Розробка методів і прийомів підтримки прийняття управлінських рішень.</a:t>
          </a:r>
          <a:endParaRPr lang="ru-RU" sz="1800" dirty="0"/>
        </a:p>
      </dgm:t>
    </dgm:pt>
    <dgm:pt modelId="{C2F957B1-C923-4642-B292-38A92327400E}" type="parTrans" cxnId="{65AFE6C7-637B-4F74-AE18-228D865D0537}">
      <dgm:prSet/>
      <dgm:spPr/>
      <dgm:t>
        <a:bodyPr/>
        <a:lstStyle/>
        <a:p>
          <a:endParaRPr lang="ru-RU"/>
        </a:p>
      </dgm:t>
    </dgm:pt>
    <dgm:pt modelId="{4A686B75-FB85-4FF5-9A8B-5E1DD4A47770}" type="sibTrans" cxnId="{65AFE6C7-637B-4F74-AE18-228D865D0537}">
      <dgm:prSet/>
      <dgm:spPr/>
      <dgm:t>
        <a:bodyPr/>
        <a:lstStyle/>
        <a:p>
          <a:endParaRPr lang="ru-RU"/>
        </a:p>
      </dgm:t>
    </dgm:pt>
    <dgm:pt modelId="{A113CE39-D67D-4938-BF10-2B504A936E6F}" type="pres">
      <dgm:prSet presAssocID="{48ACED6A-683D-4DC9-8C14-5F43C4A0051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B651D6C-5567-4AAB-A6F0-C0257B43F683}" type="pres">
      <dgm:prSet presAssocID="{246B3AC3-4EE9-4BD3-B7F0-34E2F08CD563}" presName="parentText" presStyleLbl="node1" presStyleIdx="0" presStyleCnt="3" custScaleY="54868" custLinFactNeighborX="126" custLinFactNeighborY="-92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FE4E1B-0879-4CCF-8F49-93239D08ABF1}" type="pres">
      <dgm:prSet presAssocID="{246B3AC3-4EE9-4BD3-B7F0-34E2F08CD563}" presName="childText" presStyleLbl="revTx" presStyleIdx="0" presStyleCnt="2" custScaleY="624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6F6D67-17B7-44DF-86BC-0F79EC513519}" type="pres">
      <dgm:prSet presAssocID="{ACE28EF0-CB8C-4468-A468-4BA940783C7D}" presName="parentText" presStyleLbl="node1" presStyleIdx="1" presStyleCnt="3" custScaleY="5626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550A9B-FC5E-41C4-A88F-EE0B419A70CB}" type="pres">
      <dgm:prSet presAssocID="{ACE28EF0-CB8C-4468-A468-4BA940783C7D}" presName="childText" presStyleLbl="revTx" presStyleIdx="1" presStyleCnt="2" custScaleY="494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7143AB-51C6-4C89-9771-6BF849A962A1}" type="pres">
      <dgm:prSet presAssocID="{DDAA2949-4373-4732-B7F7-A2CF0F6CF968}" presName="parentText" presStyleLbl="node1" presStyleIdx="2" presStyleCnt="3" custScaleY="4808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D703BC6-C808-4CC9-B8DA-46A962B6B62A}" type="presOf" srcId="{DDAA2949-4373-4732-B7F7-A2CF0F6CF968}" destId="{267143AB-51C6-4C89-9771-6BF849A962A1}" srcOrd="0" destOrd="0" presId="urn:microsoft.com/office/officeart/2005/8/layout/vList2"/>
    <dgm:cxn modelId="{205BC439-3912-44C5-AC77-CE6F81DC8FD4}" srcId="{48ACED6A-683D-4DC9-8C14-5F43C4A00513}" destId="{246B3AC3-4EE9-4BD3-B7F0-34E2F08CD563}" srcOrd="0" destOrd="0" parTransId="{09B291FF-2473-4001-BBB0-2AAE8D2CC76F}" sibTransId="{449A2951-ABF4-4B0B-9D1A-40599C59156A}"/>
    <dgm:cxn modelId="{10332FC2-DD9C-498D-9490-8FFADBAF4428}" type="presOf" srcId="{ACE28EF0-CB8C-4468-A468-4BA940783C7D}" destId="{B86F6D67-17B7-44DF-86BC-0F79EC513519}" srcOrd="0" destOrd="0" presId="urn:microsoft.com/office/officeart/2005/8/layout/vList2"/>
    <dgm:cxn modelId="{E8296DB5-3AB2-4046-A916-8CB9F1B4EAE5}" srcId="{246B3AC3-4EE9-4BD3-B7F0-34E2F08CD563}" destId="{81896707-9C23-4605-BEBE-7800722AB87C}" srcOrd="0" destOrd="0" parTransId="{8387F3FA-B33B-43D0-B5F1-5DC06587108D}" sibTransId="{DD7F6F5C-679A-43F2-B053-095BCCFF2BF0}"/>
    <dgm:cxn modelId="{41F09611-3870-448A-A9EB-1D61656EC616}" srcId="{48ACED6A-683D-4DC9-8C14-5F43C4A00513}" destId="{ACE28EF0-CB8C-4468-A468-4BA940783C7D}" srcOrd="1" destOrd="0" parTransId="{720240C5-DDED-4914-A15E-80B89ED69271}" sibTransId="{27B8C092-BE39-4ADD-9462-73FAC0FB1E74}"/>
    <dgm:cxn modelId="{C6D93E75-4111-470C-96F2-6E76B3E22364}" type="presOf" srcId="{48ACED6A-683D-4DC9-8C14-5F43C4A00513}" destId="{A113CE39-D67D-4938-BF10-2B504A936E6F}" srcOrd="0" destOrd="0" presId="urn:microsoft.com/office/officeart/2005/8/layout/vList2"/>
    <dgm:cxn modelId="{6F090689-1482-46C2-A59C-1726B7258FF3}" type="presOf" srcId="{817C3CF3-D286-472C-9CE9-48612F372DF8}" destId="{EE550A9B-FC5E-41C4-A88F-EE0B419A70CB}" srcOrd="0" destOrd="0" presId="urn:microsoft.com/office/officeart/2005/8/layout/vList2"/>
    <dgm:cxn modelId="{B2F91497-A4FF-439D-B5A1-99C03BAB1173}" type="presOf" srcId="{246B3AC3-4EE9-4BD3-B7F0-34E2F08CD563}" destId="{7B651D6C-5567-4AAB-A6F0-C0257B43F683}" srcOrd="0" destOrd="0" presId="urn:microsoft.com/office/officeart/2005/8/layout/vList2"/>
    <dgm:cxn modelId="{3AB3D653-8C86-44BE-8A8D-DAB3AD636281}" type="presOf" srcId="{81896707-9C23-4605-BEBE-7800722AB87C}" destId="{3DFE4E1B-0879-4CCF-8F49-93239D08ABF1}" srcOrd="0" destOrd="0" presId="urn:microsoft.com/office/officeart/2005/8/layout/vList2"/>
    <dgm:cxn modelId="{65AFE6C7-637B-4F74-AE18-228D865D0537}" srcId="{48ACED6A-683D-4DC9-8C14-5F43C4A00513}" destId="{DDAA2949-4373-4732-B7F7-A2CF0F6CF968}" srcOrd="2" destOrd="0" parTransId="{C2F957B1-C923-4642-B292-38A92327400E}" sibTransId="{4A686B75-FB85-4FF5-9A8B-5E1DD4A47770}"/>
    <dgm:cxn modelId="{90D6DB3C-216B-4FF8-9F98-DBA3B8DCCA18}" srcId="{ACE28EF0-CB8C-4468-A468-4BA940783C7D}" destId="{817C3CF3-D286-472C-9CE9-48612F372DF8}" srcOrd="0" destOrd="0" parTransId="{ACE09503-AD72-4DB1-971A-C24AB1FA0B42}" sibTransId="{34CDB42C-7125-41E7-A3B5-67D4859E23E0}"/>
    <dgm:cxn modelId="{09F4C522-6D87-43CB-B634-CEA8DCDCE023}" type="presParOf" srcId="{A113CE39-D67D-4938-BF10-2B504A936E6F}" destId="{7B651D6C-5567-4AAB-A6F0-C0257B43F683}" srcOrd="0" destOrd="0" presId="urn:microsoft.com/office/officeart/2005/8/layout/vList2"/>
    <dgm:cxn modelId="{0D1E90DD-20E6-4F4C-AF45-8C1B834238FA}" type="presParOf" srcId="{A113CE39-D67D-4938-BF10-2B504A936E6F}" destId="{3DFE4E1B-0879-4CCF-8F49-93239D08ABF1}" srcOrd="1" destOrd="0" presId="urn:microsoft.com/office/officeart/2005/8/layout/vList2"/>
    <dgm:cxn modelId="{9B3F50C1-C84F-427D-BB7E-BB98C5716083}" type="presParOf" srcId="{A113CE39-D67D-4938-BF10-2B504A936E6F}" destId="{B86F6D67-17B7-44DF-86BC-0F79EC513519}" srcOrd="2" destOrd="0" presId="urn:microsoft.com/office/officeart/2005/8/layout/vList2"/>
    <dgm:cxn modelId="{BA7B132A-078A-4E25-A502-4EDFD64426D0}" type="presParOf" srcId="{A113CE39-D67D-4938-BF10-2B504A936E6F}" destId="{EE550A9B-FC5E-41C4-A88F-EE0B419A70CB}" srcOrd="3" destOrd="0" presId="urn:microsoft.com/office/officeart/2005/8/layout/vList2"/>
    <dgm:cxn modelId="{BD654E9F-DE4B-4661-90C3-266B172BEBAB}" type="presParOf" srcId="{A113CE39-D67D-4938-BF10-2B504A936E6F}" destId="{267143AB-51C6-4C89-9771-6BF849A962A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B651D6C-5567-4AAB-A6F0-C0257B43F683}">
      <dsp:nvSpPr>
        <dsp:cNvPr id="0" name=""/>
        <dsp:cNvSpPr/>
      </dsp:nvSpPr>
      <dsp:spPr>
        <a:xfrm>
          <a:off x="0" y="733176"/>
          <a:ext cx="8291264" cy="6573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Розробка загальної методики, принципів і засобів скорочення опису системи фінансової безпеки.</a:t>
          </a:r>
          <a:endParaRPr lang="ru-RU" sz="1800" kern="1200" dirty="0"/>
        </a:p>
      </dsp:txBody>
      <dsp:txXfrm>
        <a:off x="0" y="733176"/>
        <a:ext cx="8291264" cy="657362"/>
      </dsp:txXfrm>
    </dsp:sp>
    <dsp:sp modelId="{3DFE4E1B-0879-4CCF-8F49-93239D08ABF1}">
      <dsp:nvSpPr>
        <dsp:cNvPr id="0" name=""/>
        <dsp:cNvSpPr/>
      </dsp:nvSpPr>
      <dsp:spPr>
        <a:xfrm>
          <a:off x="0" y="1488160"/>
          <a:ext cx="8291264" cy="6617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3248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uk-UA" sz="1800" kern="1200" dirty="0" smtClean="0"/>
            <a:t>Розробка засобів рішення поставлених задач по забезпеченню фінансової безпеки в умовах невизначеності.</a:t>
          </a:r>
          <a:endParaRPr lang="ru-RU" sz="1800" kern="1200" dirty="0"/>
        </a:p>
      </dsp:txBody>
      <dsp:txXfrm>
        <a:off x="0" y="1488160"/>
        <a:ext cx="8291264" cy="661753"/>
      </dsp:txXfrm>
    </dsp:sp>
    <dsp:sp modelId="{B86F6D67-17B7-44DF-86BC-0F79EC513519}">
      <dsp:nvSpPr>
        <dsp:cNvPr id="0" name=""/>
        <dsp:cNvSpPr/>
      </dsp:nvSpPr>
      <dsp:spPr>
        <a:xfrm>
          <a:off x="0" y="2149914"/>
          <a:ext cx="8291264" cy="67412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Розробка ідеології і способів контролю параметрів і діагностування станів системи.</a:t>
          </a:r>
          <a:endParaRPr lang="ru-RU" sz="1800" kern="1200" dirty="0"/>
        </a:p>
      </dsp:txBody>
      <dsp:txXfrm>
        <a:off x="0" y="2149914"/>
        <a:ext cx="8291264" cy="674123"/>
      </dsp:txXfrm>
    </dsp:sp>
    <dsp:sp modelId="{EE550A9B-FC5E-41C4-A88F-EE0B419A70CB}">
      <dsp:nvSpPr>
        <dsp:cNvPr id="0" name=""/>
        <dsp:cNvSpPr/>
      </dsp:nvSpPr>
      <dsp:spPr>
        <a:xfrm>
          <a:off x="0" y="2824038"/>
          <a:ext cx="8291264" cy="5243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3248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uk-UA" sz="1800" kern="1200" dirty="0" smtClean="0"/>
            <a:t>Розробка положень по самоорганізації системи безпеки.</a:t>
          </a:r>
          <a:endParaRPr lang="ru-RU" sz="1800" kern="1200" dirty="0"/>
        </a:p>
      </dsp:txBody>
      <dsp:txXfrm>
        <a:off x="0" y="2824038"/>
        <a:ext cx="8291264" cy="524334"/>
      </dsp:txXfrm>
    </dsp:sp>
    <dsp:sp modelId="{267143AB-51C6-4C89-9771-6BF849A962A1}">
      <dsp:nvSpPr>
        <dsp:cNvPr id="0" name=""/>
        <dsp:cNvSpPr/>
      </dsp:nvSpPr>
      <dsp:spPr>
        <a:xfrm>
          <a:off x="0" y="3348372"/>
          <a:ext cx="8291264" cy="5760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Розробка методів і прийомів підтримки прийняття управлінських рішень.</a:t>
          </a:r>
          <a:endParaRPr lang="ru-RU" sz="1800" kern="1200" dirty="0"/>
        </a:p>
      </dsp:txBody>
      <dsp:txXfrm>
        <a:off x="0" y="3348372"/>
        <a:ext cx="8291264" cy="5760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2933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0" y="2925286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514600" y="236220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65400" y="3045460"/>
            <a:ext cx="4013200" cy="428625"/>
          </a:xfrm>
        </p:spPr>
        <p:txBody>
          <a:bodyPr tIns="0" anchor="t">
            <a:noAutofit/>
          </a:bodyPr>
          <a:lstStyle>
            <a:lvl1pPr marL="0" indent="0" algn="ctr">
              <a:buNone/>
              <a:defRPr sz="1600" b="0" i="0" cap="none" spc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65400" y="2397760"/>
            <a:ext cx="4013200" cy="599440"/>
          </a:xfrm>
          <a:noFill/>
          <a:ln>
            <a:noFill/>
          </a:ln>
        </p:spPr>
        <p:txBody>
          <a:bodyPr bIns="0" anchor="b"/>
          <a:lstStyle>
            <a:lvl1pPr>
              <a:defRPr>
                <a:effectLst>
                  <a:glow rad="88900">
                    <a:schemeClr val="tx1">
                      <a:alpha val="60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9D83D548-D273-4E82-89C4-7D8620DE057A}" type="datetimeFigureOut">
              <a:rPr lang="ru-RU" smtClean="0"/>
              <a:pPr/>
              <a:t>14.03.2015</a:t>
            </a:fld>
            <a:endParaRPr lang="ru-RU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CF1475E-4110-47BD-8FFE-DFB3731961A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40751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D83D548-D273-4E82-89C4-7D8620DE057A}" type="datetimeFigureOut">
              <a:rPr lang="ru-RU" smtClean="0"/>
              <a:pPr/>
              <a:t>14.03.2015</a:t>
            </a:fld>
            <a:endParaRPr lang="ru-RU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CF1475E-4110-47BD-8FFE-DFB3731961A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922776"/>
            <a:ext cx="9144000" cy="29352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3921760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514600" y="336804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 bwMode="black">
          <a:xfrm>
            <a:off x="2529052" y="3367246"/>
            <a:ext cx="4085897" cy="706821"/>
          </a:xfrm>
          <a:prstGeom prst="rect">
            <a:avLst/>
          </a:prstGeom>
          <a:noFill/>
          <a:ln w="98425" cmpd="thinThick">
            <a:noFill/>
            <a:miter lim="800000"/>
          </a:ln>
        </p:spPr>
        <p:txBody>
          <a:bodyPr vert="horz" lIns="91440" tIns="45720" rIns="91440" bIns="0" rtlCol="0" anchor="b" anchorCtr="0">
            <a:normAutofit/>
          </a:bodyPr>
          <a:lstStyle>
            <a:lvl1pPr>
              <a:defRPr kumimoji="0" lang="en-US" sz="18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 bwMode="black">
          <a:xfrm>
            <a:off x="2518542" y="4084577"/>
            <a:ext cx="4106917" cy="397094"/>
          </a:xfrm>
        </p:spPr>
        <p:txBody>
          <a:bodyPr tIns="0" anchor="t" anchorCtr="0">
            <a:normAutofit/>
          </a:bodyPr>
          <a:lstStyle>
            <a:lvl1pPr marL="0" indent="0" algn="ctr">
              <a:buNone/>
              <a:def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3D548-D273-4E82-89C4-7D8620DE057A}" type="datetimeFigureOut">
              <a:rPr lang="ru-RU" smtClean="0"/>
              <a:pPr/>
              <a:t>14.03.2015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CF1475E-4110-47BD-8FFE-DFB3731961A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020824"/>
            <a:ext cx="4023360" cy="40050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5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020824"/>
            <a:ext cx="4023360" cy="40050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D83D548-D273-4E82-89C4-7D8620DE057A}" type="datetimeFigureOut">
              <a:rPr lang="ru-RU" smtClean="0"/>
              <a:pPr/>
              <a:t>14.03.2015</a:t>
            </a:fld>
            <a:endParaRPr lang="ru-RU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CF1475E-4110-47BD-8FFE-DFB3731961A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819400"/>
            <a:ext cx="4023360" cy="32095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4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816352"/>
            <a:ext cx="4023360" cy="32095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kern="1200" cap="none" spc="200" baseline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6344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i="0" kern="1200" cap="none" spc="200" baseline="0" dirty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Tx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9D83D548-D273-4E82-89C4-7D8620DE057A}" type="datetimeFigureOut">
              <a:rPr lang="ru-RU" smtClean="0"/>
              <a:pPr/>
              <a:t>14.03.2015</a:t>
            </a:fld>
            <a:endParaRPr lang="ru-RU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4CF1475E-4110-47BD-8FFE-DFB3731961A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3D548-D273-4E82-89C4-7D8620DE057A}" type="datetimeFigureOut">
              <a:rPr lang="ru-RU" smtClean="0"/>
              <a:pPr/>
              <a:t>14.03.2015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CF1475E-4110-47BD-8FFE-DFB3731961A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3D548-D273-4E82-89C4-7D8620DE057A}" type="datetimeFigureOut">
              <a:rPr lang="ru-RU" smtClean="0"/>
              <a:pPr/>
              <a:t>14.03.2015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CF1475E-4110-47BD-8FFE-DFB3731961A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4"/>
          </p:nvPr>
        </p:nvSpPr>
        <p:spPr>
          <a:xfrm>
            <a:off x="1485900" y="1914525"/>
            <a:ext cx="6172200" cy="351091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7360" y="5513832"/>
            <a:ext cx="5669280" cy="548640"/>
          </a:xfrm>
        </p:spPr>
        <p:txBody>
          <a:bodyPr vert="horz" lIns="91440" tIns="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itchFamily="34" charset="0"/>
              <a:buNone/>
              <a:defRPr lang="en-US" sz="1400" b="0" i="0" kern="1200" cap="none" spc="0" baseline="0" smtClean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D83D548-D273-4E82-89C4-7D8620DE057A}" type="datetimeFigureOut">
              <a:rPr lang="ru-RU" smtClean="0"/>
              <a:pPr/>
              <a:t>14.03.2015</a:t>
            </a:fld>
            <a:endParaRPr lang="ru-RU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CF1475E-4110-47BD-8FFE-DFB3731961A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52209" y="2026918"/>
            <a:ext cx="5439582" cy="3263750"/>
          </a:xfrm>
          <a:solidFill>
            <a:schemeClr val="tx1"/>
          </a:solidFill>
          <a:ln w="69850" cmpd="dbl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0" kern="1200" cap="none" spc="0" baseline="0" dirty="0">
                <a:solidFill>
                  <a:schemeClr val="bg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1737360" y="5516880"/>
            <a:ext cx="5669280" cy="548640"/>
          </a:xfrm>
        </p:spPr>
        <p:txBody>
          <a:bodyPr vert="horz" lIns="91440" tIns="0" rIns="91440" bIns="0" rtlCol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1400" b="0" i="0" kern="1200" cap="none" spc="30" baseline="0" smtClean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marL="0" lvl="0" indent="0" algn="ctr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>
          <a:xfrm>
            <a:off x="2981325" y="273180"/>
            <a:ext cx="3181350" cy="292100"/>
          </a:xfrm>
        </p:spPr>
        <p:txBody>
          <a:bodyPr/>
          <a:lstStyle/>
          <a:p>
            <a:fld id="{9D83D548-D273-4E82-89C4-7D8620DE057A}" type="datetimeFigureOut">
              <a:rPr lang="ru-RU" smtClean="0"/>
              <a:pPr/>
              <a:t>14.03.2015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5"/>
          </p:nvPr>
        </p:nvSpPr>
        <p:spPr>
          <a:xfrm>
            <a:off x="4038600" y="6172200"/>
            <a:ext cx="1066800" cy="304800"/>
          </a:xfrm>
        </p:spPr>
        <p:txBody>
          <a:bodyPr/>
          <a:lstStyle/>
          <a:p>
            <a:fld id="{4CF1475E-4110-47BD-8FFE-DFB3731961A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6"/>
          </p:nvPr>
        </p:nvSpPr>
        <p:spPr>
          <a:xfrm>
            <a:off x="1447800" y="6486525"/>
            <a:ext cx="6248400" cy="29210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3D548-D273-4E82-89C4-7D8620DE057A}" type="datetimeFigureOut">
              <a:rPr lang="ru-RU" smtClean="0"/>
              <a:pPr/>
              <a:t>14.03.2015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1475E-4110-47BD-8FFE-DFB3731961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 rot="5400000">
            <a:off x="4267200" y="3429000"/>
            <a:ext cx="6858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 bwMode="hidden">
          <a:xfrm>
            <a:off x="0" y="1"/>
            <a:ext cx="7696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629400" cy="5029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3D548-D273-4E82-89C4-7D8620DE057A}" type="datetimeFigureOut">
              <a:rPr lang="ru-RU" smtClean="0"/>
              <a:pPr/>
              <a:t>14.03.2015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1475E-4110-47BD-8FFE-DFB3731961A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39000" y="914401"/>
            <a:ext cx="926980" cy="5029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1335973"/>
            <a:ext cx="9144000" cy="5522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19301"/>
            <a:ext cx="8229600" cy="41173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81325" y="273180"/>
            <a:ext cx="318135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 b="0" cap="all" spc="300" baseline="0">
                <a:solidFill>
                  <a:schemeClr val="tx1"/>
                </a:solidFill>
              </a:defRPr>
            </a:lvl1pPr>
          </a:lstStyle>
          <a:p>
            <a:fld id="{9D83D548-D273-4E82-89C4-7D8620DE057A}" type="datetimeFigureOut">
              <a:rPr lang="ru-RU" smtClean="0"/>
              <a:pPr/>
              <a:t>14.03.2015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7800" y="6486525"/>
            <a:ext cx="62484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100" b="0" cap="all" spc="300" baseline="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38600" y="6172200"/>
            <a:ext cx="1066800" cy="30480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>
            <a:normAutofit/>
          </a:bodyPr>
          <a:lstStyle>
            <a:lvl1pPr algn="ctr">
              <a:defRPr sz="1200" b="1">
                <a:solidFill>
                  <a:schemeClr val="tx1"/>
                </a:solidFill>
              </a:defRPr>
            </a:lvl1pPr>
          </a:lstStyle>
          <a:p>
            <a:fld id="{4CF1475E-4110-47BD-8FFE-DFB3731961AA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331436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ts val="400"/>
        </a:spcBef>
        <a:buNone/>
        <a:defRPr sz="1800" b="1" kern="1200" cap="all" spc="0" baseline="0">
          <a:solidFill>
            <a:schemeClr val="bg1">
              <a:lumMod val="75000"/>
              <a:lumOff val="25000"/>
            </a:schemeClr>
          </a:solidFill>
          <a:effectLst/>
          <a:latin typeface="+mj-lt"/>
          <a:ea typeface="+mj-ea"/>
          <a:cs typeface="Tunga" pitchFamily="2"/>
        </a:defRPr>
      </a:lvl1pPr>
    </p:titleStyle>
    <p:bodyStyle>
      <a:lvl1pPr marL="0" indent="0" algn="ctr" defTabSz="9144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FontTx/>
        <a:buNone/>
        <a:defRPr sz="20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 baseline="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251520" y="188640"/>
            <a:ext cx="8712968" cy="6336704"/>
          </a:xfrm>
        </p:spPr>
        <p:txBody>
          <a:bodyPr>
            <a:normAutofit fontScale="85000" lnSpcReduction="20000"/>
          </a:bodyPr>
          <a:lstStyle/>
          <a:p>
            <a:pPr indent="450215">
              <a:lnSpc>
                <a:spcPct val="130000"/>
              </a:lnSpc>
              <a:spcAft>
                <a:spcPts val="1000"/>
              </a:spcAft>
            </a:pPr>
            <a:r>
              <a:rPr lang="uk-UA" dirty="0" smtClean="0"/>
              <a:t>ХАРКІВСЬКИЙ НАЦІОНАЛЬНИЙ ЕКОНОМІЧНИЙ УНІВЕРСИТЕТ ІМЕНІ СЕМЕНА КУЗНЕЦЯ</a:t>
            </a:r>
          </a:p>
          <a:p>
            <a:pPr indent="450215" algn="r">
              <a:lnSpc>
                <a:spcPct val="130000"/>
              </a:lnSpc>
              <a:spcAft>
                <a:spcPts val="1000"/>
              </a:spcAft>
            </a:pPr>
            <a:endParaRPr lang="uk-UA" dirty="0">
              <a:latin typeface="Arial"/>
              <a:ea typeface="Calibri"/>
              <a:cs typeface="Times New Roman"/>
            </a:endParaRPr>
          </a:p>
          <a:p>
            <a:pPr indent="450215" algn="r">
              <a:lnSpc>
                <a:spcPct val="130000"/>
              </a:lnSpc>
              <a:spcAft>
                <a:spcPts val="1000"/>
              </a:spcAft>
            </a:pPr>
            <a:endParaRPr lang="uk-UA" dirty="0" smtClean="0">
              <a:latin typeface="Arial"/>
              <a:ea typeface="Calibri"/>
              <a:cs typeface="Times New Roman"/>
            </a:endParaRPr>
          </a:p>
          <a:p>
            <a:pPr indent="450215" algn="r">
              <a:lnSpc>
                <a:spcPct val="130000"/>
              </a:lnSpc>
              <a:spcAft>
                <a:spcPts val="1000"/>
              </a:spcAft>
            </a:pPr>
            <a:endParaRPr lang="uk-UA" dirty="0">
              <a:latin typeface="Arial"/>
              <a:ea typeface="Calibri"/>
              <a:cs typeface="Times New Roman"/>
            </a:endParaRPr>
          </a:p>
          <a:p>
            <a:pPr indent="450215" algn="r">
              <a:lnSpc>
                <a:spcPct val="130000"/>
              </a:lnSpc>
              <a:spcAft>
                <a:spcPts val="1000"/>
              </a:spcAft>
            </a:pPr>
            <a:endParaRPr lang="uk-UA" dirty="0">
              <a:latin typeface="Arial"/>
              <a:ea typeface="Calibri"/>
              <a:cs typeface="Times New Roman"/>
            </a:endParaRPr>
          </a:p>
          <a:p>
            <a:pPr indent="450215" algn="r">
              <a:lnSpc>
                <a:spcPct val="130000"/>
              </a:lnSpc>
              <a:spcAft>
                <a:spcPts val="1000"/>
              </a:spcAft>
            </a:pPr>
            <a:endParaRPr lang="uk-UA" dirty="0">
              <a:latin typeface="Arial"/>
              <a:ea typeface="Calibri"/>
              <a:cs typeface="Times New Roman"/>
            </a:endParaRPr>
          </a:p>
          <a:p>
            <a:pPr indent="450215" algn="r">
              <a:lnSpc>
                <a:spcPct val="110000"/>
              </a:lnSpc>
              <a:spcAft>
                <a:spcPts val="1000"/>
              </a:spcAft>
            </a:pPr>
            <a:endParaRPr lang="uk-UA" sz="1600" b="1" i="1" dirty="0" smtClean="0">
              <a:latin typeface="Arial"/>
              <a:ea typeface="Calibri"/>
              <a:cs typeface="Times New Roman"/>
            </a:endParaRPr>
          </a:p>
          <a:p>
            <a:pPr indent="450215" algn="r">
              <a:lnSpc>
                <a:spcPct val="110000"/>
              </a:lnSpc>
              <a:spcAft>
                <a:spcPts val="1000"/>
              </a:spcAft>
            </a:pPr>
            <a:r>
              <a:rPr lang="uk-UA" sz="1600" b="1" i="1" dirty="0" err="1" smtClean="0">
                <a:latin typeface="Arial"/>
                <a:ea typeface="Calibri"/>
                <a:cs typeface="Times New Roman"/>
              </a:rPr>
              <a:t>Барсученко</a:t>
            </a:r>
            <a:r>
              <a:rPr lang="uk-UA" sz="1600" b="1" i="1" dirty="0" smtClean="0">
                <a:latin typeface="Arial"/>
                <a:ea typeface="Calibri"/>
                <a:cs typeface="Times New Roman"/>
              </a:rPr>
              <a:t> </a:t>
            </a:r>
            <a:r>
              <a:rPr lang="uk-UA" sz="1600" b="1" i="1" dirty="0">
                <a:latin typeface="Arial"/>
                <a:ea typeface="Calibri"/>
                <a:cs typeface="Times New Roman"/>
              </a:rPr>
              <a:t>А.С</a:t>
            </a:r>
            <a:endParaRPr lang="ru-RU" sz="1600" b="1" i="1" dirty="0">
              <a:latin typeface="Calibri"/>
              <a:ea typeface="Calibri"/>
              <a:cs typeface="Times New Roman"/>
            </a:endParaRPr>
          </a:p>
          <a:p>
            <a:pPr indent="450215" algn="r">
              <a:lnSpc>
                <a:spcPct val="110000"/>
              </a:lnSpc>
              <a:spcAft>
                <a:spcPts val="1000"/>
              </a:spcAft>
            </a:pPr>
            <a:r>
              <a:rPr lang="uk-UA" sz="1600" dirty="0">
                <a:latin typeface="Arial"/>
                <a:ea typeface="Calibri"/>
              </a:rPr>
              <a:t>студент 1 року навчання за ОКР </a:t>
            </a:r>
            <a:r>
              <a:rPr lang="uk-UA" sz="1600" dirty="0" smtClean="0">
                <a:latin typeface="Arial"/>
                <a:ea typeface="Calibri"/>
              </a:rPr>
              <a:t>«Магістр»</a:t>
            </a:r>
          </a:p>
          <a:p>
            <a:pPr indent="450215" algn="r">
              <a:lnSpc>
                <a:spcPct val="110000"/>
              </a:lnSpc>
              <a:spcAft>
                <a:spcPts val="1000"/>
              </a:spcAft>
            </a:pPr>
            <a:r>
              <a:rPr lang="uk-UA" sz="1600" dirty="0" smtClean="0">
                <a:latin typeface="Arial"/>
                <a:ea typeface="Calibri"/>
                <a:cs typeface="Times New Roman"/>
              </a:rPr>
              <a:t>факультету обліку та аудиту</a:t>
            </a:r>
            <a:endParaRPr lang="ru-RU" sz="1600" dirty="0" smtClean="0">
              <a:latin typeface="Calibri"/>
              <a:ea typeface="Calibri"/>
              <a:cs typeface="Times New Roman"/>
            </a:endParaRPr>
          </a:p>
          <a:p>
            <a:pPr indent="450215" algn="r">
              <a:lnSpc>
                <a:spcPct val="110000"/>
              </a:lnSpc>
              <a:spcAft>
                <a:spcPts val="1000"/>
              </a:spcAft>
            </a:pPr>
            <a:r>
              <a:rPr lang="uk-UA" sz="1600" dirty="0" smtClean="0">
                <a:latin typeface="Arial"/>
                <a:ea typeface="Calibri"/>
                <a:cs typeface="Times New Roman"/>
              </a:rPr>
              <a:t>ХНЕУ </a:t>
            </a:r>
            <a:r>
              <a:rPr lang="uk-UA" sz="1600" dirty="0">
                <a:latin typeface="Arial"/>
                <a:ea typeface="Calibri"/>
                <a:cs typeface="Times New Roman"/>
              </a:rPr>
              <a:t>ім. С. </a:t>
            </a:r>
            <a:r>
              <a:rPr lang="uk-UA" sz="1600" dirty="0" err="1">
                <a:latin typeface="Arial"/>
                <a:ea typeface="Calibri"/>
                <a:cs typeface="Times New Roman"/>
              </a:rPr>
              <a:t>Кузнеця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 algn="r">
              <a:lnSpc>
                <a:spcPct val="110000"/>
              </a:lnSpc>
            </a:pPr>
            <a:r>
              <a:rPr lang="uk-UA" sz="1600" dirty="0" smtClean="0">
                <a:latin typeface="Arial"/>
                <a:ea typeface="Calibri"/>
              </a:rPr>
              <a:t>Україна</a:t>
            </a:r>
          </a:p>
          <a:p>
            <a:pPr algn="r">
              <a:lnSpc>
                <a:spcPct val="110000"/>
              </a:lnSpc>
            </a:pPr>
            <a:endParaRPr lang="uk-UA" sz="1600" dirty="0">
              <a:latin typeface="Arial"/>
            </a:endParaRPr>
          </a:p>
          <a:p>
            <a:pPr>
              <a:lnSpc>
                <a:spcPct val="110000"/>
              </a:lnSpc>
            </a:pPr>
            <a:r>
              <a:rPr lang="uk-UA" sz="1600" dirty="0" smtClean="0">
                <a:latin typeface="Arial"/>
              </a:rPr>
              <a:t>Харків</a:t>
            </a:r>
          </a:p>
          <a:p>
            <a:pPr>
              <a:lnSpc>
                <a:spcPct val="110000"/>
              </a:lnSpc>
            </a:pPr>
            <a:r>
              <a:rPr lang="uk-UA" sz="1600" dirty="0" smtClean="0">
                <a:latin typeface="Arial"/>
              </a:rPr>
              <a:t>2015</a:t>
            </a:r>
            <a:endParaRPr lang="ru-RU" sz="16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1412776"/>
            <a:ext cx="7632848" cy="2016224"/>
          </a:xfrm>
        </p:spPr>
        <p:txBody>
          <a:bodyPr>
            <a:noAutofit/>
          </a:bodyPr>
          <a:lstStyle/>
          <a:p>
            <a:pPr indent="450215">
              <a:lnSpc>
                <a:spcPct val="130000"/>
              </a:lnSpc>
            </a:pPr>
            <a:r>
              <a:rPr lang="uk-UA" sz="2500" dirty="0">
                <a:latin typeface="Arial"/>
                <a:ea typeface="Calibri"/>
                <a:cs typeface="Times New Roman"/>
              </a:rPr>
              <a:t>МОДЕЛЮВАННЯ ФІНАНСОВОЇ БЕЗПЕКИ БАНКУ ТА ЙОГО ВПРОВАДЖЕННЯ В СУЧАСНИХ УМОВАХ ФУНКЦІОНУВАННЯ БАНКІВСЬКОЇ </a:t>
            </a:r>
            <a:r>
              <a:rPr lang="uk-UA" sz="2500" dirty="0" smtClean="0">
                <a:latin typeface="Arial"/>
                <a:ea typeface="Calibri"/>
                <a:cs typeface="Times New Roman"/>
              </a:rPr>
              <a:t>СИСТЕМИ</a:t>
            </a:r>
            <a:endParaRPr lang="ru-RU" sz="2500" dirty="0"/>
          </a:p>
        </p:txBody>
      </p:sp>
    </p:spTree>
    <p:extLst>
      <p:ext uri="{BB962C8B-B14F-4D97-AF65-F5344CB8AC3E}">
        <p14:creationId xmlns:p14="http://schemas.microsoft.com/office/powerpoint/2010/main" xmlns="" val="3241604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xmlns="" val="531394935"/>
              </p:ext>
            </p:extLst>
          </p:nvPr>
        </p:nvGraphicFramePr>
        <p:xfrm>
          <a:off x="395536" y="1340768"/>
          <a:ext cx="8291264" cy="47552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332656"/>
            <a:ext cx="7200800" cy="701040"/>
          </a:xfrm>
        </p:spPr>
        <p:txBody>
          <a:bodyPr>
            <a:normAutofit fontScale="90000"/>
          </a:bodyPr>
          <a:lstStyle/>
          <a:p>
            <a:r>
              <a:rPr lang="uk-UA" dirty="0">
                <a:latin typeface="Arial"/>
                <a:ea typeface="Calibri"/>
              </a:rPr>
              <a:t>Вирішення проблеми моделювання системи фінансової безпеки вимагає виконання таких етапів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50971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395536" y="1268760"/>
            <a:ext cx="8291264" cy="5115272"/>
          </a:xfrm>
        </p:spPr>
        <p:txBody>
          <a:bodyPr>
            <a:normAutofit fontScale="92500" lnSpcReduction="10000"/>
          </a:bodyPr>
          <a:lstStyle/>
          <a:p>
            <a:pPr lvl="0" algn="just">
              <a:lnSpc>
                <a:spcPct val="130000"/>
              </a:lnSpc>
            </a:pPr>
            <a:r>
              <a:rPr lang="en-US" dirty="0" smtClean="0">
                <a:latin typeface="Arial"/>
                <a:ea typeface="Calibri"/>
                <a:cs typeface="Times New Roman"/>
              </a:rPr>
              <a:t>1. </a:t>
            </a:r>
            <a:r>
              <a:rPr lang="uk-UA" u="sng" dirty="0" smtClean="0">
                <a:latin typeface="Arial"/>
                <a:ea typeface="Calibri"/>
                <a:cs typeface="Times New Roman"/>
              </a:rPr>
              <a:t>нормального функціонування стабільних </a:t>
            </a:r>
            <a:r>
              <a:rPr lang="en-US" i="1" u="sng" dirty="0">
                <a:latin typeface="Arial"/>
                <a:ea typeface="Calibri"/>
                <a:cs typeface="Times New Roman"/>
              </a:rPr>
              <a:t>FSs</a:t>
            </a:r>
            <a:r>
              <a:rPr lang="uk-UA" u="sng" dirty="0">
                <a:latin typeface="Arial"/>
                <a:ea typeface="Calibri"/>
                <a:cs typeface="Times New Roman"/>
              </a:rPr>
              <a:t> і нестабільних </a:t>
            </a:r>
            <a:r>
              <a:rPr lang="en-US" i="1" u="sng" dirty="0" err="1">
                <a:latin typeface="Arial"/>
                <a:ea typeface="Calibri"/>
                <a:cs typeface="Times New Roman"/>
              </a:rPr>
              <a:t>FSw</a:t>
            </a:r>
            <a:r>
              <a:rPr lang="en-US" i="1" u="sng" dirty="0">
                <a:latin typeface="Arial"/>
                <a:ea typeface="Calibri"/>
                <a:cs typeface="Times New Roman"/>
              </a:rPr>
              <a:t> </a:t>
            </a:r>
            <a:r>
              <a:rPr lang="uk-UA" dirty="0">
                <a:latin typeface="Arial"/>
                <a:ea typeface="Calibri"/>
                <a:cs typeface="Times New Roman"/>
              </a:rPr>
              <a:t>станів (у стабільному стані </a:t>
            </a:r>
            <a:r>
              <a:rPr lang="en-US" i="1" dirty="0" err="1">
                <a:latin typeface="Arial"/>
                <a:ea typeface="Calibri"/>
                <a:cs typeface="Times New Roman"/>
              </a:rPr>
              <a:t>FSs</a:t>
            </a:r>
            <a:r>
              <a:rPr lang="en-US" i="1" baseline="-25000" dirty="0" err="1">
                <a:latin typeface="Arial"/>
                <a:ea typeface="Calibri"/>
                <a:cs typeface="Times New Roman"/>
              </a:rPr>
              <a:t>i</a:t>
            </a:r>
            <a:r>
              <a:rPr lang="en-US" baseline="-25000" dirty="0">
                <a:latin typeface="Arial"/>
                <a:ea typeface="Calibri"/>
                <a:cs typeface="Times New Roman"/>
              </a:rPr>
              <a:t> </a:t>
            </a:r>
            <a:r>
              <a:rPr lang="uk-UA" dirty="0">
                <a:latin typeface="Arial"/>
                <a:ea typeface="Calibri"/>
                <a:cs typeface="Times New Roman"/>
              </a:rPr>
              <a:t>система відповідає всім вимогам політики безпеки банку, у нестабільному стані </a:t>
            </a:r>
            <a:r>
              <a:rPr lang="en-US" i="1" dirty="0" err="1">
                <a:latin typeface="Arial"/>
                <a:ea typeface="Calibri"/>
                <a:cs typeface="Times New Roman"/>
              </a:rPr>
              <a:t>FSw</a:t>
            </a:r>
            <a:r>
              <a:rPr lang="en-US" i="1" baseline="-25000" dirty="0" err="1">
                <a:latin typeface="Arial"/>
                <a:ea typeface="Calibri"/>
                <a:cs typeface="Times New Roman"/>
              </a:rPr>
              <a:t>j</a:t>
            </a:r>
            <a:r>
              <a:rPr lang="uk-UA" i="1" dirty="0">
                <a:latin typeface="Arial"/>
                <a:ea typeface="Calibri"/>
                <a:cs typeface="Times New Roman"/>
              </a:rPr>
              <a:t> -</a:t>
            </a:r>
            <a:r>
              <a:rPr lang="uk-UA" dirty="0">
                <a:latin typeface="Arial"/>
                <a:ea typeface="Calibri"/>
                <a:cs typeface="Times New Roman"/>
              </a:rPr>
              <a:t> не відповідає хоча б одній з таких вимог), </a:t>
            </a:r>
            <a:endParaRPr lang="en-US" dirty="0" smtClean="0">
              <a:latin typeface="Arial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30000"/>
              </a:lnSpc>
              <a:buFont typeface="+mj-lt"/>
              <a:buAutoNum type="arabicPeriod"/>
            </a:pPr>
            <a:endParaRPr lang="en-US" i="1" dirty="0" smtClean="0">
              <a:latin typeface="Arial"/>
              <a:ea typeface="Calibri"/>
              <a:cs typeface="Times New Roman"/>
            </a:endParaRPr>
          </a:p>
          <a:p>
            <a:pPr lvl="0">
              <a:lnSpc>
                <a:spcPct val="130000"/>
              </a:lnSpc>
            </a:pPr>
            <a:r>
              <a:rPr lang="en-US" i="1" dirty="0" smtClean="0">
                <a:latin typeface="Arial"/>
                <a:ea typeface="Calibri"/>
                <a:cs typeface="Times New Roman"/>
              </a:rPr>
              <a:t>FS</a:t>
            </a:r>
            <a:r>
              <a:rPr lang="uk-UA" dirty="0">
                <a:latin typeface="Arial"/>
                <a:ea typeface="Calibri"/>
                <a:cs typeface="Times New Roman"/>
              </a:rPr>
              <a:t>=</a:t>
            </a:r>
            <a:r>
              <a:rPr lang="uk-UA" i="1" dirty="0">
                <a:latin typeface="Arial"/>
                <a:ea typeface="Calibri"/>
                <a:cs typeface="Times New Roman"/>
              </a:rPr>
              <a:t> </a:t>
            </a:r>
            <a:r>
              <a:rPr lang="en-US" i="1" dirty="0">
                <a:latin typeface="Arial"/>
                <a:ea typeface="Calibri"/>
                <a:cs typeface="Times New Roman"/>
              </a:rPr>
              <a:t>FSs</a:t>
            </a:r>
            <a:r>
              <a:rPr lang="uk-UA" dirty="0">
                <a:latin typeface="Arial"/>
                <a:ea typeface="Calibri"/>
                <a:cs typeface="Times New Roman"/>
              </a:rPr>
              <a:t>ᴗ</a:t>
            </a:r>
            <a:r>
              <a:rPr lang="uk-UA" i="1" dirty="0">
                <a:latin typeface="Arial"/>
                <a:ea typeface="Calibri"/>
                <a:cs typeface="Times New Roman"/>
              </a:rPr>
              <a:t> </a:t>
            </a:r>
            <a:r>
              <a:rPr lang="en-US" i="1" dirty="0" err="1">
                <a:latin typeface="Arial"/>
                <a:ea typeface="Calibri"/>
                <a:cs typeface="Times New Roman"/>
              </a:rPr>
              <a:t>FSw</a:t>
            </a:r>
            <a:r>
              <a:rPr lang="uk-UA" i="1" dirty="0">
                <a:latin typeface="Arial"/>
                <a:ea typeface="Calibri"/>
                <a:cs typeface="Times New Roman"/>
              </a:rPr>
              <a:t>; </a:t>
            </a:r>
            <a:r>
              <a:rPr lang="en-US" i="1" dirty="0">
                <a:latin typeface="Arial"/>
                <a:ea typeface="Calibri"/>
                <a:cs typeface="Times New Roman"/>
              </a:rPr>
              <a:t>FSs</a:t>
            </a:r>
            <a:r>
              <a:rPr lang="uk-UA" i="1" dirty="0">
                <a:latin typeface="Arial"/>
                <a:ea typeface="Calibri"/>
                <a:cs typeface="Times New Roman"/>
              </a:rPr>
              <a:t> </a:t>
            </a:r>
            <a:r>
              <a:rPr lang="uk-UA" dirty="0">
                <a:latin typeface="Arial"/>
                <a:ea typeface="Calibri"/>
                <a:cs typeface="Times New Roman"/>
              </a:rPr>
              <a:t>ᴖ </a:t>
            </a:r>
            <a:r>
              <a:rPr lang="en-US" i="1" dirty="0" err="1">
                <a:latin typeface="Arial"/>
                <a:ea typeface="Calibri"/>
                <a:cs typeface="Times New Roman"/>
              </a:rPr>
              <a:t>FSw</a:t>
            </a:r>
            <a:r>
              <a:rPr lang="uk-UA" dirty="0">
                <a:latin typeface="Arial"/>
                <a:ea typeface="Calibri"/>
                <a:cs typeface="Times New Roman"/>
              </a:rPr>
              <a:t>=0, </a:t>
            </a:r>
            <a:r>
              <a:rPr lang="en-US" i="1" dirty="0" err="1">
                <a:latin typeface="Arial"/>
                <a:ea typeface="Calibri"/>
                <a:cs typeface="Times New Roman"/>
              </a:rPr>
              <a:t>CardFSs</a:t>
            </a:r>
            <a:r>
              <a:rPr lang="uk-UA" dirty="0">
                <a:latin typeface="Arial"/>
                <a:ea typeface="Calibri"/>
                <a:cs typeface="Times New Roman"/>
              </a:rPr>
              <a:t>=1 (</a:t>
            </a:r>
            <a:r>
              <a:rPr lang="en-US" i="1" dirty="0" err="1">
                <a:latin typeface="Arial"/>
                <a:ea typeface="Calibri"/>
                <a:cs typeface="Times New Roman"/>
              </a:rPr>
              <a:t>CardFS</a:t>
            </a:r>
            <a:r>
              <a:rPr lang="uk-UA" dirty="0">
                <a:latin typeface="Arial"/>
                <a:ea typeface="Calibri"/>
                <a:cs typeface="Times New Roman"/>
              </a:rPr>
              <a:t>- кількість елементів множини </a:t>
            </a:r>
            <a:r>
              <a:rPr lang="en-US" i="1" dirty="0">
                <a:latin typeface="Arial"/>
                <a:ea typeface="Calibri"/>
                <a:cs typeface="Times New Roman"/>
              </a:rPr>
              <a:t>FS</a:t>
            </a:r>
            <a:r>
              <a:rPr lang="uk-UA" i="1" dirty="0">
                <a:latin typeface="Arial"/>
                <a:ea typeface="Calibri"/>
                <a:cs typeface="Times New Roman"/>
              </a:rPr>
              <a:t>);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 lvl="0" algn="just">
              <a:lnSpc>
                <a:spcPct val="130000"/>
              </a:lnSpc>
            </a:pPr>
            <a:r>
              <a:rPr lang="en-US" dirty="0" smtClean="0">
                <a:latin typeface="Arial"/>
                <a:ea typeface="Calibri"/>
                <a:cs typeface="Times New Roman"/>
              </a:rPr>
              <a:t>2. </a:t>
            </a:r>
            <a:r>
              <a:rPr lang="uk-UA" u="sng" dirty="0" smtClean="0">
                <a:latin typeface="Arial"/>
                <a:ea typeface="Calibri"/>
                <a:cs typeface="Times New Roman"/>
              </a:rPr>
              <a:t>працездатних </a:t>
            </a:r>
            <a:r>
              <a:rPr lang="en-US" i="1" u="sng" dirty="0" err="1">
                <a:latin typeface="Arial"/>
                <a:ea typeface="Calibri"/>
                <a:cs typeface="Times New Roman"/>
              </a:rPr>
              <a:t>FSe</a:t>
            </a:r>
            <a:r>
              <a:rPr lang="uk-UA" u="sng" dirty="0">
                <a:latin typeface="Arial"/>
                <a:ea typeface="Calibri"/>
                <a:cs typeface="Times New Roman"/>
              </a:rPr>
              <a:t> і непрацездатних </a:t>
            </a:r>
            <a:r>
              <a:rPr lang="en-US" i="1" u="sng" dirty="0" err="1">
                <a:latin typeface="Arial"/>
                <a:ea typeface="Calibri"/>
                <a:cs typeface="Times New Roman"/>
              </a:rPr>
              <a:t>FSd</a:t>
            </a:r>
            <a:r>
              <a:rPr lang="uk-UA" u="sng" dirty="0">
                <a:latin typeface="Arial"/>
                <a:ea typeface="Calibri"/>
                <a:cs typeface="Times New Roman"/>
              </a:rPr>
              <a:t> станів </a:t>
            </a:r>
            <a:r>
              <a:rPr lang="uk-UA" dirty="0">
                <a:latin typeface="Arial"/>
                <a:ea typeface="Calibri"/>
                <a:cs typeface="Times New Roman"/>
              </a:rPr>
              <a:t>(у працездатному стані </a:t>
            </a:r>
            <a:r>
              <a:rPr lang="en-US" i="1" dirty="0" err="1">
                <a:latin typeface="Arial"/>
                <a:ea typeface="Calibri"/>
                <a:cs typeface="Times New Roman"/>
              </a:rPr>
              <a:t>FSe</a:t>
            </a:r>
            <a:r>
              <a:rPr lang="en-US" i="1" baseline="-25000" dirty="0" err="1">
                <a:latin typeface="Arial"/>
                <a:ea typeface="Calibri"/>
                <a:cs typeface="Times New Roman"/>
              </a:rPr>
              <a:t>v</a:t>
            </a:r>
            <a:r>
              <a:rPr lang="en-US" i="1" baseline="-25000" dirty="0">
                <a:latin typeface="Arial"/>
                <a:ea typeface="Calibri"/>
                <a:cs typeface="Times New Roman"/>
              </a:rPr>
              <a:t> </a:t>
            </a:r>
            <a:r>
              <a:rPr lang="uk-UA" dirty="0">
                <a:latin typeface="Arial"/>
                <a:ea typeface="Calibri"/>
                <a:cs typeface="Times New Roman"/>
              </a:rPr>
              <a:t>значення всіх параметрів, які визначають спроможність системи виконувати свої функції, відповідають заданим ви­могам, у непрацездатному стані </a:t>
            </a:r>
            <a:r>
              <a:rPr lang="en-US" i="1" dirty="0" err="1">
                <a:latin typeface="Arial"/>
                <a:ea typeface="Calibri"/>
                <a:cs typeface="Times New Roman"/>
              </a:rPr>
              <a:t>FSd</a:t>
            </a:r>
            <a:r>
              <a:rPr lang="en-US" i="1" baseline="-25000" dirty="0" err="1">
                <a:latin typeface="Arial"/>
                <a:ea typeface="Calibri"/>
                <a:cs typeface="Times New Roman"/>
              </a:rPr>
              <a:t>n</a:t>
            </a:r>
            <a:r>
              <a:rPr lang="en-US" dirty="0">
                <a:latin typeface="Arial"/>
                <a:ea typeface="Calibri"/>
                <a:cs typeface="Times New Roman"/>
              </a:rPr>
              <a:t> </a:t>
            </a:r>
            <a:r>
              <a:rPr lang="uk-UA" dirty="0">
                <a:latin typeface="Arial"/>
                <a:ea typeface="Calibri"/>
                <a:cs typeface="Times New Roman"/>
              </a:rPr>
              <a:t>значення хоча б одного такого параметра не відповідає вимогам), </a:t>
            </a:r>
            <a:endParaRPr lang="en-US" dirty="0" smtClean="0">
              <a:latin typeface="Arial"/>
              <a:ea typeface="Calibri"/>
              <a:cs typeface="Times New Roman"/>
            </a:endParaRPr>
          </a:p>
          <a:p>
            <a:pPr lvl="0">
              <a:lnSpc>
                <a:spcPct val="130000"/>
              </a:lnSpc>
            </a:pPr>
            <a:r>
              <a:rPr lang="en-US" i="1" dirty="0" smtClean="0">
                <a:latin typeface="Arial"/>
                <a:ea typeface="Calibri"/>
                <a:cs typeface="Times New Roman"/>
              </a:rPr>
              <a:t>FS</a:t>
            </a:r>
            <a:r>
              <a:rPr lang="uk-UA" dirty="0">
                <a:latin typeface="Arial"/>
                <a:ea typeface="Calibri"/>
                <a:cs typeface="Times New Roman"/>
              </a:rPr>
              <a:t>=</a:t>
            </a:r>
            <a:r>
              <a:rPr lang="uk-UA" i="1" dirty="0">
                <a:latin typeface="Arial"/>
                <a:ea typeface="Calibri"/>
                <a:cs typeface="Times New Roman"/>
              </a:rPr>
              <a:t> </a:t>
            </a:r>
            <a:r>
              <a:rPr lang="en-US" i="1" dirty="0" err="1">
                <a:latin typeface="Arial"/>
                <a:ea typeface="Calibri"/>
                <a:cs typeface="Times New Roman"/>
              </a:rPr>
              <a:t>FSe</a:t>
            </a:r>
            <a:r>
              <a:rPr lang="en-US" dirty="0">
                <a:latin typeface="Arial"/>
                <a:ea typeface="Calibri"/>
                <a:cs typeface="Times New Roman"/>
              </a:rPr>
              <a:t> </a:t>
            </a:r>
            <a:r>
              <a:rPr lang="uk-UA" dirty="0">
                <a:latin typeface="Arial"/>
                <a:ea typeface="Calibri"/>
                <a:cs typeface="Times New Roman"/>
              </a:rPr>
              <a:t>ᴗ</a:t>
            </a:r>
            <a:r>
              <a:rPr lang="uk-UA" i="1" dirty="0">
                <a:latin typeface="Arial"/>
                <a:ea typeface="Calibri"/>
                <a:cs typeface="Times New Roman"/>
              </a:rPr>
              <a:t> </a:t>
            </a:r>
            <a:r>
              <a:rPr lang="en-US" i="1" dirty="0" err="1">
                <a:latin typeface="Arial"/>
                <a:ea typeface="Calibri"/>
                <a:cs typeface="Times New Roman"/>
              </a:rPr>
              <a:t>FSd</a:t>
            </a:r>
            <a:r>
              <a:rPr lang="uk-UA" i="1" dirty="0">
                <a:latin typeface="Arial"/>
                <a:ea typeface="Calibri"/>
                <a:cs typeface="Times New Roman"/>
              </a:rPr>
              <a:t>, </a:t>
            </a:r>
            <a:r>
              <a:rPr lang="en-US" i="1" dirty="0" err="1">
                <a:latin typeface="Arial"/>
                <a:ea typeface="Calibri"/>
                <a:cs typeface="Times New Roman"/>
              </a:rPr>
              <a:t>FSe</a:t>
            </a:r>
            <a:r>
              <a:rPr lang="uk-UA" i="1" dirty="0">
                <a:latin typeface="Arial"/>
                <a:ea typeface="Calibri"/>
                <a:cs typeface="Times New Roman"/>
              </a:rPr>
              <a:t> </a:t>
            </a:r>
            <a:r>
              <a:rPr lang="uk-UA" dirty="0">
                <a:latin typeface="Arial"/>
                <a:ea typeface="Calibri"/>
                <a:cs typeface="Times New Roman"/>
              </a:rPr>
              <a:t>ᴖ </a:t>
            </a:r>
            <a:r>
              <a:rPr lang="en-US" i="1" dirty="0" err="1">
                <a:latin typeface="Arial"/>
                <a:ea typeface="Calibri"/>
                <a:cs typeface="Times New Roman"/>
              </a:rPr>
              <a:t>FSd</a:t>
            </a:r>
            <a:r>
              <a:rPr lang="uk-UA" dirty="0">
                <a:latin typeface="Arial"/>
                <a:ea typeface="Calibri"/>
                <a:cs typeface="Times New Roman"/>
              </a:rPr>
              <a:t> =0.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188640"/>
            <a:ext cx="7200800" cy="701040"/>
          </a:xfrm>
        </p:spPr>
        <p:txBody>
          <a:bodyPr>
            <a:normAutofit/>
          </a:bodyPr>
          <a:lstStyle/>
          <a:p>
            <a:r>
              <a:rPr lang="uk-UA" dirty="0" smtClean="0"/>
              <a:t>Аналіз множини станів </a:t>
            </a:r>
            <a:r>
              <a:rPr lang="en-US" i="1" dirty="0" smtClean="0"/>
              <a:t>FS</a:t>
            </a:r>
            <a:r>
              <a:rPr lang="en-US" dirty="0" smtClean="0"/>
              <a:t>  </a:t>
            </a:r>
            <a:r>
              <a:rPr lang="uk-UA" dirty="0" smtClean="0">
                <a:latin typeface="Arial"/>
                <a:ea typeface="Calibri"/>
                <a:cs typeface="Times New Roman"/>
              </a:rPr>
              <a:t>в </a:t>
            </a:r>
            <a:r>
              <a:rPr lang="uk-UA" dirty="0">
                <a:latin typeface="Arial"/>
                <a:ea typeface="Calibri"/>
                <a:cs typeface="Times New Roman"/>
              </a:rPr>
              <a:t>яких може знаходитись система фінансової безпеки,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99508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395536" y="1412776"/>
            <a:ext cx="8291264" cy="4683224"/>
          </a:xfrm>
        </p:spPr>
        <p:txBody>
          <a:bodyPr>
            <a:normAutofit lnSpcReduction="10000"/>
          </a:bodyPr>
          <a:lstStyle/>
          <a:p>
            <a:pPr indent="450215" algn="just">
              <a:lnSpc>
                <a:spcPct val="130000"/>
              </a:lnSpc>
            </a:pPr>
            <a:r>
              <a:rPr lang="ru-RU" dirty="0" err="1" smtClean="0">
                <a:latin typeface="Arial"/>
                <a:ea typeface="Calibri"/>
                <a:cs typeface="Times New Roman"/>
              </a:rPr>
              <a:t>Можна</a:t>
            </a:r>
            <a:r>
              <a:rPr lang="ru-RU" dirty="0" smtClean="0">
                <a:latin typeface="Arial"/>
                <a:ea typeface="Calibri"/>
                <a:cs typeface="Times New Roman"/>
              </a:rPr>
              <a:t> </a:t>
            </a:r>
            <a:r>
              <a:rPr lang="ru-RU" dirty="0">
                <a:latin typeface="Arial"/>
                <a:ea typeface="Calibri"/>
                <a:cs typeface="Times New Roman"/>
              </a:rPr>
              <a:t>подати у </a:t>
            </a:r>
            <a:r>
              <a:rPr lang="ru-RU" dirty="0" err="1">
                <a:latin typeface="Arial"/>
                <a:ea typeface="Calibri"/>
                <a:cs typeface="Times New Roman"/>
              </a:rPr>
              <a:t>вигляді</a:t>
            </a:r>
            <a:r>
              <a:rPr lang="ru-RU" dirty="0">
                <a:latin typeface="Arial"/>
                <a:ea typeface="Calibri"/>
                <a:cs typeface="Times New Roman"/>
              </a:rPr>
              <a:t> </a:t>
            </a:r>
            <a:r>
              <a:rPr lang="ru-RU" dirty="0" err="1">
                <a:latin typeface="Arial"/>
                <a:ea typeface="Calibri"/>
                <a:cs typeface="Times New Roman"/>
              </a:rPr>
              <a:t>тривимірної</a:t>
            </a:r>
            <a:r>
              <a:rPr lang="ru-RU" dirty="0">
                <a:latin typeface="Arial"/>
                <a:ea typeface="Calibri"/>
                <a:cs typeface="Times New Roman"/>
              </a:rPr>
              <a:t> </a:t>
            </a:r>
            <a:r>
              <a:rPr lang="ru-RU" dirty="0" err="1">
                <a:latin typeface="Arial"/>
                <a:ea typeface="Calibri"/>
                <a:cs typeface="Times New Roman"/>
              </a:rPr>
              <a:t>системи</a:t>
            </a:r>
            <a:r>
              <a:rPr lang="ru-RU" dirty="0">
                <a:latin typeface="Arial"/>
                <a:ea typeface="Calibri"/>
                <a:cs typeface="Times New Roman"/>
              </a:rPr>
              <a:t>, основу </a:t>
            </a:r>
            <a:r>
              <a:rPr lang="ru-RU" dirty="0" err="1">
                <a:latin typeface="Arial"/>
                <a:ea typeface="Calibri"/>
                <a:cs typeface="Times New Roman"/>
              </a:rPr>
              <a:t>якої</a:t>
            </a:r>
            <a:r>
              <a:rPr lang="ru-RU" dirty="0">
                <a:latin typeface="Arial"/>
                <a:ea typeface="Calibri"/>
                <a:cs typeface="Times New Roman"/>
              </a:rPr>
              <a:t> </a:t>
            </a:r>
            <a:r>
              <a:rPr lang="ru-RU" dirty="0" err="1">
                <a:latin typeface="Arial"/>
                <a:ea typeface="Calibri"/>
                <a:cs typeface="Times New Roman"/>
              </a:rPr>
              <a:t>будуть</a:t>
            </a:r>
            <a:r>
              <a:rPr lang="ru-RU" dirty="0">
                <a:latin typeface="Arial"/>
                <a:ea typeface="Calibri"/>
                <a:cs typeface="Times New Roman"/>
              </a:rPr>
              <a:t> </a:t>
            </a:r>
            <a:r>
              <a:rPr lang="ru-RU" dirty="0" err="1">
                <a:latin typeface="Arial"/>
                <a:ea typeface="Calibri"/>
                <a:cs typeface="Times New Roman"/>
              </a:rPr>
              <a:t>складати</a:t>
            </a:r>
            <a:r>
              <a:rPr lang="ru-RU" dirty="0">
                <a:latin typeface="Arial"/>
                <a:ea typeface="Calibri"/>
                <a:cs typeface="Times New Roman"/>
              </a:rPr>
              <a:t> </a:t>
            </a:r>
            <a:r>
              <a:rPr lang="ru-RU" dirty="0" err="1">
                <a:latin typeface="Arial"/>
                <a:ea typeface="Calibri"/>
                <a:cs typeface="Times New Roman"/>
              </a:rPr>
              <a:t>взаємопов’язані</a:t>
            </a:r>
            <a:r>
              <a:rPr lang="ru-RU" dirty="0">
                <a:latin typeface="Arial"/>
                <a:ea typeface="Calibri"/>
                <a:cs typeface="Times New Roman"/>
              </a:rPr>
              <a:t> і </a:t>
            </a:r>
            <a:r>
              <a:rPr lang="ru-RU" dirty="0" err="1">
                <a:latin typeface="Arial"/>
                <a:ea typeface="Calibri"/>
                <a:cs typeface="Times New Roman"/>
              </a:rPr>
              <a:t>взаємозалежні</a:t>
            </a:r>
            <a:r>
              <a:rPr lang="ru-RU" dirty="0">
                <a:latin typeface="Arial"/>
                <a:ea typeface="Calibri"/>
                <a:cs typeface="Times New Roman"/>
              </a:rPr>
              <a:t> </a:t>
            </a:r>
            <a:r>
              <a:rPr lang="ru-RU" dirty="0" err="1">
                <a:latin typeface="Arial"/>
                <a:ea typeface="Calibri"/>
                <a:cs typeface="Times New Roman"/>
              </a:rPr>
              <a:t>вектори</a:t>
            </a:r>
            <a:r>
              <a:rPr lang="ru-RU" dirty="0">
                <a:latin typeface="Arial"/>
                <a:ea typeface="Calibri"/>
                <a:cs typeface="Times New Roman"/>
              </a:rPr>
              <a:t> </a:t>
            </a:r>
            <a:r>
              <a:rPr lang="ru-RU" dirty="0" err="1" smtClean="0">
                <a:latin typeface="Arial"/>
                <a:ea typeface="Calibri"/>
                <a:cs typeface="Times New Roman"/>
              </a:rPr>
              <a:t>розвитку</a:t>
            </a:r>
            <a:r>
              <a:rPr lang="ru-RU" dirty="0" smtClean="0">
                <a:latin typeface="Arial"/>
                <a:ea typeface="Calibri"/>
                <a:cs typeface="Times New Roman"/>
              </a:rPr>
              <a:t>: </a:t>
            </a:r>
          </a:p>
          <a:p>
            <a:pPr indent="450215" algn="just">
              <a:lnSpc>
                <a:spcPct val="130000"/>
              </a:lnSpc>
            </a:pPr>
            <a:r>
              <a:rPr lang="ru-RU" dirty="0" smtClean="0">
                <a:latin typeface="Arial"/>
                <a:ea typeface="Calibri"/>
                <a:cs typeface="Times New Roman"/>
              </a:rPr>
              <a:t>«</a:t>
            </a:r>
            <a:r>
              <a:rPr lang="ru-RU" dirty="0" err="1">
                <a:latin typeface="Arial"/>
                <a:ea typeface="Calibri"/>
                <a:cs typeface="Times New Roman"/>
              </a:rPr>
              <a:t>Методи</a:t>
            </a:r>
            <a:r>
              <a:rPr lang="ru-RU" dirty="0">
                <a:latin typeface="Arial"/>
                <a:ea typeface="Calibri"/>
                <a:cs typeface="Times New Roman"/>
              </a:rPr>
              <a:t> </a:t>
            </a:r>
            <a:r>
              <a:rPr lang="ru-RU" dirty="0" err="1">
                <a:latin typeface="Arial"/>
                <a:ea typeface="Calibri"/>
                <a:cs typeface="Times New Roman"/>
              </a:rPr>
              <a:t>досягнення</a:t>
            </a:r>
            <a:r>
              <a:rPr lang="ru-RU" dirty="0">
                <a:latin typeface="Arial"/>
                <a:ea typeface="Calibri"/>
                <a:cs typeface="Times New Roman"/>
              </a:rPr>
              <a:t>», </a:t>
            </a:r>
            <a:endParaRPr lang="ru-RU" dirty="0" smtClean="0">
              <a:latin typeface="Arial"/>
              <a:ea typeface="Calibri"/>
              <a:cs typeface="Times New Roman"/>
            </a:endParaRPr>
          </a:p>
          <a:p>
            <a:pPr indent="450215" algn="just">
              <a:lnSpc>
                <a:spcPct val="130000"/>
              </a:lnSpc>
            </a:pPr>
            <a:r>
              <a:rPr lang="ru-RU" dirty="0" smtClean="0">
                <a:latin typeface="Arial"/>
                <a:ea typeface="Calibri"/>
                <a:cs typeface="Times New Roman"/>
              </a:rPr>
              <a:t>«</a:t>
            </a:r>
            <a:r>
              <a:rPr lang="ru-RU" dirty="0">
                <a:latin typeface="Arial"/>
                <a:ea typeface="Calibri"/>
                <a:cs typeface="Times New Roman"/>
              </a:rPr>
              <a:t>Напрямки </a:t>
            </a:r>
            <a:r>
              <a:rPr lang="ru-RU" dirty="0" err="1">
                <a:latin typeface="Arial"/>
                <a:ea typeface="Calibri"/>
                <a:cs typeface="Times New Roman"/>
              </a:rPr>
              <a:t>забезпечення</a:t>
            </a:r>
            <a:r>
              <a:rPr lang="ru-RU" dirty="0">
                <a:latin typeface="Arial"/>
                <a:ea typeface="Calibri"/>
                <a:cs typeface="Times New Roman"/>
              </a:rPr>
              <a:t>», </a:t>
            </a:r>
            <a:endParaRPr lang="ru-RU" dirty="0" smtClean="0">
              <a:latin typeface="Arial"/>
              <a:ea typeface="Calibri"/>
              <a:cs typeface="Times New Roman"/>
            </a:endParaRPr>
          </a:p>
          <a:p>
            <a:pPr indent="450215" algn="just">
              <a:lnSpc>
                <a:spcPct val="130000"/>
              </a:lnSpc>
            </a:pPr>
            <a:r>
              <a:rPr lang="ru-RU" dirty="0" smtClean="0">
                <a:latin typeface="Arial"/>
                <a:ea typeface="Calibri"/>
                <a:cs typeface="Times New Roman"/>
              </a:rPr>
              <a:t>«</a:t>
            </a:r>
            <a:r>
              <a:rPr lang="ru-RU" dirty="0" err="1">
                <a:latin typeface="Arial"/>
                <a:ea typeface="Calibri"/>
                <a:cs typeface="Times New Roman"/>
              </a:rPr>
              <a:t>Витрати</a:t>
            </a:r>
            <a:r>
              <a:rPr lang="ru-RU" dirty="0">
                <a:latin typeface="Arial"/>
                <a:ea typeface="Calibri"/>
                <a:cs typeface="Times New Roman"/>
              </a:rPr>
              <a:t> на </a:t>
            </a:r>
            <a:r>
              <a:rPr lang="ru-RU" dirty="0" err="1">
                <a:latin typeface="Arial"/>
                <a:ea typeface="Calibri"/>
                <a:cs typeface="Times New Roman"/>
              </a:rPr>
              <a:t>досягнення</a:t>
            </a:r>
            <a:r>
              <a:rPr lang="ru-RU" dirty="0" smtClean="0">
                <a:latin typeface="Arial"/>
                <a:ea typeface="Calibri"/>
                <a:cs typeface="Times New Roman"/>
              </a:rPr>
              <a:t>».</a:t>
            </a:r>
          </a:p>
          <a:p>
            <a:pPr indent="450215" algn="just">
              <a:lnSpc>
                <a:spcPct val="130000"/>
              </a:lnSpc>
            </a:pPr>
            <a:r>
              <a:rPr lang="ru-RU" dirty="0" smtClean="0">
                <a:latin typeface="Arial"/>
                <a:ea typeface="Calibri"/>
                <a:cs typeface="Times New Roman"/>
              </a:rPr>
              <a:t> </a:t>
            </a:r>
            <a:r>
              <a:rPr lang="ru-RU" dirty="0">
                <a:latin typeface="Arial"/>
                <a:ea typeface="Calibri"/>
                <a:cs typeface="Times New Roman"/>
              </a:rPr>
              <a:t>ЇЇ форма </a:t>
            </a:r>
            <a:r>
              <a:rPr lang="ru-RU" dirty="0" err="1">
                <a:latin typeface="Arial"/>
                <a:ea typeface="Calibri"/>
                <a:cs typeface="Times New Roman"/>
              </a:rPr>
              <a:t>може</a:t>
            </a:r>
            <a:r>
              <a:rPr lang="ru-RU" dirty="0">
                <a:latin typeface="Arial"/>
                <a:ea typeface="Calibri"/>
                <a:cs typeface="Times New Roman"/>
              </a:rPr>
              <a:t> бути </a:t>
            </a:r>
            <a:r>
              <a:rPr lang="ru-RU" dirty="0" err="1">
                <a:latin typeface="Arial"/>
                <a:ea typeface="Calibri"/>
                <a:cs typeface="Times New Roman"/>
              </a:rPr>
              <a:t>довільною</a:t>
            </a:r>
            <a:r>
              <a:rPr lang="ru-RU" dirty="0">
                <a:latin typeface="Arial"/>
                <a:ea typeface="Calibri"/>
                <a:cs typeface="Times New Roman"/>
              </a:rPr>
              <a:t> в </a:t>
            </a:r>
            <a:r>
              <a:rPr lang="ru-RU" dirty="0" err="1">
                <a:latin typeface="Arial"/>
                <a:ea typeface="Calibri"/>
                <a:cs typeface="Times New Roman"/>
              </a:rPr>
              <a:t>залежності</a:t>
            </a:r>
            <a:r>
              <a:rPr lang="ru-RU" dirty="0">
                <a:latin typeface="Arial"/>
                <a:ea typeface="Calibri"/>
                <a:cs typeface="Times New Roman"/>
              </a:rPr>
              <a:t> </a:t>
            </a:r>
            <a:r>
              <a:rPr lang="ru-RU" dirty="0" err="1">
                <a:latin typeface="Arial"/>
                <a:ea typeface="Calibri"/>
                <a:cs typeface="Times New Roman"/>
              </a:rPr>
              <a:t>від</a:t>
            </a:r>
            <a:r>
              <a:rPr lang="ru-RU" dirty="0">
                <a:latin typeface="Arial"/>
                <a:ea typeface="Calibri"/>
                <a:cs typeface="Times New Roman"/>
              </a:rPr>
              <a:t> </a:t>
            </a:r>
            <a:r>
              <a:rPr lang="ru-RU" dirty="0" err="1">
                <a:latin typeface="Arial"/>
                <a:ea typeface="Calibri"/>
                <a:cs typeface="Times New Roman"/>
              </a:rPr>
              <a:t>показників</a:t>
            </a:r>
            <a:r>
              <a:rPr lang="ru-RU" dirty="0">
                <a:latin typeface="Arial"/>
                <a:ea typeface="Calibri"/>
                <a:cs typeface="Times New Roman"/>
              </a:rPr>
              <a:t> і </a:t>
            </a:r>
            <a:r>
              <a:rPr lang="ru-RU" dirty="0" err="1">
                <a:latin typeface="Arial"/>
                <a:ea typeface="Calibri"/>
                <a:cs typeface="Times New Roman"/>
              </a:rPr>
              <a:t>специфіки</a:t>
            </a:r>
            <a:r>
              <a:rPr lang="ru-RU" dirty="0">
                <a:latin typeface="Arial"/>
                <a:ea typeface="Calibri"/>
                <a:cs typeface="Times New Roman"/>
              </a:rPr>
              <a:t> конкретного банку, але для детального </a:t>
            </a:r>
            <a:r>
              <a:rPr lang="ru-RU" dirty="0" err="1">
                <a:latin typeface="Arial"/>
                <a:ea typeface="Calibri"/>
                <a:cs typeface="Times New Roman"/>
              </a:rPr>
              <a:t>розгляду</a:t>
            </a:r>
            <a:r>
              <a:rPr lang="ru-RU" dirty="0">
                <a:latin typeface="Arial"/>
                <a:ea typeface="Calibri"/>
                <a:cs typeface="Times New Roman"/>
              </a:rPr>
              <a:t> </a:t>
            </a:r>
            <a:r>
              <a:rPr lang="ru-RU" dirty="0" err="1">
                <a:latin typeface="Arial"/>
                <a:ea typeface="Calibri"/>
                <a:cs typeface="Times New Roman"/>
              </a:rPr>
              <a:t>загальну</a:t>
            </a:r>
            <a:r>
              <a:rPr lang="ru-RU" dirty="0">
                <a:latin typeface="Arial"/>
                <a:ea typeface="Calibri"/>
                <a:cs typeface="Times New Roman"/>
              </a:rPr>
              <a:t> модель </a:t>
            </a:r>
            <a:r>
              <a:rPr lang="ru-RU" dirty="0" err="1">
                <a:latin typeface="Arial"/>
                <a:ea typeface="Calibri"/>
                <a:cs typeface="Times New Roman"/>
              </a:rPr>
              <a:t>системи</a:t>
            </a:r>
            <a:r>
              <a:rPr lang="ru-RU" dirty="0">
                <a:latin typeface="Arial"/>
                <a:ea typeface="Calibri"/>
                <a:cs typeface="Times New Roman"/>
              </a:rPr>
              <a:t> </a:t>
            </a:r>
            <a:r>
              <a:rPr lang="ru-RU" dirty="0" err="1">
                <a:latin typeface="Arial"/>
                <a:ea typeface="Calibri"/>
                <a:cs typeface="Times New Roman"/>
              </a:rPr>
              <a:t>фінансової</a:t>
            </a:r>
            <a:r>
              <a:rPr lang="ru-RU" dirty="0">
                <a:latin typeface="Arial"/>
                <a:ea typeface="Calibri"/>
                <a:cs typeface="Times New Roman"/>
              </a:rPr>
              <a:t> </a:t>
            </a:r>
            <a:r>
              <a:rPr lang="ru-RU" dirty="0" err="1">
                <a:latin typeface="Arial"/>
                <a:ea typeface="Calibri"/>
                <a:cs typeface="Times New Roman"/>
              </a:rPr>
              <a:t>безпеки</a:t>
            </a:r>
            <a:r>
              <a:rPr lang="ru-RU" dirty="0">
                <a:latin typeface="Arial"/>
                <a:ea typeface="Calibri"/>
                <a:cs typeface="Times New Roman"/>
              </a:rPr>
              <a:t> банку </a:t>
            </a:r>
            <a:r>
              <a:rPr lang="ru-RU" dirty="0" err="1">
                <a:latin typeface="Arial"/>
                <a:ea typeface="Calibri"/>
                <a:cs typeface="Times New Roman"/>
              </a:rPr>
              <a:t>доцільно</a:t>
            </a:r>
            <a:r>
              <a:rPr lang="ru-RU" dirty="0">
                <a:latin typeface="Arial"/>
                <a:ea typeface="Calibri"/>
                <a:cs typeface="Times New Roman"/>
              </a:rPr>
              <a:t> </a:t>
            </a:r>
            <a:r>
              <a:rPr lang="ru-RU" dirty="0" err="1">
                <a:latin typeface="Arial"/>
                <a:ea typeface="Calibri"/>
                <a:cs typeface="Times New Roman"/>
              </a:rPr>
              <a:t>зобразити</a:t>
            </a:r>
            <a:r>
              <a:rPr lang="ru-RU" dirty="0">
                <a:latin typeface="Arial"/>
                <a:ea typeface="Calibri"/>
                <a:cs typeface="Times New Roman"/>
              </a:rPr>
              <a:t> у </a:t>
            </a:r>
            <a:r>
              <a:rPr lang="ru-RU" dirty="0" err="1">
                <a:latin typeface="Arial"/>
                <a:ea typeface="Calibri"/>
                <a:cs typeface="Times New Roman"/>
              </a:rPr>
              <a:t>вигляді</a:t>
            </a:r>
            <a:r>
              <a:rPr lang="ru-RU" dirty="0">
                <a:latin typeface="Arial"/>
                <a:ea typeface="Calibri"/>
                <a:cs typeface="Times New Roman"/>
              </a:rPr>
              <a:t> </a:t>
            </a:r>
            <a:r>
              <a:rPr lang="ru-RU" dirty="0" err="1">
                <a:latin typeface="Arial"/>
                <a:ea typeface="Calibri"/>
                <a:cs typeface="Times New Roman"/>
              </a:rPr>
              <a:t>наповненого</a:t>
            </a:r>
            <a:r>
              <a:rPr lang="ru-RU" dirty="0">
                <a:latin typeface="Arial"/>
                <a:ea typeface="Calibri"/>
                <a:cs typeface="Times New Roman"/>
              </a:rPr>
              <a:t> </a:t>
            </a:r>
            <a:r>
              <a:rPr lang="ru-RU" dirty="0" err="1">
                <a:latin typeface="Arial"/>
                <a:ea typeface="Calibri"/>
                <a:cs typeface="Times New Roman"/>
              </a:rPr>
              <a:t>паралелепіпеду</a:t>
            </a:r>
            <a:r>
              <a:rPr lang="ru-RU" dirty="0">
                <a:latin typeface="Arial"/>
                <a:ea typeface="Calibri"/>
                <a:cs typeface="Times New Roman"/>
              </a:rPr>
              <a:t> з </a:t>
            </a:r>
            <a:r>
              <a:rPr lang="ru-RU" dirty="0" err="1">
                <a:latin typeface="Arial"/>
                <a:ea typeface="Calibri"/>
                <a:cs typeface="Times New Roman"/>
              </a:rPr>
              <a:t>певним</a:t>
            </a:r>
            <a:r>
              <a:rPr lang="ru-RU" dirty="0">
                <a:latin typeface="Arial"/>
                <a:ea typeface="Calibri"/>
                <a:cs typeface="Times New Roman"/>
              </a:rPr>
              <a:t> </a:t>
            </a:r>
            <a:r>
              <a:rPr lang="ru-RU" dirty="0" err="1">
                <a:latin typeface="Arial"/>
                <a:ea typeface="Calibri"/>
                <a:cs typeface="Times New Roman"/>
              </a:rPr>
              <a:t>ступенем</a:t>
            </a:r>
            <a:r>
              <a:rPr lang="ru-RU" dirty="0">
                <a:latin typeface="Arial"/>
                <a:ea typeface="Calibri"/>
                <a:cs typeface="Times New Roman"/>
              </a:rPr>
              <a:t> </a:t>
            </a:r>
            <a:r>
              <a:rPr lang="ru-RU" dirty="0" err="1">
                <a:latin typeface="Arial"/>
                <a:ea typeface="Calibri"/>
                <a:cs typeface="Times New Roman"/>
              </a:rPr>
              <a:t>щільності</a:t>
            </a:r>
            <a:r>
              <a:rPr lang="ru-RU" dirty="0">
                <a:latin typeface="Arial"/>
                <a:ea typeface="Calibri"/>
                <a:cs typeface="Times New Roman"/>
              </a:rPr>
              <a:t>.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55776" y="188640"/>
            <a:ext cx="4114800" cy="701040"/>
          </a:xfrm>
        </p:spPr>
        <p:txBody>
          <a:bodyPr/>
          <a:lstStyle/>
          <a:p>
            <a:r>
              <a:rPr lang="ru-RU" dirty="0" err="1">
                <a:latin typeface="Arial"/>
                <a:ea typeface="Calibri"/>
                <a:cs typeface="Times New Roman"/>
              </a:rPr>
              <a:t>Загальну</a:t>
            </a:r>
            <a:r>
              <a:rPr lang="ru-RU" dirty="0">
                <a:latin typeface="Arial"/>
                <a:ea typeface="Calibri"/>
                <a:cs typeface="Times New Roman"/>
              </a:rPr>
              <a:t> модель </a:t>
            </a:r>
            <a:r>
              <a:rPr lang="ru-RU" dirty="0" err="1">
                <a:latin typeface="Arial"/>
                <a:ea typeface="Calibri"/>
                <a:cs typeface="Times New Roman"/>
              </a:rPr>
              <a:t>системи</a:t>
            </a:r>
            <a:r>
              <a:rPr lang="ru-RU" dirty="0">
                <a:latin typeface="Arial"/>
                <a:ea typeface="Calibri"/>
                <a:cs typeface="Times New Roman"/>
              </a:rPr>
              <a:t> </a:t>
            </a:r>
            <a:r>
              <a:rPr lang="ru-RU" dirty="0" err="1">
                <a:latin typeface="Arial"/>
                <a:ea typeface="Calibri"/>
                <a:cs typeface="Times New Roman"/>
              </a:rPr>
              <a:t>безпеки</a:t>
            </a:r>
            <a:r>
              <a:rPr lang="ru-RU" dirty="0">
                <a:latin typeface="Arial"/>
                <a:ea typeface="Calibri"/>
                <a:cs typeface="Times New Roman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99508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55776" y="188640"/>
            <a:ext cx="4114800" cy="701040"/>
          </a:xfrm>
        </p:spPr>
        <p:txBody>
          <a:bodyPr/>
          <a:lstStyle/>
          <a:p>
            <a:r>
              <a:rPr lang="uk-UA" dirty="0" smtClean="0"/>
              <a:t>Загальна модель безпеки банку</a:t>
            </a:r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302" t="32936" r="36192" b="8134"/>
          <a:stretch/>
        </p:blipFill>
        <p:spPr bwMode="auto">
          <a:xfrm>
            <a:off x="2195736" y="1484784"/>
            <a:ext cx="5400600" cy="41127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699508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395536" y="1412776"/>
            <a:ext cx="8291264" cy="4683224"/>
          </a:xfrm>
        </p:spPr>
        <p:txBody>
          <a:bodyPr>
            <a:normAutofit lnSpcReduction="10000"/>
          </a:bodyPr>
          <a:lstStyle/>
          <a:p>
            <a:r>
              <a:rPr lang="uk-UA" sz="2400" i="1" dirty="0">
                <a:latin typeface="Arial"/>
                <a:ea typeface="Calibri"/>
              </a:rPr>
              <a:t>Вектор «Напрямки забезпечення» </a:t>
            </a:r>
            <a:endParaRPr lang="uk-UA" sz="2400" i="1" dirty="0" smtClean="0">
              <a:latin typeface="Arial"/>
              <a:ea typeface="Calibri"/>
            </a:endParaRPr>
          </a:p>
          <a:p>
            <a:pPr marL="342900" indent="-342900" algn="l">
              <a:buFontTx/>
              <a:buChar char="-"/>
            </a:pPr>
            <a:r>
              <a:rPr lang="uk-UA" sz="2400" dirty="0" smtClean="0">
                <a:latin typeface="Arial"/>
                <a:ea typeface="Calibri"/>
              </a:rPr>
              <a:t>визначає </a:t>
            </a:r>
            <a:r>
              <a:rPr lang="uk-UA" sz="2400" dirty="0">
                <a:latin typeface="Arial"/>
                <a:ea typeface="Calibri"/>
              </a:rPr>
              <a:t>напрями забезпечення банківської безпеки</a:t>
            </a:r>
            <a:r>
              <a:rPr lang="uk-UA" sz="2400" dirty="0" smtClean="0">
                <a:latin typeface="Arial"/>
                <a:ea typeface="Calibri"/>
              </a:rPr>
              <a:t>,</a:t>
            </a:r>
          </a:p>
          <a:p>
            <a:pPr marL="342900" indent="-342900" algn="l">
              <a:buFontTx/>
              <a:buChar char="-"/>
            </a:pPr>
            <a:r>
              <a:rPr lang="uk-UA" sz="2400" dirty="0" smtClean="0">
                <a:latin typeface="Arial"/>
                <a:ea typeface="Calibri"/>
              </a:rPr>
              <a:t> </a:t>
            </a:r>
          </a:p>
          <a:p>
            <a:r>
              <a:rPr lang="uk-UA" sz="2400" i="1" dirty="0">
                <a:latin typeface="Arial"/>
                <a:ea typeface="Calibri"/>
              </a:rPr>
              <a:t>В</a:t>
            </a:r>
            <a:r>
              <a:rPr lang="uk-UA" sz="2400" i="1" dirty="0" smtClean="0">
                <a:latin typeface="Arial"/>
                <a:ea typeface="Calibri"/>
              </a:rPr>
              <a:t>ектор </a:t>
            </a:r>
            <a:r>
              <a:rPr lang="uk-UA" sz="2400" i="1" dirty="0">
                <a:latin typeface="Arial"/>
                <a:ea typeface="Calibri"/>
              </a:rPr>
              <a:t>«Методи досягнення</a:t>
            </a:r>
            <a:r>
              <a:rPr lang="uk-UA" sz="2400" i="1" dirty="0" smtClean="0">
                <a:latin typeface="Arial"/>
                <a:ea typeface="Calibri"/>
              </a:rPr>
              <a:t>»</a:t>
            </a:r>
          </a:p>
          <a:p>
            <a:pPr algn="l"/>
            <a:r>
              <a:rPr lang="uk-UA" sz="2400" dirty="0" smtClean="0">
                <a:latin typeface="Arial"/>
                <a:ea typeface="Calibri"/>
              </a:rPr>
              <a:t> </a:t>
            </a:r>
            <a:r>
              <a:rPr lang="uk-UA" sz="2400" dirty="0">
                <a:latin typeface="Arial"/>
                <a:ea typeface="Calibri"/>
              </a:rPr>
              <a:t>- методи досягнення належного рівня безпеки, який відповідає прийнятному варіанту політики банківської безпеки. </a:t>
            </a:r>
            <a:endParaRPr lang="uk-UA" sz="2400" dirty="0" smtClean="0">
              <a:latin typeface="Arial"/>
              <a:ea typeface="Calibri"/>
            </a:endParaRPr>
          </a:p>
          <a:p>
            <a:pPr algn="l"/>
            <a:endParaRPr lang="uk-UA" sz="2400" dirty="0" smtClean="0">
              <a:latin typeface="Arial"/>
              <a:ea typeface="Calibri"/>
            </a:endParaRPr>
          </a:p>
          <a:p>
            <a:r>
              <a:rPr lang="uk-UA" sz="2400" i="1" dirty="0" smtClean="0">
                <a:latin typeface="Arial"/>
                <a:ea typeface="Calibri"/>
              </a:rPr>
              <a:t>Вектор </a:t>
            </a:r>
            <a:r>
              <a:rPr lang="uk-UA" sz="2400" i="1" dirty="0">
                <a:latin typeface="Arial"/>
                <a:ea typeface="Calibri"/>
              </a:rPr>
              <a:t>«Витрати на досягнення</a:t>
            </a:r>
            <a:r>
              <a:rPr lang="uk-UA" sz="2400" i="1" dirty="0" smtClean="0">
                <a:latin typeface="Arial"/>
                <a:ea typeface="Calibri"/>
              </a:rPr>
              <a:t>»</a:t>
            </a:r>
          </a:p>
          <a:p>
            <a:pPr algn="l"/>
            <a:r>
              <a:rPr lang="uk-UA" sz="2400" dirty="0" smtClean="0">
                <a:latin typeface="Arial"/>
                <a:ea typeface="Calibri"/>
              </a:rPr>
              <a:t> - </a:t>
            </a:r>
            <a:r>
              <a:rPr lang="uk-UA" sz="2400" dirty="0">
                <a:latin typeface="Arial"/>
                <a:ea typeface="Calibri"/>
              </a:rPr>
              <a:t>визначає обсяг витрат банківського ресурсу на досягнення певного рівня безпеки, який відповідає належному варіанту політики банківської безпеки</a:t>
            </a:r>
            <a:endParaRPr lang="ru-RU" sz="2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267744" y="188640"/>
            <a:ext cx="4402832" cy="701040"/>
          </a:xfrm>
        </p:spPr>
        <p:txBody>
          <a:bodyPr/>
          <a:lstStyle/>
          <a:p>
            <a:r>
              <a:rPr lang="ru-RU" dirty="0" err="1" smtClean="0"/>
              <a:t>Економічне</a:t>
            </a:r>
            <a:r>
              <a:rPr lang="ru-RU" dirty="0" smtClean="0"/>
              <a:t> </a:t>
            </a:r>
            <a:r>
              <a:rPr lang="ru-RU" dirty="0" err="1" smtClean="0"/>
              <a:t>значення</a:t>
            </a:r>
            <a:r>
              <a:rPr lang="ru-RU" dirty="0" smtClean="0"/>
              <a:t> </a:t>
            </a:r>
            <a:r>
              <a:rPr lang="ru-RU" dirty="0" err="1" smtClean="0"/>
              <a:t>модел</a:t>
            </a:r>
            <a:r>
              <a:rPr lang="uk-UA" dirty="0" smtClean="0"/>
              <a:t>і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99508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55776" y="188640"/>
            <a:ext cx="4114800" cy="70104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Глобальна </a:t>
            </a:r>
            <a:r>
              <a:rPr lang="en-US" dirty="0" err="1" smtClean="0"/>
              <a:t>er</a:t>
            </a:r>
            <a:r>
              <a:rPr lang="uk-UA" dirty="0" err="1" smtClean="0"/>
              <a:t>-діаграма</a:t>
            </a:r>
            <a:r>
              <a:rPr lang="uk-UA" dirty="0" smtClean="0"/>
              <a:t>  системи фінансової безпеки банку</a:t>
            </a:r>
            <a:endParaRPr lang="ru-RU" dirty="0"/>
          </a:p>
        </p:txBody>
      </p:sp>
      <p:pic>
        <p:nvPicPr>
          <p:cNvPr id="5" name="Содержимое 4" descr="cs403-assignment-3-solution.pn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1802992" y="1416365"/>
            <a:ext cx="5721336" cy="50897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699508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Объект 1"/>
              <p:cNvSpPr>
                <a:spLocks noGrp="1"/>
              </p:cNvSpPr>
              <p:nvPr>
                <p:ph sz="quarter" idx="13"/>
              </p:nvPr>
            </p:nvSpPr>
            <p:spPr>
              <a:xfrm>
                <a:off x="395536" y="1700808"/>
                <a:ext cx="8291264" cy="4395192"/>
              </a:xfrm>
            </p:spPr>
            <p:txBody>
              <a:bodyPr/>
              <a:lstStyle/>
              <a:p>
                <a:pPr algn="just">
                  <a:lnSpc>
                    <a:spcPct val="13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grow m:val="on"/>
                          <m:ctrlPr>
                            <a:rPr lang="ru-RU" sz="3000" i="1">
                              <a:effectLst/>
                              <a:latin typeface="Cambria Math"/>
                              <a:ea typeface="Calibri"/>
                              <a:cs typeface="Arial"/>
                            </a:rPr>
                          </m:ctrlPr>
                        </m:naryPr>
                        <m:sub>
                          <m:r>
                            <a:rPr lang="ru-RU" sz="3000" i="1">
                              <a:effectLst/>
                              <a:latin typeface="Cambria Math"/>
                              <a:ea typeface="Cambria Math"/>
                              <a:cs typeface="Cambria Math"/>
                            </a:rPr>
                            <m:t>𝑘</m:t>
                          </m:r>
                          <m:r>
                            <a:rPr lang="ru-RU" sz="3000" i="1">
                              <a:effectLst/>
                              <a:latin typeface="Cambria Math"/>
                              <a:ea typeface="Cambria Math"/>
                              <a:cs typeface="Cambria Math"/>
                            </a:rPr>
                            <m:t>=1</m:t>
                          </m:r>
                        </m:sub>
                        <m:sup>
                          <m:r>
                            <a:rPr lang="ru-RU" sz="3000" i="1">
                              <a:effectLst/>
                              <a:latin typeface="Cambria Math"/>
                              <a:ea typeface="Cambria Math"/>
                              <a:cs typeface="Cambria Math"/>
                            </a:rPr>
                            <m:t>𝑛</m:t>
                          </m:r>
                        </m:sup>
                        <m:e>
                          <m:r>
                            <a:rPr lang="en-US" sz="3000" i="1">
                              <a:effectLst/>
                              <a:latin typeface="Cambria Math"/>
                              <a:ea typeface="Calibri"/>
                              <a:cs typeface="Arial"/>
                            </a:rPr>
                            <m:t>𝑁𝑏𝐷𝑏𝑈𝑏</m:t>
                          </m:r>
                          <m:r>
                            <a:rPr lang="en-US" sz="3000" i="1">
                              <a:effectLst/>
                              <a:latin typeface="Cambria Math"/>
                              <a:ea typeface="Calibri"/>
                              <a:cs typeface="Arial"/>
                            </a:rPr>
                            <m:t>∆</m:t>
                          </m:r>
                          <m:r>
                            <a:rPr lang="en-US" sz="3000" i="1">
                              <a:effectLst/>
                              <a:latin typeface="Cambria Math"/>
                              <a:ea typeface="Calibri"/>
                              <a:cs typeface="Arial"/>
                            </a:rPr>
                            <m:t>𝑁</m:t>
                          </m:r>
                          <m:r>
                            <a:rPr lang="en-US" sz="3000" i="1">
                              <a:effectLst/>
                              <a:latin typeface="Cambria Math"/>
                              <a:ea typeface="Calibri"/>
                              <a:cs typeface="Arial"/>
                            </a:rPr>
                            <m:t>∆</m:t>
                          </m:r>
                          <m:r>
                            <a:rPr lang="en-US" sz="3000" i="1">
                              <a:effectLst/>
                              <a:latin typeface="Cambria Math"/>
                              <a:ea typeface="Calibri"/>
                              <a:cs typeface="Arial"/>
                            </a:rPr>
                            <m:t>𝐷</m:t>
                          </m:r>
                          <m:r>
                            <a:rPr lang="en-US" sz="3000" i="1">
                              <a:effectLst/>
                              <a:latin typeface="Cambria Math"/>
                              <a:ea typeface="Calibri"/>
                              <a:cs typeface="Arial"/>
                            </a:rPr>
                            <m:t>∆</m:t>
                          </m:r>
                          <m:r>
                            <a:rPr lang="en-US" sz="3000" i="1">
                              <a:effectLst/>
                              <a:latin typeface="Cambria Math"/>
                              <a:ea typeface="Calibri"/>
                              <a:cs typeface="Arial"/>
                            </a:rPr>
                            <m:t>𝑈</m:t>
                          </m:r>
                        </m:e>
                      </m:nary>
                    </m:oMath>
                  </m:oMathPara>
                </a14:m>
                <a:endParaRPr lang="ru-RU" sz="3000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 indent="450215" algn="just">
                  <a:lnSpc>
                    <a:spcPct val="130000"/>
                  </a:lnSpc>
                </a:pPr>
                <a:endParaRPr lang="uk-UA" dirty="0" smtClean="0">
                  <a:effectLst/>
                  <a:latin typeface="Arial"/>
                  <a:ea typeface="Calibri"/>
                  <a:cs typeface="Times New Roman"/>
                </a:endParaRPr>
              </a:p>
              <a:p>
                <a:pPr indent="450215" algn="just">
                  <a:lnSpc>
                    <a:spcPct val="130000"/>
                  </a:lnSpc>
                </a:pPr>
                <a:r>
                  <a:rPr lang="uk-UA" dirty="0" smtClean="0">
                    <a:effectLst/>
                    <a:latin typeface="Arial"/>
                    <a:ea typeface="Calibri"/>
                    <a:cs typeface="Times New Roman"/>
                  </a:rPr>
                  <a:t>де</a:t>
                </a:r>
                <a:r>
                  <a:rPr lang="uk-UA" i="1" dirty="0">
                    <a:effectLst/>
                    <a:latin typeface="Arial"/>
                    <a:ea typeface="Calibri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Arial"/>
                      </a:rPr>
                      <m:t>𝑁𝑏𝐷𝑏𝑈𝑏</m:t>
                    </m:r>
                  </m:oMath>
                </a14:m>
                <a:r>
                  <a:rPr lang="en-US" dirty="0">
                    <a:effectLst/>
                    <a:latin typeface="Arial"/>
                    <a:ea typeface="Calibri"/>
                    <a:cs typeface="Times New Roman"/>
                  </a:rPr>
                  <a:t> </a:t>
                </a:r>
                <a:r>
                  <a:rPr lang="uk-UA" i="1" dirty="0">
                    <a:effectLst/>
                    <a:latin typeface="Arial"/>
                    <a:ea typeface="Calibri"/>
                    <a:cs typeface="Times New Roman"/>
                  </a:rPr>
                  <a:t>-</a:t>
                </a:r>
                <a:r>
                  <a:rPr lang="uk-UA" dirty="0">
                    <a:effectLst/>
                    <a:latin typeface="Arial"/>
                    <a:ea typeface="Calibri"/>
                    <a:cs typeface="Times New Roman"/>
                  </a:rPr>
                  <a:t> рішення функцій складових (дискретних моделей) основних векторів загальної моделі.</a:t>
                </a:r>
                <a:endParaRPr lang="ru-RU" sz="1600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endParaRPr lang="ru-RU" dirty="0"/>
              </a:p>
            </p:txBody>
          </p:sp>
        </mc:Choice>
        <mc:Fallback>
          <p:sp>
            <p:nvSpPr>
              <p:cNvPr id="2" name="Объект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3"/>
              </p:nvPr>
            </p:nvSpPr>
            <p:spPr>
              <a:xfrm>
                <a:off x="395536" y="1700808"/>
                <a:ext cx="8291264" cy="4395192"/>
              </a:xfrm>
              <a:blipFill rotWithShape="1">
                <a:blip r:embed="rId2" cstate="print"/>
                <a:stretch>
                  <a:fillRect l="-809" r="-73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59632" y="188640"/>
            <a:ext cx="6336704" cy="864096"/>
          </a:xfrm>
        </p:spPr>
        <p:txBody>
          <a:bodyPr>
            <a:normAutofit/>
          </a:bodyPr>
          <a:lstStyle/>
          <a:p>
            <a:r>
              <a:rPr lang="uk-UA" dirty="0">
                <a:latin typeface="Arial"/>
                <a:ea typeface="Calibri"/>
                <a:cs typeface="Times New Roman"/>
              </a:rPr>
              <a:t>Загальна </a:t>
            </a:r>
            <a:r>
              <a:rPr lang="uk-UA" dirty="0" smtClean="0">
                <a:latin typeface="Arial"/>
                <a:ea typeface="Calibri"/>
                <a:cs typeface="Times New Roman"/>
              </a:rPr>
              <a:t>математична </a:t>
            </a:r>
            <a:r>
              <a:rPr lang="uk-UA" dirty="0">
                <a:latin typeface="Arial"/>
                <a:ea typeface="Calibri"/>
                <a:cs typeface="Times New Roman"/>
              </a:rPr>
              <a:t>модель фінансової безпеки комерційного банку має вигляд</a:t>
            </a:r>
            <a:r>
              <a:rPr lang="uk-UA" dirty="0" smtClean="0">
                <a:latin typeface="Arial"/>
                <a:ea typeface="Calibri"/>
                <a:cs typeface="Times New Roman"/>
              </a:rPr>
              <a:t>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99508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395536" y="1844824"/>
            <a:ext cx="8291264" cy="4251176"/>
          </a:xfrm>
        </p:spPr>
        <p:txBody>
          <a:bodyPr>
            <a:normAutofit fontScale="85000" lnSpcReduction="20000"/>
          </a:bodyPr>
          <a:lstStyle/>
          <a:p>
            <a:pPr indent="450215">
              <a:lnSpc>
                <a:spcPct val="130000"/>
              </a:lnSpc>
            </a:pPr>
            <a:r>
              <a:rPr lang="ru-RU" sz="3000" dirty="0" err="1" smtClean="0">
                <a:latin typeface="Arial"/>
                <a:ea typeface="Calibri"/>
                <a:cs typeface="Times New Roman"/>
              </a:rPr>
              <a:t>Використання</a:t>
            </a:r>
            <a:r>
              <a:rPr lang="ru-RU" sz="3000" dirty="0" smtClean="0">
                <a:latin typeface="Arial"/>
                <a:ea typeface="Calibri"/>
                <a:cs typeface="Times New Roman"/>
              </a:rPr>
              <a:t> </a:t>
            </a:r>
            <a:r>
              <a:rPr lang="ru-RU" sz="3000" dirty="0">
                <a:latin typeface="Arial"/>
                <a:ea typeface="Calibri"/>
                <a:cs typeface="Times New Roman"/>
              </a:rPr>
              <a:t>моделей, за </a:t>
            </a:r>
            <a:r>
              <a:rPr lang="ru-RU" sz="3000" dirty="0" err="1">
                <a:latin typeface="Arial"/>
                <a:ea typeface="Calibri"/>
                <a:cs typeface="Times New Roman"/>
              </a:rPr>
              <a:t>наведеною</a:t>
            </a:r>
            <a:r>
              <a:rPr lang="ru-RU" sz="3000" dirty="0">
                <a:latin typeface="Arial"/>
                <a:ea typeface="Calibri"/>
                <a:cs typeface="Times New Roman"/>
              </a:rPr>
              <a:t> методикою </a:t>
            </a:r>
            <a:r>
              <a:rPr lang="ru-RU" sz="3000" dirty="0" err="1">
                <a:latin typeface="Arial"/>
                <a:ea typeface="Calibri"/>
                <a:cs typeface="Times New Roman"/>
              </a:rPr>
              <a:t>мають</a:t>
            </a:r>
            <a:r>
              <a:rPr lang="ru-RU" sz="3000" dirty="0">
                <a:latin typeface="Arial"/>
                <a:ea typeface="Calibri"/>
                <a:cs typeface="Times New Roman"/>
              </a:rPr>
              <a:t> </a:t>
            </a:r>
            <a:r>
              <a:rPr lang="ru-RU" sz="3000" dirty="0" err="1">
                <a:latin typeface="Arial"/>
                <a:ea typeface="Calibri"/>
                <a:cs typeface="Times New Roman"/>
              </a:rPr>
              <a:t>прогнозні</a:t>
            </a:r>
            <a:r>
              <a:rPr lang="ru-RU" sz="3000" dirty="0">
                <a:latin typeface="Arial"/>
                <a:ea typeface="Calibri"/>
                <a:cs typeface="Times New Roman"/>
              </a:rPr>
              <a:t> </a:t>
            </a:r>
            <a:r>
              <a:rPr lang="ru-RU" sz="3000" dirty="0" err="1">
                <a:latin typeface="Arial"/>
                <a:ea typeface="Calibri"/>
                <a:cs typeface="Times New Roman"/>
              </a:rPr>
              <a:t>якості</a:t>
            </a:r>
            <a:r>
              <a:rPr lang="ru-RU" sz="3000" dirty="0">
                <a:latin typeface="Arial"/>
                <a:ea typeface="Calibri"/>
                <a:cs typeface="Times New Roman"/>
              </a:rPr>
              <a:t> та </a:t>
            </a:r>
            <a:r>
              <a:rPr lang="ru-RU" sz="3000" dirty="0" err="1">
                <a:latin typeface="Arial"/>
                <a:ea typeface="Calibri"/>
                <a:cs typeface="Times New Roman"/>
              </a:rPr>
              <a:t>дозволяють</a:t>
            </a:r>
            <a:r>
              <a:rPr lang="ru-RU" sz="3000" dirty="0">
                <a:latin typeface="Arial"/>
                <a:ea typeface="Calibri"/>
                <a:cs typeface="Times New Roman"/>
              </a:rPr>
              <a:t> </a:t>
            </a:r>
            <a:r>
              <a:rPr lang="ru-RU" sz="3000" dirty="0" err="1">
                <a:latin typeface="Arial"/>
                <a:ea typeface="Calibri"/>
                <a:cs typeface="Times New Roman"/>
              </a:rPr>
              <a:t>обґрунтувати</a:t>
            </a:r>
            <a:r>
              <a:rPr lang="ru-RU" sz="3000" dirty="0">
                <a:latin typeface="Arial"/>
                <a:ea typeface="Calibri"/>
                <a:cs typeface="Times New Roman"/>
              </a:rPr>
              <a:t> склад </a:t>
            </a:r>
            <a:r>
              <a:rPr lang="ru-RU" sz="3000" dirty="0" err="1">
                <a:latin typeface="Arial"/>
                <a:ea typeface="Calibri"/>
                <a:cs typeface="Times New Roman"/>
              </a:rPr>
              <a:t>системи</a:t>
            </a:r>
            <a:r>
              <a:rPr lang="ru-RU" sz="3000" dirty="0">
                <a:latin typeface="Arial"/>
                <a:ea typeface="Calibri"/>
                <a:cs typeface="Times New Roman"/>
              </a:rPr>
              <a:t> </a:t>
            </a:r>
            <a:r>
              <a:rPr lang="ru-RU" sz="3000" dirty="0" err="1">
                <a:latin typeface="Arial"/>
                <a:ea typeface="Calibri"/>
                <a:cs typeface="Times New Roman"/>
              </a:rPr>
              <a:t>фінансової</a:t>
            </a:r>
            <a:r>
              <a:rPr lang="ru-RU" sz="3000" dirty="0">
                <a:latin typeface="Arial"/>
                <a:ea typeface="Calibri"/>
                <a:cs typeface="Times New Roman"/>
              </a:rPr>
              <a:t> </a:t>
            </a:r>
            <a:r>
              <a:rPr lang="ru-RU" sz="3000" dirty="0" err="1">
                <a:latin typeface="Arial"/>
                <a:ea typeface="Calibri"/>
                <a:cs typeface="Times New Roman"/>
              </a:rPr>
              <a:t>безпеки</a:t>
            </a:r>
            <a:r>
              <a:rPr lang="ru-RU" sz="3000" dirty="0">
                <a:latin typeface="Arial"/>
                <a:ea typeface="Calibri"/>
                <a:cs typeface="Times New Roman"/>
              </a:rPr>
              <a:t> та </a:t>
            </a:r>
            <a:r>
              <a:rPr lang="ru-RU" sz="3000" dirty="0" err="1">
                <a:latin typeface="Arial"/>
                <a:ea typeface="Calibri"/>
                <a:cs typeface="Times New Roman"/>
              </a:rPr>
              <a:t>визначити</a:t>
            </a:r>
            <a:r>
              <a:rPr lang="ru-RU" sz="3000" dirty="0">
                <a:latin typeface="Arial"/>
                <a:ea typeface="Calibri"/>
                <a:cs typeface="Times New Roman"/>
              </a:rPr>
              <a:t> </a:t>
            </a:r>
            <a:r>
              <a:rPr lang="ru-RU" sz="3000" dirty="0" err="1">
                <a:latin typeface="Arial"/>
                <a:ea typeface="Calibri"/>
                <a:cs typeface="Times New Roman"/>
              </a:rPr>
              <a:t>її</a:t>
            </a:r>
            <a:r>
              <a:rPr lang="ru-RU" sz="3000" dirty="0">
                <a:latin typeface="Arial"/>
                <a:ea typeface="Calibri"/>
                <a:cs typeface="Times New Roman"/>
              </a:rPr>
              <a:t> </a:t>
            </a:r>
            <a:r>
              <a:rPr lang="ru-RU" sz="3000" dirty="0" err="1">
                <a:latin typeface="Arial"/>
                <a:ea typeface="Calibri"/>
                <a:cs typeface="Times New Roman"/>
              </a:rPr>
              <a:t>ефективність</a:t>
            </a:r>
            <a:r>
              <a:rPr lang="ru-RU" sz="3000" dirty="0">
                <a:latin typeface="Arial"/>
                <a:ea typeface="Calibri"/>
                <a:cs typeface="Times New Roman"/>
              </a:rPr>
              <a:t> </a:t>
            </a:r>
            <a:r>
              <a:rPr lang="ru-RU" sz="3000" dirty="0" err="1">
                <a:latin typeface="Arial"/>
                <a:ea typeface="Calibri"/>
                <a:cs typeface="Times New Roman"/>
              </a:rPr>
              <a:t>ще</a:t>
            </a:r>
            <a:r>
              <a:rPr lang="ru-RU" sz="3000" dirty="0">
                <a:latin typeface="Arial"/>
                <a:ea typeface="Calibri"/>
                <a:cs typeface="Times New Roman"/>
              </a:rPr>
              <a:t> до </a:t>
            </a:r>
            <a:r>
              <a:rPr lang="ru-RU" sz="3000" dirty="0" err="1">
                <a:latin typeface="Arial"/>
                <a:ea typeface="Calibri"/>
                <a:cs typeface="Times New Roman"/>
              </a:rPr>
              <a:t>настання</a:t>
            </a:r>
            <a:r>
              <a:rPr lang="ru-RU" sz="3000" dirty="0">
                <a:latin typeface="Arial"/>
                <a:ea typeface="Calibri"/>
                <a:cs typeface="Times New Roman"/>
              </a:rPr>
              <a:t> </a:t>
            </a:r>
            <a:r>
              <a:rPr lang="ru-RU" sz="3000" dirty="0" err="1">
                <a:latin typeface="Arial"/>
                <a:ea typeface="Calibri"/>
                <a:cs typeface="Times New Roman"/>
              </a:rPr>
              <a:t>негативної</a:t>
            </a:r>
            <a:r>
              <a:rPr lang="ru-RU" sz="3000" dirty="0">
                <a:latin typeface="Arial"/>
                <a:ea typeface="Calibri"/>
                <a:cs typeface="Times New Roman"/>
              </a:rPr>
              <a:t> </a:t>
            </a:r>
            <a:r>
              <a:rPr lang="ru-RU" sz="3000" dirty="0" err="1">
                <a:latin typeface="Arial"/>
                <a:ea typeface="Calibri"/>
                <a:cs typeface="Times New Roman"/>
              </a:rPr>
              <a:t>ситуації</a:t>
            </a:r>
            <a:r>
              <a:rPr lang="ru-RU" sz="3000" dirty="0">
                <a:latin typeface="Arial"/>
                <a:ea typeface="Calibri"/>
                <a:cs typeface="Times New Roman"/>
              </a:rPr>
              <a:t>, </a:t>
            </a:r>
            <a:r>
              <a:rPr lang="ru-RU" sz="3000" dirty="0" err="1">
                <a:latin typeface="Arial"/>
                <a:ea typeface="Calibri"/>
                <a:cs typeface="Times New Roman"/>
              </a:rPr>
              <a:t>що</a:t>
            </a:r>
            <a:r>
              <a:rPr lang="ru-RU" sz="3000" dirty="0">
                <a:latin typeface="Arial"/>
                <a:ea typeface="Calibri"/>
                <a:cs typeface="Times New Roman"/>
              </a:rPr>
              <a:t> </a:t>
            </a:r>
            <a:r>
              <a:rPr lang="ru-RU" sz="3000" dirty="0" err="1">
                <a:latin typeface="Arial"/>
                <a:ea typeface="Calibri"/>
                <a:cs typeface="Times New Roman"/>
              </a:rPr>
              <a:t>дозволяє</a:t>
            </a:r>
            <a:r>
              <a:rPr lang="ru-RU" sz="3000" dirty="0">
                <a:latin typeface="Arial"/>
                <a:ea typeface="Calibri"/>
                <a:cs typeface="Times New Roman"/>
              </a:rPr>
              <a:t> менеджерам банку </a:t>
            </a:r>
            <a:r>
              <a:rPr lang="ru-RU" sz="3000" dirty="0" err="1">
                <a:latin typeface="Arial"/>
                <a:ea typeface="Calibri"/>
                <a:cs typeface="Times New Roman"/>
              </a:rPr>
              <a:t>гнучко</a:t>
            </a:r>
            <a:r>
              <a:rPr lang="ru-RU" sz="3000" dirty="0">
                <a:latin typeface="Arial"/>
                <a:ea typeface="Calibri"/>
                <a:cs typeface="Times New Roman"/>
              </a:rPr>
              <a:t> </a:t>
            </a:r>
            <a:r>
              <a:rPr lang="ru-RU" sz="3000" dirty="0" err="1">
                <a:latin typeface="Arial"/>
                <a:ea typeface="Calibri"/>
                <a:cs typeface="Times New Roman"/>
              </a:rPr>
              <a:t>управляти</a:t>
            </a:r>
            <a:r>
              <a:rPr lang="ru-RU" sz="3000" dirty="0">
                <a:latin typeface="Arial"/>
                <a:ea typeface="Calibri"/>
                <a:cs typeface="Times New Roman"/>
              </a:rPr>
              <a:t> </a:t>
            </a:r>
            <a:r>
              <a:rPr lang="ru-RU" sz="3000" dirty="0" err="1">
                <a:latin typeface="Arial"/>
                <a:ea typeface="Calibri"/>
                <a:cs typeface="Times New Roman"/>
              </a:rPr>
              <a:t>установою</a:t>
            </a:r>
            <a:r>
              <a:rPr lang="ru-RU" sz="3000" dirty="0">
                <a:latin typeface="Arial"/>
                <a:ea typeface="Calibri"/>
                <a:cs typeface="Times New Roman"/>
              </a:rPr>
              <a:t> та </a:t>
            </a:r>
            <a:r>
              <a:rPr lang="ru-RU" sz="3000" dirty="0" err="1">
                <a:latin typeface="Arial"/>
                <a:ea typeface="Calibri"/>
                <a:cs typeface="Times New Roman"/>
              </a:rPr>
              <a:t>швидко</a:t>
            </a:r>
            <a:r>
              <a:rPr lang="ru-RU" sz="3000" dirty="0">
                <a:latin typeface="Arial"/>
                <a:ea typeface="Calibri"/>
                <a:cs typeface="Times New Roman"/>
              </a:rPr>
              <a:t> </a:t>
            </a:r>
            <a:r>
              <a:rPr lang="ru-RU" sz="3000" dirty="0" err="1">
                <a:latin typeface="Arial"/>
                <a:ea typeface="Calibri"/>
                <a:cs typeface="Times New Roman"/>
              </a:rPr>
              <a:t>адаптуватися</a:t>
            </a:r>
            <a:r>
              <a:rPr lang="ru-RU" sz="3000" dirty="0">
                <a:latin typeface="Arial"/>
                <a:ea typeface="Calibri"/>
                <a:cs typeface="Times New Roman"/>
              </a:rPr>
              <a:t> до </a:t>
            </a:r>
            <a:r>
              <a:rPr lang="ru-RU" sz="3000" dirty="0" err="1">
                <a:latin typeface="Arial"/>
                <a:ea typeface="Calibri"/>
                <a:cs typeface="Times New Roman"/>
              </a:rPr>
              <a:t>нових</a:t>
            </a:r>
            <a:r>
              <a:rPr lang="ru-RU" sz="3000" dirty="0">
                <a:latin typeface="Arial"/>
                <a:ea typeface="Calibri"/>
                <a:cs typeface="Times New Roman"/>
              </a:rPr>
              <a:t> умов </a:t>
            </a:r>
            <a:r>
              <a:rPr lang="ru-RU" sz="3000" dirty="0" err="1">
                <a:latin typeface="Arial"/>
                <a:ea typeface="Calibri"/>
                <a:cs typeface="Times New Roman"/>
              </a:rPr>
              <a:t>ринкової</a:t>
            </a:r>
            <a:r>
              <a:rPr lang="ru-RU" sz="3000" dirty="0">
                <a:latin typeface="Arial"/>
                <a:ea typeface="Calibri"/>
                <a:cs typeface="Times New Roman"/>
              </a:rPr>
              <a:t> </a:t>
            </a:r>
            <a:r>
              <a:rPr lang="ru-RU" sz="3000" dirty="0" err="1">
                <a:latin typeface="Arial"/>
                <a:ea typeface="Calibri"/>
                <a:cs typeface="Times New Roman"/>
              </a:rPr>
              <a:t>кон'юнктури</a:t>
            </a:r>
            <a:r>
              <a:rPr lang="ru-RU" sz="3000" dirty="0">
                <a:latin typeface="Arial"/>
                <a:ea typeface="Calibri"/>
                <a:cs typeface="Times New Roman"/>
              </a:rPr>
              <a:t>, не </a:t>
            </a:r>
            <a:r>
              <a:rPr lang="ru-RU" sz="3000" dirty="0" err="1">
                <a:latin typeface="Arial"/>
                <a:ea typeface="Calibri"/>
                <a:cs typeface="Times New Roman"/>
              </a:rPr>
              <a:t>втрачаючи</a:t>
            </a:r>
            <a:r>
              <a:rPr lang="ru-RU" sz="3000" dirty="0">
                <a:latin typeface="Arial"/>
                <a:ea typeface="Calibri"/>
                <a:cs typeface="Times New Roman"/>
              </a:rPr>
              <a:t> контроль над станом </a:t>
            </a:r>
            <a:r>
              <a:rPr lang="ru-RU" sz="3000" dirty="0" err="1">
                <a:latin typeface="Arial"/>
                <a:ea typeface="Calibri"/>
                <a:cs typeface="Times New Roman"/>
              </a:rPr>
              <a:t>фінансової</a:t>
            </a:r>
            <a:r>
              <a:rPr lang="ru-RU" sz="3000" dirty="0">
                <a:latin typeface="Arial"/>
                <a:ea typeface="Calibri"/>
                <a:cs typeface="Times New Roman"/>
              </a:rPr>
              <a:t> </a:t>
            </a:r>
            <a:r>
              <a:rPr lang="ru-RU" sz="3000" dirty="0" err="1">
                <a:latin typeface="Arial"/>
                <a:ea typeface="Calibri"/>
                <a:cs typeface="Times New Roman"/>
              </a:rPr>
              <a:t>безпеки</a:t>
            </a:r>
            <a:r>
              <a:rPr lang="ru-RU" sz="3000" dirty="0">
                <a:latin typeface="Arial"/>
                <a:ea typeface="Calibri"/>
                <a:cs typeface="Times New Roman"/>
              </a:rPr>
              <a:t> банку</a:t>
            </a:r>
            <a:r>
              <a:rPr lang="ru-RU" dirty="0">
                <a:latin typeface="Arial"/>
                <a:ea typeface="Calibri"/>
                <a:cs typeface="Times New Roman"/>
              </a:rPr>
              <a:t>.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55776" y="188640"/>
            <a:ext cx="4114800" cy="701040"/>
          </a:xfrm>
        </p:spPr>
        <p:txBody>
          <a:bodyPr/>
          <a:lstStyle/>
          <a:p>
            <a:r>
              <a:rPr lang="uk-UA" dirty="0" smtClean="0"/>
              <a:t>Висновок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99508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1916832"/>
            <a:ext cx="6984776" cy="2664296"/>
          </a:xfrm>
        </p:spPr>
        <p:txBody>
          <a:bodyPr>
            <a:normAutofit/>
          </a:bodyPr>
          <a:lstStyle/>
          <a:p>
            <a:r>
              <a:rPr lang="uk-UA" sz="4500" i="1" dirty="0" smtClean="0">
                <a:latin typeface="Arial" panose="020B0604020202020204" pitchFamily="34" charset="0"/>
                <a:cs typeface="Arial" panose="020B0604020202020204" pitchFamily="34" charset="0"/>
              </a:rPr>
              <a:t>ДЯКУЮ ЗА УВАГУ!</a:t>
            </a:r>
            <a:endParaRPr lang="ru-RU" sz="45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9508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lackTie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Black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20000"/>
              </a:schemeClr>
            </a:duotone>
          </a:blip>
          <a:stretch/>
        </a:blip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30000"/>
                <a:satMod val="255000"/>
              </a:schemeClr>
            </a:gs>
          </a:gsLst>
          <a:path path="circle">
            <a:fillToRect l="50000" t="-80000" r="50000" b="18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52</TotalTime>
  <Words>368</Words>
  <Application>Microsoft Office PowerPoint</Application>
  <PresentationFormat>Экран (4:3)</PresentationFormat>
  <Paragraphs>50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BlackTie</vt:lpstr>
      <vt:lpstr>МОДЕЛЮВАННЯ ФІНАНСОВОЇ БЕЗПЕКИ БАНКУ ТА ЙОГО ВПРОВАДЖЕННЯ В СУЧАСНИХ УМОВАХ ФУНКЦІОНУВАННЯ БАНКІВСЬКОЇ СИСТЕМИ</vt:lpstr>
      <vt:lpstr>Вирішення проблеми моделювання системи фінансової безпеки вимагає виконання таких етапів </vt:lpstr>
      <vt:lpstr>Аналіз множини станів FS  в яких може знаходитись система фінансової безпеки,</vt:lpstr>
      <vt:lpstr>Загальну модель системи безпеки </vt:lpstr>
      <vt:lpstr>Загальна модель безпеки банку</vt:lpstr>
      <vt:lpstr>Економічне значення моделі</vt:lpstr>
      <vt:lpstr>Глобальна er-діаграма  системи фінансової безпеки банку</vt:lpstr>
      <vt:lpstr>Загальна математична модель фінансової безпеки комерційного банку має вигляд:</vt:lpstr>
      <vt:lpstr>Висновок</vt:lpstr>
      <vt:lpstr>ДЯКУЮ ЗА УВАГУ!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Windows 7</dc:creator>
  <cp:lastModifiedBy>Сергей</cp:lastModifiedBy>
  <cp:revision>14</cp:revision>
  <dcterms:created xsi:type="dcterms:W3CDTF">2015-03-05T16:26:19Z</dcterms:created>
  <dcterms:modified xsi:type="dcterms:W3CDTF">2015-03-14T09:28:26Z</dcterms:modified>
</cp:coreProperties>
</file>