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9;&#1063;&#1045;&#1041;&#1040;\4-&#1081;%20&#1082;&#1091;&#1088;&#1089;\&#1057;&#1058;&#1040;&#1058;&#1068;&#1071;\&#1055;&#1072;&#1085;&#1072;&#1089;&#1077;&#1085;&#1082;&#1086;%20&#1054;&#1082;&#1089;&#1072;&#1085;&#1072;%20&#1042;&#1083;&#1072;&#1076;&#1080;&#1084;&#1080;&#1088;&#1086;&#1074;&#1085;&#1072;\ekonometriya\&#1050;&#1091;&#1088;&#1089;&#1086;&#1074;&#1072;%20&#1088;&#1086;&#1073;&#1086;&#1090;&#1072;%20&#1079;&#1077;&#1082;&#1086;&#1085;&#1086;&#1084;&#1077;&#1090;&#1088;&#1110;&#1111;\&#1056;&#1086;&#1079;&#1088;&#1072;&#1093;&#1091;&#1085;&#1082;&#1080;%20Excel%20(&#1079;&#1072;%20&#1088;&#1086;&#1079;&#1076;&#1110;&#1083;&#1072;&#1084;&#1080;)\&#1056;&#1086;&#1079;&#1076;&#1110;&#1083;%201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9;&#1063;&#1045;&#1041;&#1040;\4-&#1081;%20&#1082;&#1091;&#1088;&#1089;\&#1057;&#1058;&#1040;&#1058;&#1068;&#1071;\&#1055;&#1072;&#1085;&#1072;&#1089;&#1077;&#1085;&#1082;&#1086;%20&#1054;&#1082;&#1089;&#1072;&#1085;&#1072;%20&#1042;&#1083;&#1072;&#1076;&#1080;&#1084;&#1080;&#1088;&#1086;&#1074;&#1085;&#1072;\ekonometriya\&#1050;&#1091;&#1088;&#1089;&#1086;&#1074;&#1072;%20&#1088;&#1086;&#1073;&#1086;&#1090;&#1072;%20&#1079;&#1077;&#1082;&#1086;&#1085;&#1086;&#1084;&#1077;&#1090;&#1088;&#1110;&#1111;\&#1056;&#1086;&#1079;&#1088;&#1072;&#1093;&#1091;&#1085;&#1082;&#1080;%20Excel%20(&#1079;&#1072;%20&#1088;&#1086;&#1079;&#1076;&#1110;&#1083;&#1072;&#1084;&#1080;)\&#1056;&#1086;&#1079;&#1076;&#1110;&#1083;%201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9;&#1063;&#1045;&#1041;&#1040;\4-&#1081;%20&#1082;&#1091;&#1088;&#1089;\&#1057;&#1058;&#1040;&#1058;&#1068;&#1071;\&#1055;&#1072;&#1085;&#1072;&#1089;&#1077;&#1085;&#1082;&#1086;%20&#1054;&#1082;&#1089;&#1072;&#1085;&#1072;%20&#1042;&#1083;&#1072;&#1076;&#1080;&#1084;&#1080;&#1088;&#1086;&#1074;&#1085;&#1072;\ekonometriya\&#1050;&#1091;&#1088;&#1089;&#1086;&#1074;&#1072;%20&#1088;&#1086;&#1073;&#1086;&#1090;&#1072;%20&#1079;&#1077;&#1082;&#1086;&#1085;&#1086;&#1084;&#1077;&#1090;&#1088;&#1110;&#1111;\&#1056;&#1086;&#1079;&#1088;&#1072;&#1093;&#1091;&#1085;&#1082;&#1080;%20Excel%20(&#1079;&#1072;%20&#1088;&#1086;&#1079;&#1076;&#1110;&#1083;&#1072;&#1084;&#1080;)\&#1056;&#1086;&#1079;&#1076;&#1110;&#1083;%201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9;&#1063;&#1045;&#1041;&#1040;\4-&#1081;%20&#1082;&#1091;&#1088;&#1089;\&#1057;&#1058;&#1040;&#1058;&#1068;&#1071;\&#1055;&#1072;&#1085;&#1072;&#1089;&#1077;&#1085;&#1082;&#1086;%20&#1054;&#1082;&#1089;&#1072;&#1085;&#1072;%20&#1042;&#1083;&#1072;&#1076;&#1080;&#1084;&#1080;&#1088;&#1086;&#1074;&#1085;&#1072;\ekonometriya\&#1050;&#1091;&#1088;&#1089;&#1086;&#1074;&#1072;%20&#1088;&#1086;&#1073;&#1086;&#1090;&#1072;%20&#1079;&#1077;&#1082;&#1086;&#1085;&#1086;&#1084;&#1077;&#1090;&#1088;&#1110;&#1111;\&#1056;&#1086;&#1079;&#1088;&#1072;&#1093;&#1091;&#1085;&#1082;&#1080;%20Excel%20(&#1079;&#1072;%20&#1088;&#1086;&#1079;&#1076;&#1110;&#1083;&#1072;&#1084;&#1080;)\&#1056;&#1086;&#1079;&#1076;&#1110;&#1083;%201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9;&#1063;&#1045;&#1041;&#1040;\4-&#1081;%20&#1082;&#1091;&#1088;&#1089;\&#1057;&#1058;&#1040;&#1058;&#1068;&#1071;\&#1055;&#1072;&#1085;&#1072;&#1089;&#1077;&#1085;&#1082;&#1086;%20&#1054;&#1082;&#1089;&#1072;&#1085;&#1072;%20&#1042;&#1083;&#1072;&#1076;&#1080;&#1084;&#1080;&#1088;&#1086;&#1074;&#1085;&#1072;\ekonometriya\&#1050;&#1091;&#1088;&#1089;&#1086;&#1074;&#1072;%20&#1088;&#1086;&#1073;&#1086;&#1090;&#1072;%20&#1079;&#1077;&#1082;&#1086;&#1085;&#1086;&#1084;&#1077;&#1090;&#1088;&#1110;&#1111;\&#1056;&#1086;&#1079;&#1088;&#1072;&#1093;&#1091;&#1085;&#1082;&#1080;%20Excel%20(&#1079;&#1072;%20&#1088;&#1086;&#1079;&#1076;&#1110;&#1083;&#1072;&#1084;&#1080;)\&#1056;&#1086;&#1079;&#1076;&#1110;&#1083;%201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trendline>
            <c:trendlineType val="linear"/>
            <c:dispRSqr val="1"/>
            <c:dispEq val="1"/>
            <c:trendlineLbl>
              <c:layout>
                <c:manualLayout>
                  <c:x val="0.44196041119860019"/>
                  <c:y val="-1.5026611256926217E-2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1000" b="0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</c:trendlineLbl>
          </c:trendline>
          <c:xVal>
            <c:numRef>
              <c:f>'взаємозв_язок у та х1'!$B$2:$B$41</c:f>
              <c:numCache>
                <c:formatCode>General</c:formatCode>
                <c:ptCount val="40"/>
                <c:pt idx="0">
                  <c:v>28</c:v>
                </c:pt>
                <c:pt idx="1">
                  <c:v>50</c:v>
                </c:pt>
                <c:pt idx="2">
                  <c:v>20</c:v>
                </c:pt>
                <c:pt idx="3">
                  <c:v>15</c:v>
                </c:pt>
                <c:pt idx="4">
                  <c:v>110</c:v>
                </c:pt>
                <c:pt idx="5">
                  <c:v>103</c:v>
                </c:pt>
                <c:pt idx="6">
                  <c:v>15</c:v>
                </c:pt>
                <c:pt idx="7">
                  <c:v>18</c:v>
                </c:pt>
                <c:pt idx="8">
                  <c:v>50</c:v>
                </c:pt>
                <c:pt idx="9">
                  <c:v>151</c:v>
                </c:pt>
                <c:pt idx="10">
                  <c:v>16</c:v>
                </c:pt>
                <c:pt idx="11">
                  <c:v>20</c:v>
                </c:pt>
                <c:pt idx="12">
                  <c:v>74</c:v>
                </c:pt>
                <c:pt idx="13">
                  <c:v>15</c:v>
                </c:pt>
                <c:pt idx="14">
                  <c:v>59</c:v>
                </c:pt>
                <c:pt idx="15">
                  <c:v>33</c:v>
                </c:pt>
                <c:pt idx="16">
                  <c:v>20</c:v>
                </c:pt>
                <c:pt idx="17">
                  <c:v>17</c:v>
                </c:pt>
                <c:pt idx="18">
                  <c:v>11</c:v>
                </c:pt>
                <c:pt idx="19">
                  <c:v>83</c:v>
                </c:pt>
                <c:pt idx="20">
                  <c:v>39</c:v>
                </c:pt>
                <c:pt idx="21">
                  <c:v>41</c:v>
                </c:pt>
                <c:pt idx="22">
                  <c:v>72</c:v>
                </c:pt>
                <c:pt idx="23">
                  <c:v>15</c:v>
                </c:pt>
                <c:pt idx="24">
                  <c:v>19</c:v>
                </c:pt>
                <c:pt idx="25">
                  <c:v>101</c:v>
                </c:pt>
                <c:pt idx="26">
                  <c:v>40</c:v>
                </c:pt>
                <c:pt idx="27">
                  <c:v>97</c:v>
                </c:pt>
                <c:pt idx="28">
                  <c:v>57</c:v>
                </c:pt>
                <c:pt idx="29">
                  <c:v>58</c:v>
                </c:pt>
                <c:pt idx="30">
                  <c:v>45</c:v>
                </c:pt>
                <c:pt idx="31">
                  <c:v>51</c:v>
                </c:pt>
                <c:pt idx="32">
                  <c:v>129</c:v>
                </c:pt>
                <c:pt idx="33">
                  <c:v>69</c:v>
                </c:pt>
                <c:pt idx="34">
                  <c:v>36</c:v>
                </c:pt>
                <c:pt idx="35">
                  <c:v>86</c:v>
                </c:pt>
                <c:pt idx="36">
                  <c:v>15</c:v>
                </c:pt>
                <c:pt idx="37">
                  <c:v>12</c:v>
                </c:pt>
                <c:pt idx="38">
                  <c:v>17</c:v>
                </c:pt>
                <c:pt idx="39">
                  <c:v>92</c:v>
                </c:pt>
              </c:numCache>
            </c:numRef>
          </c:xVal>
          <c:yVal>
            <c:numRef>
              <c:f>'взаємозв_язок у та х1'!$C$2:$C$41</c:f>
              <c:numCache>
                <c:formatCode>General</c:formatCode>
                <c:ptCount val="40"/>
                <c:pt idx="0">
                  <c:v>27</c:v>
                </c:pt>
                <c:pt idx="1">
                  <c:v>61</c:v>
                </c:pt>
                <c:pt idx="2">
                  <c:v>19</c:v>
                </c:pt>
                <c:pt idx="3">
                  <c:v>12</c:v>
                </c:pt>
                <c:pt idx="4">
                  <c:v>131</c:v>
                </c:pt>
                <c:pt idx="5">
                  <c:v>108</c:v>
                </c:pt>
                <c:pt idx="6">
                  <c:v>20</c:v>
                </c:pt>
                <c:pt idx="7">
                  <c:v>21</c:v>
                </c:pt>
                <c:pt idx="8">
                  <c:v>51</c:v>
                </c:pt>
                <c:pt idx="9">
                  <c:v>147</c:v>
                </c:pt>
                <c:pt idx="10">
                  <c:v>16</c:v>
                </c:pt>
                <c:pt idx="11">
                  <c:v>19</c:v>
                </c:pt>
                <c:pt idx="12">
                  <c:v>65</c:v>
                </c:pt>
                <c:pt idx="13">
                  <c:v>19</c:v>
                </c:pt>
                <c:pt idx="14">
                  <c:v>61</c:v>
                </c:pt>
                <c:pt idx="15">
                  <c:v>27</c:v>
                </c:pt>
                <c:pt idx="16">
                  <c:v>20</c:v>
                </c:pt>
                <c:pt idx="17">
                  <c:v>9</c:v>
                </c:pt>
                <c:pt idx="18">
                  <c:v>17</c:v>
                </c:pt>
                <c:pt idx="19">
                  <c:v>94</c:v>
                </c:pt>
                <c:pt idx="20">
                  <c:v>31</c:v>
                </c:pt>
                <c:pt idx="21">
                  <c:v>47</c:v>
                </c:pt>
                <c:pt idx="22">
                  <c:v>70</c:v>
                </c:pt>
                <c:pt idx="23">
                  <c:v>14</c:v>
                </c:pt>
                <c:pt idx="24">
                  <c:v>33</c:v>
                </c:pt>
                <c:pt idx="25">
                  <c:v>119</c:v>
                </c:pt>
                <c:pt idx="26">
                  <c:v>31</c:v>
                </c:pt>
                <c:pt idx="27">
                  <c:v>97</c:v>
                </c:pt>
                <c:pt idx="28">
                  <c:v>62</c:v>
                </c:pt>
                <c:pt idx="29">
                  <c:v>53</c:v>
                </c:pt>
                <c:pt idx="30">
                  <c:v>46</c:v>
                </c:pt>
                <c:pt idx="31">
                  <c:v>56</c:v>
                </c:pt>
                <c:pt idx="32">
                  <c:v>126</c:v>
                </c:pt>
                <c:pt idx="33">
                  <c:v>69</c:v>
                </c:pt>
                <c:pt idx="34">
                  <c:v>30</c:v>
                </c:pt>
                <c:pt idx="35">
                  <c:v>78</c:v>
                </c:pt>
                <c:pt idx="36">
                  <c:v>15</c:v>
                </c:pt>
                <c:pt idx="37">
                  <c:v>16</c:v>
                </c:pt>
                <c:pt idx="38">
                  <c:v>12</c:v>
                </c:pt>
                <c:pt idx="39">
                  <c:v>96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4539608"/>
        <c:axId val="184540000"/>
      </c:scatterChart>
      <c:valAx>
        <c:axId val="1845396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uk-UA" b="1" i="1"/>
                  <a:t>Вартість основних</a:t>
                </a:r>
                <a:r>
                  <a:rPr lang="uk-UA" b="1" i="1" baseline="0"/>
                  <a:t> фондів (х1)</a:t>
                </a:r>
                <a:endParaRPr lang="uk-UA" b="1" i="1"/>
              </a:p>
            </c:rich>
          </c:tx>
          <c:layout>
            <c:manualLayout>
              <c:xMode val="edge"/>
              <c:yMode val="edge"/>
              <c:x val="0.65780569915343756"/>
              <c:y val="0.8986776932213081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84540000"/>
        <c:crosses val="autoZero"/>
        <c:crossBetween val="midCat"/>
      </c:valAx>
      <c:valAx>
        <c:axId val="184540000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uk-UA" b="1" i="1"/>
                  <a:t>Прибуток від реалізації</a:t>
                </a:r>
                <a:r>
                  <a:rPr lang="uk-UA" b="1" i="1" baseline="0"/>
                  <a:t> продукції</a:t>
                </a:r>
                <a:endParaRPr lang="uk-UA" b="1" i="1"/>
              </a:p>
            </c:rich>
          </c:tx>
          <c:layout>
            <c:manualLayout>
              <c:xMode val="edge"/>
              <c:yMode val="edge"/>
              <c:x val="1.908169350029815E-2"/>
              <c:y val="2.6332937433100192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84539608"/>
        <c:crosses val="autoZero"/>
        <c:crossBetween val="midCat"/>
      </c:valAx>
    </c:plotArea>
    <c:legend>
      <c:legendPos val="r"/>
      <c:layout/>
      <c:overlay val="0"/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872779528280189"/>
          <c:y val="0.19247323273547726"/>
          <c:w val="0.63654238060715207"/>
          <c:h val="0.68655260762102144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trendline>
            <c:trendlineType val="linear"/>
            <c:dispRSqr val="1"/>
            <c:dispEq val="1"/>
            <c:trendlineLbl>
              <c:layout>
                <c:manualLayout>
                  <c:x val="0.30672197942499957"/>
                  <c:y val="-0.2229426965944166"/>
                </c:manualLayout>
              </c:layout>
              <c:numFmt formatCode="General" sourceLinked="0"/>
            </c:trendlineLbl>
          </c:trendline>
          <c:xVal>
            <c:numRef>
              <c:f>'взаємозв_язок у та х2'!$B$2:$B$41</c:f>
              <c:numCache>
                <c:formatCode>General</c:formatCode>
                <c:ptCount val="40"/>
                <c:pt idx="0">
                  <c:v>16</c:v>
                </c:pt>
                <c:pt idx="1">
                  <c:v>19</c:v>
                </c:pt>
                <c:pt idx="2">
                  <c:v>10</c:v>
                </c:pt>
                <c:pt idx="3">
                  <c:v>14</c:v>
                </c:pt>
                <c:pt idx="4">
                  <c:v>50</c:v>
                </c:pt>
                <c:pt idx="5">
                  <c:v>89</c:v>
                </c:pt>
                <c:pt idx="6">
                  <c:v>7</c:v>
                </c:pt>
                <c:pt idx="7">
                  <c:v>16</c:v>
                </c:pt>
                <c:pt idx="8">
                  <c:v>15</c:v>
                </c:pt>
                <c:pt idx="9">
                  <c:v>77</c:v>
                </c:pt>
                <c:pt idx="10">
                  <c:v>24</c:v>
                </c:pt>
                <c:pt idx="11">
                  <c:v>12</c:v>
                </c:pt>
                <c:pt idx="12">
                  <c:v>84</c:v>
                </c:pt>
                <c:pt idx="13">
                  <c:v>11</c:v>
                </c:pt>
                <c:pt idx="14">
                  <c:v>46</c:v>
                </c:pt>
                <c:pt idx="15">
                  <c:v>41</c:v>
                </c:pt>
                <c:pt idx="16">
                  <c:v>14</c:v>
                </c:pt>
                <c:pt idx="17">
                  <c:v>12</c:v>
                </c:pt>
                <c:pt idx="18">
                  <c:v>6</c:v>
                </c:pt>
                <c:pt idx="19">
                  <c:v>121</c:v>
                </c:pt>
                <c:pt idx="20">
                  <c:v>29</c:v>
                </c:pt>
                <c:pt idx="21">
                  <c:v>53</c:v>
                </c:pt>
                <c:pt idx="22">
                  <c:v>74</c:v>
                </c:pt>
                <c:pt idx="23">
                  <c:v>13</c:v>
                </c:pt>
                <c:pt idx="24">
                  <c:v>20</c:v>
                </c:pt>
                <c:pt idx="25">
                  <c:v>78</c:v>
                </c:pt>
                <c:pt idx="26">
                  <c:v>72</c:v>
                </c:pt>
                <c:pt idx="27">
                  <c:v>98</c:v>
                </c:pt>
                <c:pt idx="28">
                  <c:v>52</c:v>
                </c:pt>
                <c:pt idx="29">
                  <c:v>54</c:v>
                </c:pt>
                <c:pt idx="30">
                  <c:v>35</c:v>
                </c:pt>
                <c:pt idx="31">
                  <c:v>56</c:v>
                </c:pt>
                <c:pt idx="32">
                  <c:v>61</c:v>
                </c:pt>
                <c:pt idx="33">
                  <c:v>63</c:v>
                </c:pt>
                <c:pt idx="34">
                  <c:v>37</c:v>
                </c:pt>
                <c:pt idx="35">
                  <c:v>69</c:v>
                </c:pt>
                <c:pt idx="36">
                  <c:v>21</c:v>
                </c:pt>
                <c:pt idx="37">
                  <c:v>13</c:v>
                </c:pt>
                <c:pt idx="38">
                  <c:v>23</c:v>
                </c:pt>
                <c:pt idx="39">
                  <c:v>80</c:v>
                </c:pt>
              </c:numCache>
            </c:numRef>
          </c:xVal>
          <c:yVal>
            <c:numRef>
              <c:f>'взаємозв_язок у та х2'!$C$2:$C$41</c:f>
              <c:numCache>
                <c:formatCode>General</c:formatCode>
                <c:ptCount val="40"/>
                <c:pt idx="0">
                  <c:v>27</c:v>
                </c:pt>
                <c:pt idx="1">
                  <c:v>61</c:v>
                </c:pt>
                <c:pt idx="2">
                  <c:v>19</c:v>
                </c:pt>
                <c:pt idx="3">
                  <c:v>12</c:v>
                </c:pt>
                <c:pt idx="4">
                  <c:v>131</c:v>
                </c:pt>
                <c:pt idx="5">
                  <c:v>108</c:v>
                </c:pt>
                <c:pt idx="6">
                  <c:v>20</c:v>
                </c:pt>
                <c:pt idx="7">
                  <c:v>21</c:v>
                </c:pt>
                <c:pt idx="8">
                  <c:v>51</c:v>
                </c:pt>
                <c:pt idx="9">
                  <c:v>147</c:v>
                </c:pt>
                <c:pt idx="10">
                  <c:v>16</c:v>
                </c:pt>
                <c:pt idx="11">
                  <c:v>19</c:v>
                </c:pt>
                <c:pt idx="12">
                  <c:v>65</c:v>
                </c:pt>
                <c:pt idx="13">
                  <c:v>19</c:v>
                </c:pt>
                <c:pt idx="14">
                  <c:v>61</c:v>
                </c:pt>
                <c:pt idx="15">
                  <c:v>27</c:v>
                </c:pt>
                <c:pt idx="16">
                  <c:v>20</c:v>
                </c:pt>
                <c:pt idx="17">
                  <c:v>9</c:v>
                </c:pt>
                <c:pt idx="18">
                  <c:v>17</c:v>
                </c:pt>
                <c:pt idx="19">
                  <c:v>94</c:v>
                </c:pt>
                <c:pt idx="20">
                  <c:v>31</c:v>
                </c:pt>
                <c:pt idx="21">
                  <c:v>47</c:v>
                </c:pt>
                <c:pt idx="22">
                  <c:v>70</c:v>
                </c:pt>
                <c:pt idx="23">
                  <c:v>14</c:v>
                </c:pt>
                <c:pt idx="24">
                  <c:v>33</c:v>
                </c:pt>
                <c:pt idx="25">
                  <c:v>119</c:v>
                </c:pt>
                <c:pt idx="26">
                  <c:v>31</c:v>
                </c:pt>
                <c:pt idx="27">
                  <c:v>97</c:v>
                </c:pt>
                <c:pt idx="28">
                  <c:v>62</c:v>
                </c:pt>
                <c:pt idx="29">
                  <c:v>53</c:v>
                </c:pt>
                <c:pt idx="30">
                  <c:v>46</c:v>
                </c:pt>
                <c:pt idx="31">
                  <c:v>56</c:v>
                </c:pt>
                <c:pt idx="32">
                  <c:v>126</c:v>
                </c:pt>
                <c:pt idx="33">
                  <c:v>69</c:v>
                </c:pt>
                <c:pt idx="34">
                  <c:v>30</c:v>
                </c:pt>
                <c:pt idx="35">
                  <c:v>78</c:v>
                </c:pt>
                <c:pt idx="36">
                  <c:v>15</c:v>
                </c:pt>
                <c:pt idx="37">
                  <c:v>16</c:v>
                </c:pt>
                <c:pt idx="38">
                  <c:v>12</c:v>
                </c:pt>
                <c:pt idx="39">
                  <c:v>96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2200856"/>
        <c:axId val="182201640"/>
      </c:scatterChart>
      <c:valAx>
        <c:axId val="18220085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uk-UA"/>
                  <a:t>Вартість обігових коштів х2</a:t>
                </a:r>
              </a:p>
            </c:rich>
          </c:tx>
          <c:layout>
            <c:manualLayout>
              <c:xMode val="edge"/>
              <c:yMode val="edge"/>
              <c:x val="0.7597510498687664"/>
              <c:y val="0.9579814077025232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82201640"/>
        <c:crosses val="autoZero"/>
        <c:crossBetween val="midCat"/>
      </c:valAx>
      <c:valAx>
        <c:axId val="182201640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uk-UA"/>
                  <a:t>Прибуток від реалізації продукції</a:t>
                </a:r>
              </a:p>
              <a:p>
                <a:pPr>
                  <a:defRPr/>
                </a:pPr>
                <a:endParaRPr lang="uk-UA"/>
              </a:p>
            </c:rich>
          </c:tx>
          <c:layout>
            <c:manualLayout>
              <c:xMode val="edge"/>
              <c:yMode val="edge"/>
              <c:x val="0"/>
              <c:y val="2.5826353379134383E-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182200856"/>
        <c:crosses val="autoZero"/>
        <c:crossBetween val="midCat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607174103237096E-2"/>
          <c:y val="0.16251166520851559"/>
          <c:w val="0.61475459317585301"/>
          <c:h val="0.73444808982210552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trendline>
            <c:trendlineType val="linear"/>
            <c:dispRSqr val="1"/>
            <c:dispEq val="1"/>
            <c:trendlineLbl>
              <c:layout>
                <c:manualLayout>
                  <c:x val="0.34073031496062994"/>
                  <c:y val="-0.6923071595217265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1000" b="0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</c:trendlineLbl>
          </c:trendline>
          <c:xVal>
            <c:numRef>
              <c:f>'взаємозв_язок у та х3'!$B$2:$B$41</c:f>
              <c:numCache>
                <c:formatCode>General</c:formatCode>
                <c:ptCount val="40"/>
                <c:pt idx="0">
                  <c:v>15</c:v>
                </c:pt>
                <c:pt idx="1">
                  <c:v>20</c:v>
                </c:pt>
                <c:pt idx="2">
                  <c:v>26</c:v>
                </c:pt>
                <c:pt idx="3">
                  <c:v>26</c:v>
                </c:pt>
                <c:pt idx="4">
                  <c:v>33</c:v>
                </c:pt>
                <c:pt idx="5">
                  <c:v>9</c:v>
                </c:pt>
                <c:pt idx="6">
                  <c:v>58</c:v>
                </c:pt>
                <c:pt idx="7">
                  <c:v>48</c:v>
                </c:pt>
                <c:pt idx="8">
                  <c:v>48</c:v>
                </c:pt>
                <c:pt idx="9">
                  <c:v>21</c:v>
                </c:pt>
                <c:pt idx="10">
                  <c:v>59</c:v>
                </c:pt>
                <c:pt idx="11">
                  <c:v>41</c:v>
                </c:pt>
                <c:pt idx="12">
                  <c:v>23</c:v>
                </c:pt>
                <c:pt idx="13">
                  <c:v>49</c:v>
                </c:pt>
                <c:pt idx="14">
                  <c:v>45</c:v>
                </c:pt>
                <c:pt idx="15">
                  <c:v>19</c:v>
                </c:pt>
                <c:pt idx="16">
                  <c:v>46</c:v>
                </c:pt>
                <c:pt idx="17">
                  <c:v>70</c:v>
                </c:pt>
                <c:pt idx="18">
                  <c:v>62</c:v>
                </c:pt>
                <c:pt idx="19">
                  <c:v>29</c:v>
                </c:pt>
                <c:pt idx="20">
                  <c:v>27</c:v>
                </c:pt>
                <c:pt idx="21">
                  <c:v>57</c:v>
                </c:pt>
                <c:pt idx="22">
                  <c:v>35</c:v>
                </c:pt>
                <c:pt idx="23">
                  <c:v>65</c:v>
                </c:pt>
                <c:pt idx="24">
                  <c:v>52</c:v>
                </c:pt>
                <c:pt idx="25">
                  <c:v>19</c:v>
                </c:pt>
                <c:pt idx="26">
                  <c:v>31</c:v>
                </c:pt>
                <c:pt idx="27">
                  <c:v>19</c:v>
                </c:pt>
                <c:pt idx="28">
                  <c:v>30</c:v>
                </c:pt>
                <c:pt idx="29">
                  <c:v>55</c:v>
                </c:pt>
                <c:pt idx="30">
                  <c:v>61</c:v>
                </c:pt>
                <c:pt idx="31">
                  <c:v>44</c:v>
                </c:pt>
                <c:pt idx="32">
                  <c:v>36</c:v>
                </c:pt>
                <c:pt idx="33">
                  <c:v>44</c:v>
                </c:pt>
                <c:pt idx="34">
                  <c:v>43</c:v>
                </c:pt>
                <c:pt idx="35">
                  <c:v>39</c:v>
                </c:pt>
                <c:pt idx="36">
                  <c:v>70</c:v>
                </c:pt>
                <c:pt idx="37">
                  <c:v>46</c:v>
                </c:pt>
                <c:pt idx="38">
                  <c:v>75</c:v>
                </c:pt>
                <c:pt idx="39">
                  <c:v>38</c:v>
                </c:pt>
              </c:numCache>
            </c:numRef>
          </c:xVal>
          <c:yVal>
            <c:numRef>
              <c:f>'взаємозв_язок у та х3'!$C$2:$C$41</c:f>
              <c:numCache>
                <c:formatCode>General</c:formatCode>
                <c:ptCount val="40"/>
                <c:pt idx="0">
                  <c:v>27</c:v>
                </c:pt>
                <c:pt idx="1">
                  <c:v>61</c:v>
                </c:pt>
                <c:pt idx="2">
                  <c:v>19</c:v>
                </c:pt>
                <c:pt idx="3">
                  <c:v>12</c:v>
                </c:pt>
                <c:pt idx="4">
                  <c:v>131</c:v>
                </c:pt>
                <c:pt idx="5">
                  <c:v>108</c:v>
                </c:pt>
                <c:pt idx="6">
                  <c:v>20</c:v>
                </c:pt>
                <c:pt idx="7">
                  <c:v>21</c:v>
                </c:pt>
                <c:pt idx="8">
                  <c:v>51</c:v>
                </c:pt>
                <c:pt idx="9">
                  <c:v>147</c:v>
                </c:pt>
                <c:pt idx="10">
                  <c:v>16</c:v>
                </c:pt>
                <c:pt idx="11">
                  <c:v>19</c:v>
                </c:pt>
                <c:pt idx="12">
                  <c:v>65</c:v>
                </c:pt>
                <c:pt idx="13">
                  <c:v>19</c:v>
                </c:pt>
                <c:pt idx="14">
                  <c:v>61</c:v>
                </c:pt>
                <c:pt idx="15">
                  <c:v>27</c:v>
                </c:pt>
                <c:pt idx="16">
                  <c:v>20</c:v>
                </c:pt>
                <c:pt idx="17">
                  <c:v>9</c:v>
                </c:pt>
                <c:pt idx="18">
                  <c:v>17</c:v>
                </c:pt>
                <c:pt idx="19">
                  <c:v>94</c:v>
                </c:pt>
                <c:pt idx="20">
                  <c:v>31</c:v>
                </c:pt>
                <c:pt idx="21">
                  <c:v>47</c:v>
                </c:pt>
                <c:pt idx="22">
                  <c:v>70</c:v>
                </c:pt>
                <c:pt idx="23">
                  <c:v>14</c:v>
                </c:pt>
                <c:pt idx="24">
                  <c:v>33</c:v>
                </c:pt>
                <c:pt idx="25">
                  <c:v>119</c:v>
                </c:pt>
                <c:pt idx="26">
                  <c:v>31</c:v>
                </c:pt>
                <c:pt idx="27">
                  <c:v>97</c:v>
                </c:pt>
                <c:pt idx="28">
                  <c:v>62</c:v>
                </c:pt>
                <c:pt idx="29">
                  <c:v>53</c:v>
                </c:pt>
                <c:pt idx="30">
                  <c:v>46</c:v>
                </c:pt>
                <c:pt idx="31">
                  <c:v>56</c:v>
                </c:pt>
                <c:pt idx="32">
                  <c:v>126</c:v>
                </c:pt>
                <c:pt idx="33">
                  <c:v>69</c:v>
                </c:pt>
                <c:pt idx="34">
                  <c:v>30</c:v>
                </c:pt>
                <c:pt idx="35">
                  <c:v>78</c:v>
                </c:pt>
                <c:pt idx="36">
                  <c:v>15</c:v>
                </c:pt>
                <c:pt idx="37">
                  <c:v>16</c:v>
                </c:pt>
                <c:pt idx="38">
                  <c:v>12</c:v>
                </c:pt>
                <c:pt idx="39">
                  <c:v>96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2191200"/>
        <c:axId val="122190808"/>
      </c:scatterChart>
      <c:valAx>
        <c:axId val="12219120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uk-UA"/>
                  <a:t>Витрати на сировину</a:t>
                </a:r>
              </a:p>
            </c:rich>
          </c:tx>
          <c:layout>
            <c:manualLayout>
              <c:xMode val="edge"/>
              <c:yMode val="edge"/>
              <c:x val="0.73383792650918644"/>
              <c:y val="0.8647914843977836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22190808"/>
        <c:crosses val="autoZero"/>
        <c:crossBetween val="midCat"/>
      </c:valAx>
      <c:valAx>
        <c:axId val="122190808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uk-UA"/>
                  <a:t>Прибуток</a:t>
                </a:r>
              </a:p>
            </c:rich>
          </c:tx>
          <c:layout>
            <c:manualLayout>
              <c:xMode val="edge"/>
              <c:yMode val="edge"/>
              <c:x val="8.3333333333333332E-3"/>
              <c:y val="3.1575896762904634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22191200"/>
        <c:crosses val="autoZero"/>
        <c:crossBetween val="midCat"/>
      </c:valAx>
    </c:plotArea>
    <c:legend>
      <c:legendPos val="r"/>
      <c:layout/>
      <c:overlay val="0"/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137729658792649"/>
          <c:y val="0.16251166520851559"/>
          <c:w val="0.46185170603674541"/>
          <c:h val="0.74465660542432199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trendline>
            <c:trendlineType val="linear"/>
            <c:dispRSqr val="1"/>
            <c:dispEq val="1"/>
            <c:trendlineLbl>
              <c:layout>
                <c:manualLayout>
                  <c:x val="0.43323950131233596"/>
                  <c:y val="-0.13676254009915428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1000" b="0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</c:trendlineLbl>
          </c:trendline>
          <c:xVal>
            <c:numRef>
              <c:f>'взаємозв_язок у та х4'!$B$2:$B$41</c:f>
              <c:numCache>
                <c:formatCode>0.00</c:formatCode>
                <c:ptCount val="40"/>
                <c:pt idx="0">
                  <c:v>15.134529147982063</c:v>
                </c:pt>
                <c:pt idx="1">
                  <c:v>31.344999999999999</c:v>
                </c:pt>
                <c:pt idx="2">
                  <c:v>8.5350000000000001</c:v>
                </c:pt>
                <c:pt idx="3">
                  <c:v>5.4322999999999997</c:v>
                </c:pt>
                <c:pt idx="4">
                  <c:v>59.545299999999997</c:v>
                </c:pt>
                <c:pt idx="5">
                  <c:v>48.344999999999999</c:v>
                </c:pt>
                <c:pt idx="6">
                  <c:v>9.3450000000000006</c:v>
                </c:pt>
                <c:pt idx="7">
                  <c:v>10.432499999999999</c:v>
                </c:pt>
                <c:pt idx="8">
                  <c:v>23.435600000000001</c:v>
                </c:pt>
                <c:pt idx="9">
                  <c:v>72.435000000000002</c:v>
                </c:pt>
                <c:pt idx="10">
                  <c:v>9.4350000000000005</c:v>
                </c:pt>
                <c:pt idx="11">
                  <c:v>8.4350000000000005</c:v>
                </c:pt>
                <c:pt idx="12">
                  <c:v>32.435000000000002</c:v>
                </c:pt>
                <c:pt idx="13">
                  <c:v>7.4349999999999996</c:v>
                </c:pt>
                <c:pt idx="14">
                  <c:v>33.344999999999999</c:v>
                </c:pt>
                <c:pt idx="15">
                  <c:v>11.345000000000001</c:v>
                </c:pt>
                <c:pt idx="16">
                  <c:v>12.345000000000001</c:v>
                </c:pt>
                <c:pt idx="17">
                  <c:v>4.3449999999999998</c:v>
                </c:pt>
                <c:pt idx="18">
                  <c:v>8.3455999999999992</c:v>
                </c:pt>
                <c:pt idx="19">
                  <c:v>39.43506</c:v>
                </c:pt>
                <c:pt idx="20">
                  <c:v>15.4345</c:v>
                </c:pt>
                <c:pt idx="21">
                  <c:v>20.344999999999999</c:v>
                </c:pt>
                <c:pt idx="22">
                  <c:v>45.435000000000002</c:v>
                </c:pt>
                <c:pt idx="23">
                  <c:v>3.3450000000000002</c:v>
                </c:pt>
                <c:pt idx="24">
                  <c:v>20.343499999999999</c:v>
                </c:pt>
                <c:pt idx="25">
                  <c:v>44.344999999999999</c:v>
                </c:pt>
                <c:pt idx="26">
                  <c:v>14.345000000000001</c:v>
                </c:pt>
                <c:pt idx="27">
                  <c:v>47.345320000000001</c:v>
                </c:pt>
                <c:pt idx="28">
                  <c:v>33.435000000000002</c:v>
                </c:pt>
                <c:pt idx="29">
                  <c:v>22.344999999999999</c:v>
                </c:pt>
                <c:pt idx="30">
                  <c:v>20.345320000000001</c:v>
                </c:pt>
                <c:pt idx="31">
                  <c:v>22.3568</c:v>
                </c:pt>
                <c:pt idx="32">
                  <c:v>58.325232</c:v>
                </c:pt>
                <c:pt idx="33">
                  <c:v>32.435989999999997</c:v>
                </c:pt>
                <c:pt idx="34" formatCode="General">
                  <c:v>13.39</c:v>
                </c:pt>
                <c:pt idx="35">
                  <c:v>34.304900000000004</c:v>
                </c:pt>
                <c:pt idx="36">
                  <c:v>6.9870000000000001</c:v>
                </c:pt>
                <c:pt idx="37">
                  <c:v>7.3094999999999999</c:v>
                </c:pt>
                <c:pt idx="38">
                  <c:v>5.9874999999999998</c:v>
                </c:pt>
                <c:pt idx="39">
                  <c:v>45.984740000000002</c:v>
                </c:pt>
              </c:numCache>
            </c:numRef>
          </c:xVal>
          <c:yVal>
            <c:numRef>
              <c:f>'взаємозв_язок у та х4'!$C$2:$C$41</c:f>
              <c:numCache>
                <c:formatCode>General</c:formatCode>
                <c:ptCount val="40"/>
                <c:pt idx="0">
                  <c:v>27</c:v>
                </c:pt>
                <c:pt idx="1">
                  <c:v>61</c:v>
                </c:pt>
                <c:pt idx="2">
                  <c:v>19</c:v>
                </c:pt>
                <c:pt idx="3">
                  <c:v>12</c:v>
                </c:pt>
                <c:pt idx="4">
                  <c:v>131</c:v>
                </c:pt>
                <c:pt idx="5">
                  <c:v>108</c:v>
                </c:pt>
                <c:pt idx="6">
                  <c:v>20</c:v>
                </c:pt>
                <c:pt idx="7">
                  <c:v>21</c:v>
                </c:pt>
                <c:pt idx="8">
                  <c:v>51</c:v>
                </c:pt>
                <c:pt idx="9">
                  <c:v>147</c:v>
                </c:pt>
                <c:pt idx="10">
                  <c:v>16</c:v>
                </c:pt>
                <c:pt idx="11">
                  <c:v>19</c:v>
                </c:pt>
                <c:pt idx="12">
                  <c:v>65</c:v>
                </c:pt>
                <c:pt idx="13">
                  <c:v>19</c:v>
                </c:pt>
                <c:pt idx="14">
                  <c:v>61</c:v>
                </c:pt>
                <c:pt idx="15">
                  <c:v>27</c:v>
                </c:pt>
                <c:pt idx="16">
                  <c:v>20</c:v>
                </c:pt>
                <c:pt idx="17">
                  <c:v>9</c:v>
                </c:pt>
                <c:pt idx="18">
                  <c:v>17</c:v>
                </c:pt>
                <c:pt idx="19">
                  <c:v>94</c:v>
                </c:pt>
                <c:pt idx="20">
                  <c:v>31</c:v>
                </c:pt>
                <c:pt idx="21">
                  <c:v>47</c:v>
                </c:pt>
                <c:pt idx="22">
                  <c:v>70</c:v>
                </c:pt>
                <c:pt idx="23">
                  <c:v>14</c:v>
                </c:pt>
                <c:pt idx="24">
                  <c:v>33</c:v>
                </c:pt>
                <c:pt idx="25">
                  <c:v>119</c:v>
                </c:pt>
                <c:pt idx="26">
                  <c:v>31</c:v>
                </c:pt>
                <c:pt idx="27">
                  <c:v>97</c:v>
                </c:pt>
                <c:pt idx="28">
                  <c:v>62</c:v>
                </c:pt>
                <c:pt idx="29">
                  <c:v>53</c:v>
                </c:pt>
                <c:pt idx="30">
                  <c:v>46</c:v>
                </c:pt>
                <c:pt idx="31">
                  <c:v>56</c:v>
                </c:pt>
                <c:pt idx="32">
                  <c:v>126</c:v>
                </c:pt>
                <c:pt idx="33">
                  <c:v>69</c:v>
                </c:pt>
                <c:pt idx="34">
                  <c:v>30</c:v>
                </c:pt>
                <c:pt idx="35">
                  <c:v>78</c:v>
                </c:pt>
                <c:pt idx="36">
                  <c:v>15</c:v>
                </c:pt>
                <c:pt idx="37">
                  <c:v>16</c:v>
                </c:pt>
                <c:pt idx="38">
                  <c:v>12</c:v>
                </c:pt>
                <c:pt idx="39">
                  <c:v>96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2342056"/>
        <c:axId val="82341272"/>
      </c:scatterChart>
      <c:valAx>
        <c:axId val="8234205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uk-UA"/>
                  <a:t>Продуктивність</a:t>
                </a:r>
                <a:r>
                  <a:rPr lang="uk-UA" baseline="0"/>
                  <a:t> праці</a:t>
                </a:r>
                <a:endParaRPr lang="uk-UA"/>
              </a:p>
            </c:rich>
          </c:tx>
          <c:layout>
            <c:manualLayout>
              <c:xMode val="edge"/>
              <c:yMode val="edge"/>
              <c:x val="0.65328915135608046"/>
              <c:y val="0.88331000291630213"/>
            </c:manualLayout>
          </c:layout>
          <c:overlay val="0"/>
        </c:title>
        <c:numFmt formatCode="0.0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82341272"/>
        <c:crosses val="autoZero"/>
        <c:crossBetween val="midCat"/>
      </c:valAx>
      <c:valAx>
        <c:axId val="82341272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uk-UA"/>
                  <a:t>Прибуток </a:t>
                </a:r>
              </a:p>
            </c:rich>
          </c:tx>
          <c:layout>
            <c:manualLayout>
              <c:xMode val="edge"/>
              <c:yMode val="edge"/>
              <c:x val="5.5555555555555558E-3"/>
              <c:y val="1.9579323417906092E-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82342056"/>
        <c:crosses val="autoZero"/>
        <c:crossBetween val="midCat"/>
      </c:valAx>
    </c:plotArea>
    <c:legend>
      <c:legendPos val="r"/>
      <c:layout/>
      <c:overlay val="0"/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trendline>
            <c:trendlineType val="linear"/>
            <c:dispRSqr val="1"/>
            <c:dispEq val="1"/>
            <c:trendlineLbl>
              <c:layout>
                <c:manualLayout>
                  <c:x val="0.34853171478565181"/>
                  <c:y val="-9.0790358850732042E-2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1000" b="0" i="0" u="none" strike="noStrike" baseline="0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</c:trendlineLbl>
          </c:trendline>
          <c:xVal>
            <c:numRef>
              <c:f>'взаємозв_язок у та х5'!$B$2:$B$41</c:f>
              <c:numCache>
                <c:formatCode>General</c:formatCode>
                <c:ptCount val="40"/>
                <c:pt idx="0">
                  <c:v>6</c:v>
                </c:pt>
                <c:pt idx="1">
                  <c:v>13.5</c:v>
                </c:pt>
                <c:pt idx="2">
                  <c:v>4</c:v>
                </c:pt>
                <c:pt idx="3">
                  <c:v>2.5</c:v>
                </c:pt>
                <c:pt idx="4">
                  <c:v>23</c:v>
                </c:pt>
                <c:pt idx="5">
                  <c:v>20.5</c:v>
                </c:pt>
                <c:pt idx="6">
                  <c:v>7</c:v>
                </c:pt>
                <c:pt idx="7">
                  <c:v>6.5</c:v>
                </c:pt>
                <c:pt idx="8">
                  <c:v>13.5</c:v>
                </c:pt>
                <c:pt idx="9">
                  <c:v>17</c:v>
                </c:pt>
                <c:pt idx="10">
                  <c:v>7.5</c:v>
                </c:pt>
                <c:pt idx="11">
                  <c:v>3</c:v>
                </c:pt>
                <c:pt idx="12">
                  <c:v>14</c:v>
                </c:pt>
                <c:pt idx="13">
                  <c:v>5.5</c:v>
                </c:pt>
                <c:pt idx="14">
                  <c:v>13.5</c:v>
                </c:pt>
                <c:pt idx="15">
                  <c:v>7</c:v>
                </c:pt>
                <c:pt idx="16">
                  <c:v>6.5</c:v>
                </c:pt>
                <c:pt idx="17">
                  <c:v>2.5</c:v>
                </c:pt>
                <c:pt idx="18">
                  <c:v>4</c:v>
                </c:pt>
                <c:pt idx="19">
                  <c:v>16</c:v>
                </c:pt>
                <c:pt idx="20">
                  <c:v>7</c:v>
                </c:pt>
                <c:pt idx="21">
                  <c:v>7.5</c:v>
                </c:pt>
                <c:pt idx="22">
                  <c:v>16.5</c:v>
                </c:pt>
                <c:pt idx="23">
                  <c:v>6.5</c:v>
                </c:pt>
                <c:pt idx="24">
                  <c:v>7</c:v>
                </c:pt>
                <c:pt idx="25">
                  <c:v>23</c:v>
                </c:pt>
                <c:pt idx="26">
                  <c:v>11</c:v>
                </c:pt>
                <c:pt idx="27">
                  <c:v>18.5</c:v>
                </c:pt>
                <c:pt idx="28">
                  <c:v>13</c:v>
                </c:pt>
                <c:pt idx="29">
                  <c:v>11.5</c:v>
                </c:pt>
                <c:pt idx="30">
                  <c:v>11</c:v>
                </c:pt>
                <c:pt idx="31">
                  <c:v>11.5</c:v>
                </c:pt>
                <c:pt idx="32">
                  <c:v>18.5</c:v>
                </c:pt>
                <c:pt idx="33">
                  <c:v>12</c:v>
                </c:pt>
                <c:pt idx="34">
                  <c:v>8</c:v>
                </c:pt>
                <c:pt idx="35">
                  <c:v>15</c:v>
                </c:pt>
                <c:pt idx="36">
                  <c:v>2.5</c:v>
                </c:pt>
                <c:pt idx="37">
                  <c:v>3</c:v>
                </c:pt>
                <c:pt idx="38">
                  <c:v>4.5</c:v>
                </c:pt>
                <c:pt idx="39">
                  <c:v>15.5</c:v>
                </c:pt>
              </c:numCache>
            </c:numRef>
          </c:xVal>
          <c:yVal>
            <c:numRef>
              <c:f>'взаємозв_язок у та х5'!$C$2:$C$41</c:f>
              <c:numCache>
                <c:formatCode>General</c:formatCode>
                <c:ptCount val="40"/>
                <c:pt idx="0">
                  <c:v>27</c:v>
                </c:pt>
                <c:pt idx="1">
                  <c:v>61</c:v>
                </c:pt>
                <c:pt idx="2">
                  <c:v>19</c:v>
                </c:pt>
                <c:pt idx="3">
                  <c:v>12</c:v>
                </c:pt>
                <c:pt idx="4">
                  <c:v>131</c:v>
                </c:pt>
                <c:pt idx="5">
                  <c:v>108</c:v>
                </c:pt>
                <c:pt idx="6">
                  <c:v>20</c:v>
                </c:pt>
                <c:pt idx="7">
                  <c:v>21</c:v>
                </c:pt>
                <c:pt idx="8">
                  <c:v>51</c:v>
                </c:pt>
                <c:pt idx="9">
                  <c:v>147</c:v>
                </c:pt>
                <c:pt idx="10">
                  <c:v>16</c:v>
                </c:pt>
                <c:pt idx="11">
                  <c:v>19</c:v>
                </c:pt>
                <c:pt idx="12">
                  <c:v>65</c:v>
                </c:pt>
                <c:pt idx="13">
                  <c:v>19</c:v>
                </c:pt>
                <c:pt idx="14">
                  <c:v>61</c:v>
                </c:pt>
                <c:pt idx="15">
                  <c:v>27</c:v>
                </c:pt>
                <c:pt idx="16">
                  <c:v>20</c:v>
                </c:pt>
                <c:pt idx="17">
                  <c:v>9</c:v>
                </c:pt>
                <c:pt idx="18">
                  <c:v>17</c:v>
                </c:pt>
                <c:pt idx="19">
                  <c:v>94</c:v>
                </c:pt>
                <c:pt idx="20">
                  <c:v>31</c:v>
                </c:pt>
                <c:pt idx="21">
                  <c:v>47</c:v>
                </c:pt>
                <c:pt idx="22">
                  <c:v>70</c:v>
                </c:pt>
                <c:pt idx="23">
                  <c:v>14</c:v>
                </c:pt>
                <c:pt idx="24">
                  <c:v>33</c:v>
                </c:pt>
                <c:pt idx="25">
                  <c:v>119</c:v>
                </c:pt>
                <c:pt idx="26">
                  <c:v>31</c:v>
                </c:pt>
                <c:pt idx="27">
                  <c:v>97</c:v>
                </c:pt>
                <c:pt idx="28">
                  <c:v>62</c:v>
                </c:pt>
                <c:pt idx="29">
                  <c:v>53</c:v>
                </c:pt>
                <c:pt idx="30">
                  <c:v>46</c:v>
                </c:pt>
                <c:pt idx="31">
                  <c:v>56</c:v>
                </c:pt>
                <c:pt idx="32">
                  <c:v>126</c:v>
                </c:pt>
                <c:pt idx="33">
                  <c:v>69</c:v>
                </c:pt>
                <c:pt idx="34">
                  <c:v>30</c:v>
                </c:pt>
                <c:pt idx="35">
                  <c:v>78</c:v>
                </c:pt>
                <c:pt idx="36">
                  <c:v>15</c:v>
                </c:pt>
                <c:pt idx="37">
                  <c:v>16</c:v>
                </c:pt>
                <c:pt idx="38">
                  <c:v>12</c:v>
                </c:pt>
                <c:pt idx="39">
                  <c:v>96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2200464"/>
        <c:axId val="182201248"/>
      </c:scatterChart>
      <c:valAx>
        <c:axId val="1822004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uk-UA"/>
                  <a:t>Середній стаж працюючих, х5</a:t>
                </a:r>
              </a:p>
            </c:rich>
          </c:tx>
          <c:layout>
            <c:manualLayout>
              <c:xMode val="edge"/>
              <c:yMode val="edge"/>
              <c:x val="0.6270727188513201"/>
              <c:y val="0.8647914843977836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82201248"/>
        <c:crosses val="autoZero"/>
        <c:crossBetween val="midCat"/>
      </c:valAx>
      <c:valAx>
        <c:axId val="182201248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uk-UA"/>
                  <a:t>Прибуток від реалізації продукції</a:t>
                </a:r>
              </a:p>
            </c:rich>
          </c:tx>
          <c:layout>
            <c:manualLayout>
              <c:xMode val="edge"/>
              <c:yMode val="edge"/>
              <c:x val="2.7803877456494407E-3"/>
              <c:y val="2.8488626421697286E-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82200464"/>
        <c:crosses val="autoZero"/>
        <c:crossBetween val="midCat"/>
      </c:valAx>
    </c:plotArea>
    <c:legend>
      <c:legendPos val="r"/>
      <c:layout/>
      <c:overlay val="0"/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A8A440-E66D-45CD-B68F-7F4813CF5D2A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0F5E8-5CB5-4323-BA44-902EBDE32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800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0F5E8-5CB5-4323-BA44-902EBDE32DB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199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1535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463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2078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100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7671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5706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253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0798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795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329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78621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97381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8793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47758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18539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09125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7074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1BF4D05-51AC-451F-A5F7-A4A789F46DD4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6BB30B9-D3C3-49D8-82B0-6DA89BEC3D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06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88041" y="2634018"/>
            <a:ext cx="7465644" cy="1339968"/>
          </a:xfrm>
        </p:spPr>
        <p:txBody>
          <a:bodyPr>
            <a:no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АНАЛИЗ ПРИБЫЛЬНОСТИ ПРЕДПРИЯТИЯ НА ОСНОВЕ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РЕГРЕССИОННЫХ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МОДЕЛЕЙ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36609" y="5152027"/>
            <a:ext cx="6455391" cy="1705973"/>
          </a:xfrm>
        </p:spPr>
        <p:txBody>
          <a:bodyPr>
            <a:normAutofit lnSpcReduction="10000"/>
          </a:bodyPr>
          <a:lstStyle/>
          <a:p>
            <a:pPr algn="r"/>
            <a:r>
              <a:rPr lang="ru-RU" dirty="0"/>
              <a:t>	</a:t>
            </a:r>
            <a:r>
              <a:rPr lang="ru-RU" dirty="0" smtClean="0"/>
              <a:t>	Работу выполнил:</a:t>
            </a:r>
          </a:p>
          <a:p>
            <a:pPr algn="r"/>
            <a:r>
              <a:rPr lang="ru-RU" dirty="0" smtClean="0"/>
              <a:t>Студент группы: 4-1</a:t>
            </a:r>
          </a:p>
          <a:p>
            <a:pPr algn="r"/>
            <a:r>
              <a:rPr lang="ru-RU" dirty="0" smtClean="0"/>
              <a:t>Факультете: Э-И</a:t>
            </a:r>
          </a:p>
          <a:p>
            <a:pPr algn="r"/>
            <a:r>
              <a:rPr lang="ru-RU" dirty="0" smtClean="0"/>
              <a:t>Бухало Денис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017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22824"/>
            <a:ext cx="9601196" cy="996793"/>
          </a:xfrm>
        </p:spPr>
        <p:txBody>
          <a:bodyPr>
            <a:noAutofit/>
          </a:bodyPr>
          <a:lstStyle/>
          <a:p>
            <a:r>
              <a:rPr lang="ru-RU" sz="4000" dirty="0" smtClean="0"/>
              <a:t>Прибыль предприятий и факторы влияющие на ее показатель</a:t>
            </a:r>
            <a:endParaRPr lang="ru-RU" sz="40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4855365"/>
              </p:ext>
            </p:extLst>
          </p:nvPr>
        </p:nvGraphicFramePr>
        <p:xfrm>
          <a:off x="1295400" y="2557463"/>
          <a:ext cx="96012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/>
                <a:gridCol w="48006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784" t="27752" r="65280" b="17398"/>
          <a:stretch/>
        </p:blipFill>
        <p:spPr>
          <a:xfrm>
            <a:off x="1295402" y="2026691"/>
            <a:ext cx="4285397" cy="40124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48671" t="27192" r="18497" b="17584"/>
          <a:stretch/>
        </p:blipFill>
        <p:spPr>
          <a:xfrm>
            <a:off x="6250673" y="1978925"/>
            <a:ext cx="4271751" cy="403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1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804711"/>
            <a:ext cx="9601196" cy="1303867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Постановка задачи</a:t>
            </a:r>
            <a:endParaRPr lang="ru-RU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ru-RU" i="1" smtClean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ru-RU" dirty="0"/>
                  <a:t>- прибыль от реализации </a:t>
                </a:r>
                <a:r>
                  <a:rPr lang="ru-RU" dirty="0" smtClean="0"/>
                  <a:t>продукции;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dirty="0"/>
                  <a:t>- стоимость основных </a:t>
                </a:r>
                <a:r>
                  <a:rPr lang="ru-RU" dirty="0" smtClean="0"/>
                  <a:t>фондов</a:t>
                </a:r>
                <a:r>
                  <a:rPr lang="ru-RU" i="1" dirty="0"/>
                  <a:t>;</a:t>
                </a:r>
                <a:endParaRPr lang="ru-RU" i="1" dirty="0" smtClean="0"/>
              </a:p>
              <a:p>
                <a:pPr marL="0" indent="0">
                  <a:buNone/>
                </a:pPr>
                <a:r>
                  <a:rPr lang="ru-RU" i="1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ru-RU" i="1" dirty="0"/>
                  <a:t>-</a:t>
                </a:r>
                <a:r>
                  <a:rPr lang="ru-RU" dirty="0"/>
                  <a:t> стоимость основных </a:t>
                </a:r>
                <a:r>
                  <a:rPr lang="ru-RU" dirty="0" smtClean="0"/>
                  <a:t>фондов;</a:t>
                </a:r>
              </a:p>
              <a:p>
                <a:pPr marL="0" indent="0">
                  <a:buNone/>
                </a:pPr>
                <a:r>
                  <a:rPr lang="ru-RU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ru-RU" dirty="0"/>
                  <a:t>- затраты на </a:t>
                </a:r>
                <a:r>
                  <a:rPr lang="ru-RU" dirty="0" smtClean="0"/>
                  <a:t>сырье;</a:t>
                </a:r>
              </a:p>
              <a:p>
                <a:pPr marL="0" indent="0">
                  <a:buNone/>
                </a:pPr>
                <a:r>
                  <a:rPr lang="ru-RU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ru-RU" dirty="0"/>
                  <a:t>- производительность </a:t>
                </a:r>
                <a:r>
                  <a:rPr lang="ru-RU" dirty="0" smtClean="0"/>
                  <a:t>труда;</a:t>
                </a:r>
              </a:p>
              <a:p>
                <a:pPr marL="0" indent="0">
                  <a:buNone/>
                </a:pPr>
                <a:r>
                  <a:rPr lang="ru-RU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</m:oMath>
                </a14:m>
                <a:r>
                  <a:rPr lang="ru-RU" dirty="0"/>
                  <a:t>- средний стаж работников.</a:t>
                </a: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91" t="-146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267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Парные эконометрические модели</a:t>
            </a:r>
            <a:endParaRPr lang="ru-RU" dirty="0"/>
          </a:p>
        </p:txBody>
      </p:sp>
      <p:graphicFrame>
        <p:nvGraphicFramePr>
          <p:cNvPr id="4" name="Діагра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9020579"/>
              </p:ext>
            </p:extLst>
          </p:nvPr>
        </p:nvGraphicFramePr>
        <p:xfrm>
          <a:off x="518259" y="2556932"/>
          <a:ext cx="5095875" cy="3409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іагра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9881285"/>
              </p:ext>
            </p:extLst>
          </p:nvPr>
        </p:nvGraphicFramePr>
        <p:xfrm>
          <a:off x="5909541" y="2884947"/>
          <a:ext cx="4339927" cy="2906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6987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іагра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7049122"/>
              </p:ext>
            </p:extLst>
          </p:nvPr>
        </p:nvGraphicFramePr>
        <p:xfrm>
          <a:off x="671015" y="556147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іагра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5585409"/>
              </p:ext>
            </p:extLst>
          </p:nvPr>
        </p:nvGraphicFramePr>
        <p:xfrm>
          <a:off x="6826155" y="641444"/>
          <a:ext cx="4572000" cy="2630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іагра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8333288"/>
              </p:ext>
            </p:extLst>
          </p:nvPr>
        </p:nvGraphicFramePr>
        <p:xfrm>
          <a:off x="3539161" y="3667836"/>
          <a:ext cx="4567767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8565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Регрессионная модель статистически значимых параметров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8775" t="14337" r="59549" b="66254"/>
          <a:stretch/>
        </p:blipFill>
        <p:spPr bwMode="auto">
          <a:xfrm>
            <a:off x="2671773" y="3064358"/>
            <a:ext cx="7388598" cy="25448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7542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Уравнение регрессии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>
              <a:xfrm>
                <a:off x="764275" y="3244333"/>
                <a:ext cx="106861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>
                          <a:latin typeface="Cambria Math" panose="02040503050406030204" pitchFamily="18" charset="0"/>
                        </a:rPr>
                        <m:t>𝑌</m:t>
                      </m:r>
                      <m:r>
                        <a:rPr lang="ru-RU" sz="3200" i="0">
                          <a:latin typeface="Cambria Math" panose="02040503050406030204" pitchFamily="18" charset="0"/>
                        </a:rPr>
                        <m:t>=0,51121</m:t>
                      </m:r>
                      <m:sSub>
                        <m:sSubPr>
                          <m:ctrlPr>
                            <a:rPr lang="ru-R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ru-RU" sz="32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ru-RU" sz="3200" i="0">
                          <a:latin typeface="Cambria Math" panose="02040503050406030204" pitchFamily="18" charset="0"/>
                        </a:rPr>
                        <m:t>+0,76754</m:t>
                      </m:r>
                      <m:sSub>
                        <m:sSubPr>
                          <m:ctrlPr>
                            <a:rPr lang="ru-R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ru-RU" sz="3200" i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ru-RU" sz="3200" i="0">
                          <a:latin typeface="Cambria Math" panose="02040503050406030204" pitchFamily="18" charset="0"/>
                        </a:rPr>
                        <m:t>+1,05488</m:t>
                      </m:r>
                      <m:sSub>
                        <m:sSubPr>
                          <m:ctrlPr>
                            <a:rPr lang="ru-R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ru-RU" sz="3200" i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ru-RU" sz="3200" i="0">
                          <a:latin typeface="Cambria Math" panose="02040503050406030204" pitchFamily="18" charset="0"/>
                        </a:rPr>
                        <m:t>−3,91098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275" y="3244333"/>
                <a:ext cx="10686197" cy="58477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745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724419"/>
            <a:ext cx="9601196" cy="33189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dirty="0" smtClean="0"/>
              <a:t>Спасибо за внимание 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40098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452</TotalTime>
  <Words>74</Words>
  <Application>Microsoft Office PowerPoint</Application>
  <PresentationFormat>Широкоэкранный</PresentationFormat>
  <Paragraphs>29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Cambria Math</vt:lpstr>
      <vt:lpstr>Garamond</vt:lpstr>
      <vt:lpstr>Натуральные материалы</vt:lpstr>
      <vt:lpstr>АНАЛИЗ ПРИБЫЛЬНОСТИ ПРЕДПРИЯТИЯ НА ОСНОВЕ  РЕГРЕССИОННЫХ МОДЕЛЕЙ </vt:lpstr>
      <vt:lpstr>Прибыль предприятий и факторы влияющие на ее показатель</vt:lpstr>
      <vt:lpstr>Постановка задачи</vt:lpstr>
      <vt:lpstr>Парные эконометрические модели</vt:lpstr>
      <vt:lpstr>Презентация PowerPoint</vt:lpstr>
      <vt:lpstr>Регрессионная модель статистически значимых параметров</vt:lpstr>
      <vt:lpstr>Уравнение регрессии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ПРИБЫЛЬНОСТИ ПРЕДПРИЯТИЯ НА ОСНОВЕ  РЕГРЕССИОННЫХ МОДЕЛЕЙ </dc:title>
  <dc:creator>Ден4ик</dc:creator>
  <cp:lastModifiedBy>Ден4ик</cp:lastModifiedBy>
  <cp:revision>6</cp:revision>
  <dcterms:created xsi:type="dcterms:W3CDTF">2015-02-28T11:22:35Z</dcterms:created>
  <dcterms:modified xsi:type="dcterms:W3CDTF">2015-02-28T22:22:14Z</dcterms:modified>
</cp:coreProperties>
</file>