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diagrams/colors1.xml" ContentType="application/vnd.openxmlformats-officedocument.drawingml.diagramColors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diagrams/drawing1.xml" ContentType="application/vnd.ms-office.drawingml.diagramDrawing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diagrams/quickStyle1.xml" ContentType="application/vnd.openxmlformats-officedocument.drawingml.diagramStyle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diagrams/layout1.xml" ContentType="application/vnd.openxmlformats-officedocument.drawingml.diagram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data1.xml" ContentType="application/vnd.openxmlformats-officedocument.drawingml.diagramData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20" r:id="rId1"/>
  </p:sldMasterIdLst>
  <p:sldIdLst>
    <p:sldId id="256" r:id="rId2"/>
    <p:sldId id="294" r:id="rId3"/>
    <p:sldId id="293" r:id="rId4"/>
    <p:sldId id="288" r:id="rId5"/>
    <p:sldId id="289" r:id="rId6"/>
    <p:sldId id="290" r:id="rId7"/>
    <p:sldId id="291" r:id="rId8"/>
    <p:sldId id="295" r:id="rId9"/>
    <p:sldId id="292" r:id="rId10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srgbClr val="FF0000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1"/>
      </p:ext>
    </p:extLst>
  </p:showPr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7" d="100"/>
          <a:sy n="67" d="100"/>
        </p:scale>
        <p:origin x="-90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2_4">
  <dgm:title val=""/>
  <dgm:desc val=""/>
  <dgm:catLst>
    <dgm:cat type="accent2" pri="11400"/>
  </dgm:catLst>
  <dgm:styleLbl name="node0">
    <dgm:fillClrLst meth="cycle">
      <a:schemeClr val="accent2">
        <a:shade val="60000"/>
      </a:schemeClr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cycle">
      <a:schemeClr val="accent2">
        <a:shade val="50000"/>
      </a:schemeClr>
      <a:schemeClr val="accent2">
        <a:tint val="45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cycle">
      <a:schemeClr val="accent2">
        <a:shade val="50000"/>
      </a:schemeClr>
      <a:schemeClr val="accent2">
        <a:tint val="45000"/>
      </a:schemeClr>
    </dgm:fillClrLst>
    <dgm:linClrLst meth="cycle">
      <a:schemeClr val="accent2">
        <a:shade val="50000"/>
      </a:schemeClr>
      <a:schemeClr val="accent2">
        <a:tint val="45000"/>
      </a:schemeClr>
    </dgm:linClrLst>
    <dgm:effectClrLst/>
    <dgm:txLinClrLst/>
    <dgm:txFillClrLst/>
    <dgm:txEffectClrLst/>
  </dgm:styleLbl>
  <dgm:styleLbl name="lnNode1">
    <dgm:fillClrLst meth="cycle">
      <a:schemeClr val="accent2">
        <a:shade val="50000"/>
      </a:schemeClr>
      <a:schemeClr val="accent2">
        <a:tint val="45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cycle">
      <a:schemeClr val="accent2">
        <a:shade val="80000"/>
        <a:alpha val="50000"/>
      </a:schemeClr>
      <a:schemeClr val="accent2">
        <a:tint val="45000"/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2">
        <a:tint val="99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2">
        <a:tint val="55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2">
        <a:tint val="55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2">
        <a:tint val="55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cycle">
      <a:schemeClr val="accent2">
        <a:shade val="90000"/>
      </a:schemeClr>
      <a:schemeClr val="accent2">
        <a:tint val="50000"/>
      </a:schemeClr>
    </dgm:fillClrLst>
    <dgm:linClrLst meth="cycle">
      <a:schemeClr val="accent2">
        <a:shade val="90000"/>
      </a:schemeClr>
      <a:schemeClr val="accent2">
        <a:tint val="50000"/>
      </a:schemeClr>
    </dgm:linClrLst>
    <dgm:effectClrLst/>
    <dgm:txLinClrLst/>
    <dgm:txFillClrLst/>
    <dgm:txEffectClrLst/>
  </dgm:styleLbl>
  <dgm:styleLbl name="fgSibTrans2D1">
    <dgm:fillClrLst meth="cycle">
      <a:schemeClr val="accent2">
        <a:shade val="90000"/>
      </a:schemeClr>
      <a:schemeClr val="accent2">
        <a:tint val="50000"/>
      </a:schemeClr>
    </dgm:fillClrLst>
    <dgm:linClrLst meth="cycle">
      <a:schemeClr val="accent2">
        <a:shade val="90000"/>
      </a:schemeClr>
      <a:schemeClr val="accent2">
        <a:tint val="50000"/>
      </a:schemeClr>
    </dgm:linClrLst>
    <dgm:effectClrLst/>
    <dgm:txLinClrLst/>
    <dgm:txFillClrLst/>
    <dgm:txEffectClrLst/>
  </dgm:styleLbl>
  <dgm:styleLbl name="bgSibTrans2D1">
    <dgm:fillClrLst meth="cycle">
      <a:schemeClr val="accent2">
        <a:shade val="90000"/>
      </a:schemeClr>
      <a:schemeClr val="accent2">
        <a:tint val="50000"/>
      </a:schemeClr>
    </dgm:fillClrLst>
    <dgm:linClrLst meth="cycle">
      <a:schemeClr val="accent2">
        <a:shade val="90000"/>
      </a:schemeClr>
      <a:schemeClr val="accent2">
        <a:tint val="50000"/>
      </a:schemeClr>
    </dgm:linClrLst>
    <dgm:effectClrLst/>
    <dgm:txLinClrLst/>
    <dgm:txFillClrLst/>
    <dgm:txEffectClrLst/>
  </dgm:styleLbl>
  <dgm:styleLbl name="sibTrans1D1">
    <dgm:fillClrLst meth="cycle">
      <a:schemeClr val="accent2">
        <a:shade val="90000"/>
      </a:schemeClr>
      <a:schemeClr val="accent2">
        <a:tint val="50000"/>
      </a:schemeClr>
    </dgm:fillClrLst>
    <dgm:linClrLst meth="cycle">
      <a:schemeClr val="accent2">
        <a:shade val="90000"/>
      </a:schemeClr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2">
        <a:tint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>
        <a:tint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shade val="80000"/>
      </a:schemeClr>
    </dgm:linClrLst>
    <dgm:effectClrLst/>
    <dgm:txLinClrLst/>
    <dgm:txFillClrLst/>
    <dgm:txEffectClrLst/>
  </dgm:styleLbl>
  <dgm:styleLbl name="parChTrans2D2">
    <dgm:fillClrLst meth="repeat">
      <a:schemeClr val="accent2">
        <a:tint val="90000"/>
      </a:schemeClr>
    </dgm:fillClrLst>
    <dgm:linClrLst meth="repeat">
      <a:schemeClr val="accent2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2">
        <a:tint val="70000"/>
      </a:schemeClr>
    </dgm:fillClrLst>
    <dgm:linClrLst meth="repeat">
      <a:schemeClr val="accent2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2">
        <a:tint val="50000"/>
      </a:schemeClr>
    </dgm:fillClrLst>
    <dgm:linClrLst meth="repeat">
      <a:schemeClr val="accent2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parChTrans1D1">
    <dgm:fillClrLst meth="repeat">
      <a:schemeClr val="accent2">
        <a:shade val="8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2">
        <a:tint val="9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2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cycle">
      <a:schemeClr val="accent2">
        <a:shade val="50000"/>
      </a:schemeClr>
      <a:schemeClr val="accent2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cycle">
      <a:schemeClr val="accent2">
        <a:shade val="50000"/>
      </a:schemeClr>
      <a:schemeClr val="accent2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cycle">
      <a:schemeClr val="accent2">
        <a:shade val="50000"/>
      </a:schemeClr>
      <a:schemeClr val="accent2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55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cycle">
      <a:schemeClr val="accent2">
        <a:shade val="50000"/>
      </a:schemeClr>
      <a:schemeClr val="accent2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cycle">
      <a:schemeClr val="accent2">
        <a:shade val="50000"/>
      </a:schemeClr>
      <a:schemeClr val="accent2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alpha val="90000"/>
        <a:tint val="55000"/>
      </a:schemeClr>
    </dgm:fillClrLst>
    <dgm:linClrLst meth="repeat">
      <a:schemeClr val="accent2">
        <a:alpha val="90000"/>
        <a:tint val="55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alpha val="90000"/>
        <a:tint val="55000"/>
      </a:schemeClr>
    </dgm:fillClrLst>
    <dgm:linClrLst meth="repeat">
      <a:schemeClr val="accent2">
        <a:alpha val="90000"/>
        <a:tint val="55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alpha val="90000"/>
        <a:tint val="55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2">
        <a:tint val="90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2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2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55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55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55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3A009AEE-AF00-436A-ABB3-17953A4095C7}" type="doc">
      <dgm:prSet loTypeId="urn:microsoft.com/office/officeart/2005/8/layout/arrow6" loCatId="process" qsTypeId="urn:microsoft.com/office/officeart/2005/8/quickstyle/simple1" qsCatId="simple" csTypeId="urn:microsoft.com/office/officeart/2005/8/colors/accent2_4" csCatId="accent2" phldr="1"/>
      <dgm:spPr/>
      <dgm:t>
        <a:bodyPr/>
        <a:lstStyle/>
        <a:p>
          <a:endParaRPr lang="ru-RU"/>
        </a:p>
      </dgm:t>
    </dgm:pt>
    <dgm:pt modelId="{DF72A836-2168-4C02-AA1A-C76F7077CC94}">
      <dgm:prSet phldrT="[Текст]" custT="1"/>
      <dgm:spPr/>
      <dgm:t>
        <a:bodyPr/>
        <a:lstStyle/>
        <a:p>
          <a:r>
            <a:rPr lang="en-US" sz="1800" dirty="0" err="1" smtClean="0"/>
            <a:t>могут</a:t>
          </a:r>
          <a:r>
            <a:rPr lang="en-US" sz="1800" dirty="0" smtClean="0"/>
            <a:t>  </a:t>
          </a:r>
          <a:r>
            <a:rPr lang="en-US" sz="1800" dirty="0" err="1" smtClean="0"/>
            <a:t>решить</a:t>
          </a:r>
          <a:r>
            <a:rPr lang="en-US" sz="1800" dirty="0" smtClean="0"/>
            <a:t> </a:t>
          </a:r>
          <a:r>
            <a:rPr lang="en-US" sz="1800" dirty="0" err="1" smtClean="0"/>
            <a:t>проблему</a:t>
          </a:r>
          <a:r>
            <a:rPr lang="en-US" sz="1800" dirty="0" smtClean="0"/>
            <a:t> </a:t>
          </a:r>
          <a:r>
            <a:rPr lang="en-US" sz="1800" dirty="0" err="1" smtClean="0"/>
            <a:t>дефицита</a:t>
          </a:r>
          <a:r>
            <a:rPr lang="en-US" sz="1800" dirty="0" smtClean="0"/>
            <a:t> </a:t>
          </a:r>
          <a:r>
            <a:rPr lang="en-US" sz="1800" dirty="0" err="1" smtClean="0"/>
            <a:t>инвестиционных</a:t>
          </a:r>
          <a:r>
            <a:rPr lang="en-US" sz="1800" dirty="0" smtClean="0"/>
            <a:t> </a:t>
          </a:r>
          <a:r>
            <a:rPr lang="en-US" sz="1800" dirty="0" err="1" smtClean="0"/>
            <a:t>ресурсов</a:t>
          </a:r>
          <a:r>
            <a:rPr lang="en-US" sz="1800" dirty="0" smtClean="0"/>
            <a:t> в </a:t>
          </a:r>
          <a:r>
            <a:rPr lang="en-US" sz="1800" dirty="0" err="1" smtClean="0"/>
            <a:t>стране</a:t>
          </a:r>
          <a:r>
            <a:rPr lang="en-US" sz="1800" dirty="0" smtClean="0"/>
            <a:t> </a:t>
          </a:r>
          <a:endParaRPr lang="ru-RU" sz="1800" dirty="0"/>
        </a:p>
      </dgm:t>
    </dgm:pt>
    <dgm:pt modelId="{04543BD9-7C34-4A50-8561-A81B10600508}" type="parTrans" cxnId="{07DD2DE6-5B07-49AB-883E-CA8420BB6146}">
      <dgm:prSet/>
      <dgm:spPr/>
      <dgm:t>
        <a:bodyPr/>
        <a:lstStyle/>
        <a:p>
          <a:endParaRPr lang="ru-RU"/>
        </a:p>
      </dgm:t>
    </dgm:pt>
    <dgm:pt modelId="{774CBA92-709F-4138-829B-F5C13A5DF063}" type="sibTrans" cxnId="{07DD2DE6-5B07-49AB-883E-CA8420BB6146}">
      <dgm:prSet/>
      <dgm:spPr/>
      <dgm:t>
        <a:bodyPr/>
        <a:lstStyle/>
        <a:p>
          <a:endParaRPr lang="ru-RU"/>
        </a:p>
      </dgm:t>
    </dgm:pt>
    <dgm:pt modelId="{FD5B40C0-66A0-41DC-8591-19E08048BFAA}">
      <dgm:prSet phldrT="[Текст]"/>
      <dgm:spPr/>
      <dgm:t>
        <a:bodyPr/>
        <a:lstStyle/>
        <a:p>
          <a:r>
            <a:rPr lang="en-US" dirty="0" err="1" smtClean="0"/>
            <a:t>иностранные</a:t>
          </a:r>
          <a:r>
            <a:rPr lang="en-US" dirty="0" smtClean="0"/>
            <a:t> </a:t>
          </a:r>
          <a:r>
            <a:rPr lang="en-US" dirty="0" err="1" smtClean="0"/>
            <a:t>компании</a:t>
          </a:r>
          <a:r>
            <a:rPr lang="en-US" dirty="0" smtClean="0"/>
            <a:t> </a:t>
          </a:r>
          <a:r>
            <a:rPr lang="en-US" dirty="0" err="1" smtClean="0"/>
            <a:t>могут</a:t>
          </a:r>
          <a:r>
            <a:rPr lang="en-US" dirty="0" smtClean="0"/>
            <a:t> </a:t>
          </a:r>
          <a:r>
            <a:rPr lang="en-US" dirty="0" err="1" smtClean="0"/>
            <a:t>привлечь</a:t>
          </a:r>
          <a:r>
            <a:rPr lang="en-US" dirty="0" smtClean="0"/>
            <a:t> </a:t>
          </a:r>
          <a:r>
            <a:rPr lang="en-US" dirty="0" err="1" smtClean="0"/>
            <a:t>денежные</a:t>
          </a:r>
          <a:r>
            <a:rPr lang="en-US" dirty="0" smtClean="0"/>
            <a:t> </a:t>
          </a:r>
          <a:r>
            <a:rPr lang="en-US" dirty="0" err="1" smtClean="0"/>
            <a:t>ресурсы</a:t>
          </a:r>
          <a:r>
            <a:rPr lang="en-US" dirty="0" smtClean="0"/>
            <a:t>,, </a:t>
          </a:r>
          <a:r>
            <a:rPr lang="en-US" dirty="0" err="1" smtClean="0"/>
            <a:t>сокращая</a:t>
          </a:r>
          <a:r>
            <a:rPr lang="en-US" dirty="0" smtClean="0"/>
            <a:t> </a:t>
          </a:r>
          <a:r>
            <a:rPr lang="en-US" dirty="0" err="1" smtClean="0"/>
            <a:t>возможности</a:t>
          </a:r>
          <a:r>
            <a:rPr lang="en-US" dirty="0" smtClean="0"/>
            <a:t> </a:t>
          </a:r>
          <a:r>
            <a:rPr lang="en-US" dirty="0" err="1" smtClean="0"/>
            <a:t>для</a:t>
          </a:r>
          <a:r>
            <a:rPr lang="en-US" dirty="0" smtClean="0"/>
            <a:t> </a:t>
          </a:r>
          <a:r>
            <a:rPr lang="en-US" dirty="0" err="1" smtClean="0"/>
            <a:t>внутренних</a:t>
          </a:r>
          <a:r>
            <a:rPr lang="en-US" dirty="0" smtClean="0"/>
            <a:t> </a:t>
          </a:r>
          <a:r>
            <a:rPr lang="en-US" dirty="0" err="1" smtClean="0"/>
            <a:t>инвестиций</a:t>
          </a:r>
          <a:r>
            <a:rPr lang="en-US" dirty="0" smtClean="0"/>
            <a:t> </a:t>
          </a:r>
          <a:r>
            <a:rPr lang="ru-RU" dirty="0" smtClean="0"/>
            <a:t>.</a:t>
          </a:r>
          <a:endParaRPr lang="ru-RU" dirty="0"/>
        </a:p>
      </dgm:t>
    </dgm:pt>
    <dgm:pt modelId="{66FA5AFB-D1C4-4778-A413-97AB36F1322C}" type="parTrans" cxnId="{E21788A2-51CD-49AE-83F2-2EA41F37E634}">
      <dgm:prSet/>
      <dgm:spPr/>
      <dgm:t>
        <a:bodyPr/>
        <a:lstStyle/>
        <a:p>
          <a:endParaRPr lang="ru-RU"/>
        </a:p>
      </dgm:t>
    </dgm:pt>
    <dgm:pt modelId="{5A7387D7-F842-4518-97DC-42475FCD4491}" type="sibTrans" cxnId="{E21788A2-51CD-49AE-83F2-2EA41F37E634}">
      <dgm:prSet/>
      <dgm:spPr/>
      <dgm:t>
        <a:bodyPr/>
        <a:lstStyle/>
        <a:p>
          <a:endParaRPr lang="ru-RU"/>
        </a:p>
      </dgm:t>
    </dgm:pt>
    <dgm:pt modelId="{0E060B79-12ED-41D9-89EC-27FE6BE081C0}" type="pres">
      <dgm:prSet presAssocID="{3A009AEE-AF00-436A-ABB3-17953A4095C7}" presName="compositeShape" presStyleCnt="0">
        <dgm:presLayoutVars>
          <dgm:chMax val="2"/>
          <dgm:dir/>
          <dgm:resizeHandles val="exact"/>
        </dgm:presLayoutVars>
      </dgm:prSet>
      <dgm:spPr/>
    </dgm:pt>
    <dgm:pt modelId="{30EE7D48-1E64-4197-AF96-1AF05452477D}" type="pres">
      <dgm:prSet presAssocID="{3A009AEE-AF00-436A-ABB3-17953A4095C7}" presName="ribbon" presStyleLbl="node1" presStyleIdx="0" presStyleCnt="1" custLinFactNeighborX="50000" custLinFactNeighborY="-45146"/>
      <dgm:spPr/>
    </dgm:pt>
    <dgm:pt modelId="{BBCF76B1-0035-47F4-88CD-C6A03C3090C8}" type="pres">
      <dgm:prSet presAssocID="{3A009AEE-AF00-436A-ABB3-17953A4095C7}" presName="leftArrowText" presStyleLbl="node1" presStyleIdx="0" presStyleCnt="1" custLinFactNeighborX="1515" custLinFactNeighborY="-37032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75D2FAC7-2D67-4E29-91E9-BA2049E710C8}" type="pres">
      <dgm:prSet presAssocID="{3A009AEE-AF00-436A-ABB3-17953A4095C7}" presName="rightArrowText" presStyleLbl="node1" presStyleIdx="0" presStyleCnt="1" custLinFactNeighborY="-44175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923B158E-5CEC-4B76-922A-BBA076FEE96D}" type="presOf" srcId="{FD5B40C0-66A0-41DC-8591-19E08048BFAA}" destId="{75D2FAC7-2D67-4E29-91E9-BA2049E710C8}" srcOrd="0" destOrd="0" presId="urn:microsoft.com/office/officeart/2005/8/layout/arrow6"/>
    <dgm:cxn modelId="{07DD2DE6-5B07-49AB-883E-CA8420BB6146}" srcId="{3A009AEE-AF00-436A-ABB3-17953A4095C7}" destId="{DF72A836-2168-4C02-AA1A-C76F7077CC94}" srcOrd="0" destOrd="0" parTransId="{04543BD9-7C34-4A50-8561-A81B10600508}" sibTransId="{774CBA92-709F-4138-829B-F5C13A5DF063}"/>
    <dgm:cxn modelId="{A53C76C8-3A48-4D2C-BDB4-F7676A1E1057}" type="presOf" srcId="{DF72A836-2168-4C02-AA1A-C76F7077CC94}" destId="{BBCF76B1-0035-47F4-88CD-C6A03C3090C8}" srcOrd="0" destOrd="0" presId="urn:microsoft.com/office/officeart/2005/8/layout/arrow6"/>
    <dgm:cxn modelId="{E21788A2-51CD-49AE-83F2-2EA41F37E634}" srcId="{3A009AEE-AF00-436A-ABB3-17953A4095C7}" destId="{FD5B40C0-66A0-41DC-8591-19E08048BFAA}" srcOrd="1" destOrd="0" parTransId="{66FA5AFB-D1C4-4778-A413-97AB36F1322C}" sibTransId="{5A7387D7-F842-4518-97DC-42475FCD4491}"/>
    <dgm:cxn modelId="{53455789-B3A9-40B3-917C-24C0A3C042DC}" type="presOf" srcId="{3A009AEE-AF00-436A-ABB3-17953A4095C7}" destId="{0E060B79-12ED-41D9-89EC-27FE6BE081C0}" srcOrd="0" destOrd="0" presId="urn:microsoft.com/office/officeart/2005/8/layout/arrow6"/>
    <dgm:cxn modelId="{295DF276-A8E2-445A-ABA9-94987B1B4EEC}" type="presParOf" srcId="{0E060B79-12ED-41D9-89EC-27FE6BE081C0}" destId="{30EE7D48-1E64-4197-AF96-1AF05452477D}" srcOrd="0" destOrd="0" presId="urn:microsoft.com/office/officeart/2005/8/layout/arrow6"/>
    <dgm:cxn modelId="{F212F95C-A151-4F77-8D97-A01E57957818}" type="presParOf" srcId="{0E060B79-12ED-41D9-89EC-27FE6BE081C0}" destId="{BBCF76B1-0035-47F4-88CD-C6A03C3090C8}" srcOrd="1" destOrd="0" presId="urn:microsoft.com/office/officeart/2005/8/layout/arrow6"/>
    <dgm:cxn modelId="{C2FA2CEB-0EFF-4943-96F3-2E08F5FA73A1}" type="presParOf" srcId="{0E060B79-12ED-41D9-89EC-27FE6BE081C0}" destId="{75D2FAC7-2D67-4E29-91E9-BA2049E710C8}" srcOrd="2" destOrd="0" presId="urn:microsoft.com/office/officeart/2005/8/layout/arrow6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30EE7D48-1E64-4197-AF96-1AF05452477D}">
      <dsp:nvSpPr>
        <dsp:cNvPr id="0" name=""/>
        <dsp:cNvSpPr/>
      </dsp:nvSpPr>
      <dsp:spPr>
        <a:xfrm>
          <a:off x="0" y="0"/>
          <a:ext cx="8640960" cy="3456383"/>
        </a:xfrm>
        <a:prstGeom prst="leftRightRibbon">
          <a:avLst/>
        </a:prstGeom>
        <a:solidFill>
          <a:schemeClr val="accent2">
            <a:shade val="50000"/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BBCF76B1-0035-47F4-88CD-C6A03C3090C8}">
      <dsp:nvSpPr>
        <dsp:cNvPr id="0" name=""/>
        <dsp:cNvSpPr/>
      </dsp:nvSpPr>
      <dsp:spPr>
        <a:xfrm>
          <a:off x="1080115" y="792082"/>
          <a:ext cx="2851516" cy="1693628"/>
        </a:xfrm>
        <a:prstGeom prst="rect">
          <a:avLst/>
        </a:prstGeom>
        <a:noFill/>
        <a:ln w="19050" cap="flat" cmpd="sng" algn="ctr">
          <a:noFill/>
          <a:prstDash val="solid"/>
        </a:ln>
        <a:effectLst/>
        <a:sp3d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64008" rIns="0" bIns="6858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800" kern="1200" dirty="0" err="1" smtClean="0"/>
            <a:t>могут</a:t>
          </a:r>
          <a:r>
            <a:rPr lang="en-US" sz="1800" kern="1200" dirty="0" smtClean="0"/>
            <a:t>  </a:t>
          </a:r>
          <a:r>
            <a:rPr lang="en-US" sz="1800" kern="1200" dirty="0" err="1" smtClean="0"/>
            <a:t>решить</a:t>
          </a:r>
          <a:r>
            <a:rPr lang="en-US" sz="1800" kern="1200" dirty="0" smtClean="0"/>
            <a:t> </a:t>
          </a:r>
          <a:r>
            <a:rPr lang="en-US" sz="1800" kern="1200" dirty="0" err="1" smtClean="0"/>
            <a:t>проблему</a:t>
          </a:r>
          <a:r>
            <a:rPr lang="en-US" sz="1800" kern="1200" dirty="0" smtClean="0"/>
            <a:t> </a:t>
          </a:r>
          <a:r>
            <a:rPr lang="en-US" sz="1800" kern="1200" dirty="0" err="1" smtClean="0"/>
            <a:t>дефицита</a:t>
          </a:r>
          <a:r>
            <a:rPr lang="en-US" sz="1800" kern="1200" dirty="0" smtClean="0"/>
            <a:t> </a:t>
          </a:r>
          <a:r>
            <a:rPr lang="en-US" sz="1800" kern="1200" dirty="0" err="1" smtClean="0"/>
            <a:t>инвестиционных</a:t>
          </a:r>
          <a:r>
            <a:rPr lang="en-US" sz="1800" kern="1200" dirty="0" smtClean="0"/>
            <a:t> </a:t>
          </a:r>
          <a:r>
            <a:rPr lang="en-US" sz="1800" kern="1200" dirty="0" err="1" smtClean="0"/>
            <a:t>ресурсов</a:t>
          </a:r>
          <a:r>
            <a:rPr lang="en-US" sz="1800" kern="1200" dirty="0" smtClean="0"/>
            <a:t> в </a:t>
          </a:r>
          <a:r>
            <a:rPr lang="en-US" sz="1800" kern="1200" dirty="0" err="1" smtClean="0"/>
            <a:t>стране</a:t>
          </a:r>
          <a:r>
            <a:rPr lang="en-US" sz="1800" kern="1200" dirty="0" smtClean="0"/>
            <a:t> </a:t>
          </a:r>
          <a:endParaRPr lang="ru-RU" sz="1800" kern="1200" dirty="0"/>
        </a:p>
      </dsp:txBody>
      <dsp:txXfrm>
        <a:off x="1080115" y="792082"/>
        <a:ext cx="2851516" cy="1693628"/>
      </dsp:txXfrm>
    </dsp:sp>
    <dsp:sp modelId="{75D2FAC7-2D67-4E29-91E9-BA2049E710C8}">
      <dsp:nvSpPr>
        <dsp:cNvPr id="0" name=""/>
        <dsp:cNvSpPr/>
      </dsp:nvSpPr>
      <dsp:spPr>
        <a:xfrm>
          <a:off x="4320480" y="1224128"/>
          <a:ext cx="3369974" cy="1693628"/>
        </a:xfrm>
        <a:prstGeom prst="rect">
          <a:avLst/>
        </a:prstGeom>
        <a:noFill/>
        <a:ln w="19050" cap="flat" cmpd="sng" algn="ctr">
          <a:noFill/>
          <a:prstDash val="solid"/>
        </a:ln>
        <a:effectLst/>
        <a:sp3d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74676" rIns="0" bIns="80010" numCol="1" spcCol="1270" anchor="ctr" anchorCtr="0">
          <a:noAutofit/>
        </a:bodyPr>
        <a:lstStyle/>
        <a:p>
          <a:pPr lvl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100" kern="1200" dirty="0" err="1" smtClean="0"/>
            <a:t>иностранные</a:t>
          </a:r>
          <a:r>
            <a:rPr lang="en-US" sz="2100" kern="1200" dirty="0" smtClean="0"/>
            <a:t> </a:t>
          </a:r>
          <a:r>
            <a:rPr lang="en-US" sz="2100" kern="1200" dirty="0" err="1" smtClean="0"/>
            <a:t>компании</a:t>
          </a:r>
          <a:r>
            <a:rPr lang="en-US" sz="2100" kern="1200" dirty="0" smtClean="0"/>
            <a:t> </a:t>
          </a:r>
          <a:r>
            <a:rPr lang="en-US" sz="2100" kern="1200" dirty="0" err="1" smtClean="0"/>
            <a:t>могут</a:t>
          </a:r>
          <a:r>
            <a:rPr lang="en-US" sz="2100" kern="1200" dirty="0" smtClean="0"/>
            <a:t> </a:t>
          </a:r>
          <a:r>
            <a:rPr lang="en-US" sz="2100" kern="1200" dirty="0" err="1" smtClean="0"/>
            <a:t>привлечь</a:t>
          </a:r>
          <a:r>
            <a:rPr lang="en-US" sz="2100" kern="1200" dirty="0" smtClean="0"/>
            <a:t> </a:t>
          </a:r>
          <a:r>
            <a:rPr lang="en-US" sz="2100" kern="1200" dirty="0" err="1" smtClean="0"/>
            <a:t>денежные</a:t>
          </a:r>
          <a:r>
            <a:rPr lang="en-US" sz="2100" kern="1200" dirty="0" smtClean="0"/>
            <a:t> </a:t>
          </a:r>
          <a:r>
            <a:rPr lang="en-US" sz="2100" kern="1200" dirty="0" err="1" smtClean="0"/>
            <a:t>ресурсы</a:t>
          </a:r>
          <a:r>
            <a:rPr lang="en-US" sz="2100" kern="1200" dirty="0" smtClean="0"/>
            <a:t>,, </a:t>
          </a:r>
          <a:r>
            <a:rPr lang="en-US" sz="2100" kern="1200" dirty="0" err="1" smtClean="0"/>
            <a:t>сокращая</a:t>
          </a:r>
          <a:r>
            <a:rPr lang="en-US" sz="2100" kern="1200" dirty="0" smtClean="0"/>
            <a:t> </a:t>
          </a:r>
          <a:r>
            <a:rPr lang="en-US" sz="2100" kern="1200" dirty="0" err="1" smtClean="0"/>
            <a:t>возможности</a:t>
          </a:r>
          <a:r>
            <a:rPr lang="en-US" sz="2100" kern="1200" dirty="0" smtClean="0"/>
            <a:t> </a:t>
          </a:r>
          <a:r>
            <a:rPr lang="en-US" sz="2100" kern="1200" dirty="0" err="1" smtClean="0"/>
            <a:t>для</a:t>
          </a:r>
          <a:r>
            <a:rPr lang="en-US" sz="2100" kern="1200" dirty="0" smtClean="0"/>
            <a:t> </a:t>
          </a:r>
          <a:r>
            <a:rPr lang="en-US" sz="2100" kern="1200" dirty="0" err="1" smtClean="0"/>
            <a:t>внутренних</a:t>
          </a:r>
          <a:r>
            <a:rPr lang="en-US" sz="2100" kern="1200" dirty="0" smtClean="0"/>
            <a:t> </a:t>
          </a:r>
          <a:r>
            <a:rPr lang="en-US" sz="2100" kern="1200" dirty="0" err="1" smtClean="0"/>
            <a:t>инвестиций</a:t>
          </a:r>
          <a:r>
            <a:rPr lang="en-US" sz="2100" kern="1200" dirty="0" smtClean="0"/>
            <a:t> </a:t>
          </a:r>
          <a:r>
            <a:rPr lang="ru-RU" sz="2100" kern="1200" dirty="0" smtClean="0"/>
            <a:t>.</a:t>
          </a:r>
          <a:endParaRPr lang="ru-RU" sz="2100" kern="1200" dirty="0"/>
        </a:p>
      </dsp:txBody>
      <dsp:txXfrm>
        <a:off x="4320480" y="1224128"/>
        <a:ext cx="3369974" cy="1693628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arrow6">
  <dgm:title val=""/>
  <dgm:desc val=""/>
  <dgm:catLst>
    <dgm:cat type="relationship" pri="4000"/>
    <dgm:cat type="process" pri="29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4" srcId="0" destId="1" srcOrd="0" destOrd="0"/>
        <dgm:cxn modelId="5" srcId="0" destId="2" srcOrd="1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clrData>
  <dgm:layoutNode name="compositeShape">
    <dgm:varLst>
      <dgm:chMax val="2"/>
      <dgm:dir/>
      <dgm:resizeHandles val="exact"/>
    </dgm:varLst>
    <dgm:alg type="composite">
      <dgm:param type="horzAlign" val="ctr"/>
      <dgm:param type="vertAlign" val="mid"/>
      <dgm:param type="ar" val="2.5"/>
    </dgm:alg>
    <dgm:shape xmlns:r="http://schemas.openxmlformats.org/officeDocument/2006/relationships" r:blip="">
      <dgm:adjLst/>
    </dgm:shape>
    <dgm:presOf/>
    <dgm:constrLst>
      <dgm:constr type="primFontSz" for="des" ptType="node" op="equ"/>
      <dgm:constr type="w" for="ch" forName="ribbon" refType="h" refFor="ch" refForName="ribbon" fact="2.5"/>
      <dgm:constr type="h" for="ch" forName="leftArrowText" refType="h" fact="0.49"/>
      <dgm:constr type="ctrY" for="ch" forName="leftArrowText" refType="ctrY" refFor="ch" refForName="ribbon"/>
      <dgm:constr type="ctrYOff" for="ch" forName="leftArrowText" refType="h" refFor="ch" refForName="ribbon" fact="-0.08"/>
      <dgm:constr type="l" for="ch" forName="leftArrowText" refType="w" refFor="ch" refForName="ribbon" fact="0.12"/>
      <dgm:constr type="r" for="ch" forName="leftArrowText" refType="w" refFor="ch" refForName="ribbon" fact="0.45"/>
      <dgm:constr type="h" for="ch" forName="rightArrowText" refType="h" fact="0.49"/>
      <dgm:constr type="ctrY" for="ch" forName="rightArrowText" refType="ctrY" refFor="ch" refForName="ribbon"/>
      <dgm:constr type="ctrYOff" for="ch" forName="rightArrowText" refType="h" refFor="ch" refForName="ribbon" fact="0.08"/>
      <dgm:constr type="l" for="ch" forName="rightArrowText" refType="w" refFor="ch" refForName="ribbon" fact="0.5"/>
      <dgm:constr type="r" for="ch" forName="rightArrowText" refType="w" refFor="ch" refForName="ribbon" fact="0.89"/>
    </dgm:constrLst>
    <dgm:ruleLst/>
    <dgm:choose name="Name0">
      <dgm:if name="Name1" axis="ch" ptType="node" func="cnt" op="gte" val="1">
        <dgm:layoutNode name="ribbon" styleLbl="node1">
          <dgm:alg type="sp"/>
          <dgm:shape xmlns:r="http://schemas.openxmlformats.org/officeDocument/2006/relationships" type="leftRightRibbon" r:blip="">
            <dgm:adjLst/>
          </dgm:shape>
          <dgm:presOf/>
          <dgm:constrLst/>
          <dgm:ruleLst/>
        </dgm:layoutNode>
        <dgm:layoutNode name="leftArrowText" styleLbl="node1">
          <dgm:varLst>
            <dgm:chMax val="0"/>
            <dgm:bulletEnabled val="1"/>
          </dgm:varLst>
          <dgm:alg type="tx">
            <dgm:param type="txAnchorVertCh" val="mid"/>
          </dgm:alg>
          <dgm:shape xmlns:r="http://schemas.openxmlformats.org/officeDocument/2006/relationships" type="rect" r:blip="" hideGeom="1">
            <dgm:adjLst/>
          </dgm:shape>
          <dgm:choose name="Name2">
            <dgm:if name="Name3" func="var" arg="dir" op="equ" val="norm">
              <dgm:presOf axis="ch desOrSelf" ptType="node node" st="1 1" cnt="1 0"/>
            </dgm:if>
            <dgm:else name="Name4">
              <dgm:presOf axis="ch desOrSelf" ptType="node node" st="2 1" cnt="1 0"/>
            </dgm:else>
          </dgm:choose>
          <dgm:constrLst>
            <dgm:constr type="primFontSz" val="65"/>
            <dgm:constr type="tMarg" refType="primFontSz" fact="0.28"/>
            <dgm:constr type="lMarg"/>
            <dgm:constr type="bMarg" refType="primFontSz" fact="0.3"/>
            <dgm:constr type="rMarg"/>
          </dgm:constrLst>
          <dgm:ruleLst>
            <dgm:rule type="primFontSz" val="5" fact="NaN" max="NaN"/>
          </dgm:ruleLst>
        </dgm:layoutNode>
        <dgm:layoutNode name="rightArrowText" styleLbl="node1">
          <dgm:varLst>
            <dgm:chMax val="0"/>
            <dgm:bulletEnabled val="1"/>
          </dgm:varLst>
          <dgm:alg type="tx">
            <dgm:param type="txAnchorVertCh" val="mid"/>
          </dgm:alg>
          <dgm:shape xmlns:r="http://schemas.openxmlformats.org/officeDocument/2006/relationships" type="rect" r:blip="" hideGeom="1">
            <dgm:adjLst/>
          </dgm:shape>
          <dgm:choose name="Name5">
            <dgm:if name="Name6" func="var" arg="dir" op="equ" val="norm">
              <dgm:presOf axis="ch desOrSelf" ptType="node node" st="2 1" cnt="1 0"/>
            </dgm:if>
            <dgm:else name="Name7">
              <dgm:presOf axis="ch desOrSelf" ptType="node node" st="1 1" cnt="1 0"/>
            </dgm:else>
          </dgm:choose>
          <dgm:constrLst>
            <dgm:constr type="primFontSz" val="65"/>
            <dgm:constr type="tMarg" refType="primFontSz" fact="0.28"/>
            <dgm:constr type="lMarg"/>
            <dgm:constr type="bMarg" refType="primFontSz" fact="0.3"/>
            <dgm:constr type="rMarg"/>
          </dgm:constrLst>
          <dgm:ruleLst>
            <dgm:rule type="primFontSz" val="5" fact="NaN" max="NaN"/>
          </dgm:ruleLst>
        </dgm:layoutNode>
      </dgm:if>
      <dgm:else name="Name8"/>
    </dgm:choos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Заголовок 7"/>
          <p:cNvSpPr>
            <a:spLocks noGrp="1"/>
          </p:cNvSpPr>
          <p:nvPr>
            <p:ph type="ctrTitle"/>
          </p:nvPr>
        </p:nvSpPr>
        <p:spPr>
          <a:xfrm>
            <a:off x="1219200" y="3886200"/>
            <a:ext cx="6858000" cy="990600"/>
          </a:xfrm>
        </p:spPr>
        <p:txBody>
          <a:bodyPr anchor="t" anchorCtr="0"/>
          <a:lstStyle>
            <a:lvl1pPr algn="r">
              <a:defRPr sz="3200">
                <a:solidFill>
                  <a:schemeClr val="tx1"/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1219200" y="5124450"/>
            <a:ext cx="6858000" cy="533400"/>
          </a:xfrm>
        </p:spPr>
        <p:txBody>
          <a:bodyPr/>
          <a:lstStyle>
            <a:lvl1pPr marL="0" indent="0" algn="r">
              <a:buNone/>
              <a:defRPr sz="20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28" name="Дата 27"/>
          <p:cNvSpPr>
            <a:spLocks noGrp="1"/>
          </p:cNvSpPr>
          <p:nvPr>
            <p:ph type="dt" sz="half" idx="10"/>
          </p:nvPr>
        </p:nvSpPr>
        <p:spPr>
          <a:xfrm>
            <a:off x="6400800" y="6355080"/>
            <a:ext cx="2286000" cy="365760"/>
          </a:xfrm>
        </p:spPr>
        <p:txBody>
          <a:bodyPr/>
          <a:lstStyle>
            <a:lvl1pPr>
              <a:defRPr sz="1400"/>
            </a:lvl1pPr>
          </a:lstStyle>
          <a:p>
            <a:fld id="{5B106E36-FD25-4E2D-B0AA-010F637433A0}" type="datetimeFigureOut">
              <a:rPr lang="ru-RU" smtClean="0"/>
              <a:pPr/>
              <a:t>02.03.2015</a:t>
            </a:fld>
            <a:endParaRPr lang="ru-RU"/>
          </a:p>
        </p:txBody>
      </p:sp>
      <p:sp>
        <p:nvSpPr>
          <p:cNvPr id="17" name="Нижний колонтитул 16"/>
          <p:cNvSpPr>
            <a:spLocks noGrp="1"/>
          </p:cNvSpPr>
          <p:nvPr>
            <p:ph type="ftr" sz="quarter" idx="11"/>
          </p:nvPr>
        </p:nvSpPr>
        <p:spPr>
          <a:xfrm>
            <a:off x="2898648" y="6355080"/>
            <a:ext cx="3474720" cy="365760"/>
          </a:xfrm>
        </p:spPr>
        <p:txBody>
          <a:bodyPr/>
          <a:lstStyle/>
          <a:p>
            <a:endParaRPr lang="ru-RU"/>
          </a:p>
        </p:txBody>
      </p:sp>
      <p:sp>
        <p:nvSpPr>
          <p:cNvPr id="29" name="Номер слайда 28"/>
          <p:cNvSpPr>
            <a:spLocks noGrp="1"/>
          </p:cNvSpPr>
          <p:nvPr>
            <p:ph type="sldNum" sz="quarter" idx="12"/>
          </p:nvPr>
        </p:nvSpPr>
        <p:spPr>
          <a:xfrm>
            <a:off x="1216152" y="6355080"/>
            <a:ext cx="1219200" cy="365760"/>
          </a:xfrm>
        </p:spPr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1" name="Прямоугольник 20"/>
          <p:cNvSpPr/>
          <p:nvPr/>
        </p:nvSpPr>
        <p:spPr>
          <a:xfrm>
            <a:off x="904875" y="3648075"/>
            <a:ext cx="7315200" cy="1280160"/>
          </a:xfrm>
          <a:prstGeom prst="rect">
            <a:avLst/>
          </a:prstGeom>
          <a:noFill/>
          <a:ln w="6350" cap="rnd" cmpd="sng" algn="ctr">
            <a:solidFill>
              <a:schemeClr val="accent1"/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3" name="Прямоугольник 32"/>
          <p:cNvSpPr/>
          <p:nvPr/>
        </p:nvSpPr>
        <p:spPr>
          <a:xfrm>
            <a:off x="914400" y="5048250"/>
            <a:ext cx="7315200" cy="685800"/>
          </a:xfrm>
          <a:prstGeom prst="rect">
            <a:avLst/>
          </a:prstGeom>
          <a:noFill/>
          <a:ln w="6350" cap="rnd" cmpd="sng" algn="ctr">
            <a:solidFill>
              <a:schemeClr val="accent2"/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2" name="Прямоугольник 21"/>
          <p:cNvSpPr/>
          <p:nvPr/>
        </p:nvSpPr>
        <p:spPr>
          <a:xfrm>
            <a:off x="904875" y="3648075"/>
            <a:ext cx="228600" cy="1280160"/>
          </a:xfrm>
          <a:prstGeom prst="rect">
            <a:avLst/>
          </a:prstGeom>
          <a:solidFill>
            <a:schemeClr val="accent1"/>
          </a:solidFill>
          <a:ln w="635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2" name="Прямоугольник 31"/>
          <p:cNvSpPr/>
          <p:nvPr/>
        </p:nvSpPr>
        <p:spPr>
          <a:xfrm>
            <a:off x="914400" y="5048250"/>
            <a:ext cx="228600" cy="685800"/>
          </a:xfrm>
          <a:prstGeom prst="rect">
            <a:avLst/>
          </a:prstGeom>
          <a:solidFill>
            <a:schemeClr val="accent2"/>
          </a:solidFill>
          <a:ln w="635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  <p:transition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02.03.2015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Содержимое 7"/>
          <p:cNvSpPr>
            <a:spLocks noGrp="1"/>
          </p:cNvSpPr>
          <p:nvPr>
            <p:ph sz="quarter" idx="1"/>
          </p:nvPr>
        </p:nvSpPr>
        <p:spPr>
          <a:xfrm>
            <a:off x="457200" y="1219200"/>
            <a:ext cx="8229600" cy="493776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</p:spTree>
  </p:cSld>
  <p:clrMapOvr>
    <a:masterClrMapping/>
  </p:clrMapOvr>
  <p:transition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219200" y="2971800"/>
            <a:ext cx="6858000" cy="1066800"/>
          </a:xfrm>
        </p:spPr>
        <p:txBody>
          <a:bodyPr anchor="t" anchorCtr="0"/>
          <a:lstStyle>
            <a:lvl1pPr algn="r">
              <a:buNone/>
              <a:defRPr sz="3200" b="0" cap="none" baseline="0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1295400" y="4267200"/>
            <a:ext cx="6781800" cy="1143000"/>
          </a:xfrm>
        </p:spPr>
        <p:txBody>
          <a:bodyPr anchor="t" anchorCtr="0"/>
          <a:lstStyle>
            <a:lvl1pPr marL="0" indent="0" algn="r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>
          <a:xfrm>
            <a:off x="6400800" y="6355080"/>
            <a:ext cx="2286000" cy="365760"/>
          </a:xfrm>
        </p:spPr>
        <p:txBody>
          <a:bodyPr/>
          <a:lstStyle/>
          <a:p>
            <a:fld id="{5B106E36-FD25-4E2D-B0AA-010F637433A0}" type="datetimeFigureOut">
              <a:rPr lang="ru-RU" smtClean="0"/>
              <a:pPr/>
              <a:t>02.03.2015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2898648" y="6355080"/>
            <a:ext cx="3474720" cy="365760"/>
          </a:xfrm>
        </p:spPr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1069848" y="6355080"/>
            <a:ext cx="1520952" cy="365760"/>
          </a:xfrm>
        </p:spPr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7" name="Прямоугольник 6"/>
          <p:cNvSpPr/>
          <p:nvPr/>
        </p:nvSpPr>
        <p:spPr>
          <a:xfrm>
            <a:off x="914400" y="2819400"/>
            <a:ext cx="7315200" cy="1280160"/>
          </a:xfrm>
          <a:prstGeom prst="rect">
            <a:avLst/>
          </a:prstGeom>
          <a:noFill/>
          <a:ln w="6350" cap="rnd" cmpd="sng" algn="ctr">
            <a:solidFill>
              <a:schemeClr val="accent1"/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Прямоугольник 7"/>
          <p:cNvSpPr/>
          <p:nvPr/>
        </p:nvSpPr>
        <p:spPr>
          <a:xfrm>
            <a:off x="914400" y="2819400"/>
            <a:ext cx="228600" cy="1280160"/>
          </a:xfrm>
          <a:prstGeom prst="rect">
            <a:avLst/>
          </a:prstGeom>
          <a:solidFill>
            <a:schemeClr val="accent1"/>
          </a:solidFill>
          <a:ln w="635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transition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28600"/>
            <a:ext cx="8229600" cy="914400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02.03.2015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9" name="Содержимое 8"/>
          <p:cNvSpPr>
            <a:spLocks noGrp="1"/>
          </p:cNvSpPr>
          <p:nvPr>
            <p:ph sz="quarter" idx="1"/>
          </p:nvPr>
        </p:nvSpPr>
        <p:spPr>
          <a:xfrm>
            <a:off x="457200" y="1219200"/>
            <a:ext cx="4041648" cy="493776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1" name="Содержимое 10"/>
          <p:cNvSpPr>
            <a:spLocks noGrp="1"/>
          </p:cNvSpPr>
          <p:nvPr>
            <p:ph sz="quarter" idx="2"/>
          </p:nvPr>
        </p:nvSpPr>
        <p:spPr>
          <a:xfrm>
            <a:off x="4632198" y="1216152"/>
            <a:ext cx="4041648" cy="493776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</p:spTree>
  </p:cSld>
  <p:clrMapOvr>
    <a:masterClrMapping/>
  </p:clrMapOvr>
  <p:transition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28600"/>
            <a:ext cx="8229600" cy="91440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285875"/>
            <a:ext cx="4040188" cy="685800"/>
          </a:xfrm>
          <a:noFill/>
          <a:ln>
            <a:noFill/>
          </a:ln>
        </p:spPr>
        <p:txBody>
          <a:bodyPr lIns="91440" anchor="b" anchorCtr="0">
            <a:noAutofit/>
          </a:bodyPr>
          <a:lstStyle>
            <a:lvl1pPr marL="0" indent="0">
              <a:buNone/>
              <a:defRPr sz="2400" b="1">
                <a:solidFill>
                  <a:schemeClr val="accent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48200" y="1295400"/>
            <a:ext cx="4041775" cy="685800"/>
          </a:xfrm>
          <a:noFill/>
          <a:ln>
            <a:noFill/>
          </a:ln>
        </p:spPr>
        <p:txBody>
          <a:bodyPr lIns="91440" anchor="b" anchorCtr="0"/>
          <a:lstStyle>
            <a:lvl1pPr marL="0" indent="0">
              <a:buNone/>
              <a:defRPr sz="2400" b="1">
                <a:solidFill>
                  <a:schemeClr val="accent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02.03.2015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1" name="Содержимое 10"/>
          <p:cNvSpPr>
            <a:spLocks noGrp="1"/>
          </p:cNvSpPr>
          <p:nvPr>
            <p:ph sz="quarter" idx="2"/>
          </p:nvPr>
        </p:nvSpPr>
        <p:spPr>
          <a:xfrm>
            <a:off x="457200" y="2133600"/>
            <a:ext cx="4038600" cy="40386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3" name="Содержимое 12"/>
          <p:cNvSpPr>
            <a:spLocks noGrp="1"/>
          </p:cNvSpPr>
          <p:nvPr>
            <p:ph sz="quarter" idx="4"/>
          </p:nvPr>
        </p:nvSpPr>
        <p:spPr>
          <a:xfrm>
            <a:off x="4648200" y="2133600"/>
            <a:ext cx="4038600" cy="40386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</p:spTree>
  </p:cSld>
  <p:clrMapOvr>
    <a:masterClrMapping/>
  </p:clrMapOvr>
  <p:transition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28600"/>
            <a:ext cx="8229600" cy="914400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02.03.2015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6" name="Равнобедренный треугольник 5"/>
          <p:cNvSpPr>
            <a:spLocks noChangeAspect="1"/>
          </p:cNvSpPr>
          <p:nvPr/>
        </p:nvSpPr>
        <p:spPr>
          <a:xfrm rot="5400000">
            <a:off x="419100" y="6467475"/>
            <a:ext cx="190849" cy="120314"/>
          </a:xfrm>
          <a:prstGeom prst="triangle">
            <a:avLst>
              <a:gd name="adj" fmla="val 50000"/>
            </a:avLst>
          </a:prstGeom>
          <a:solidFill>
            <a:schemeClr val="accent2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  <p:transition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02.03.2015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5" name="Прямая соединительная линия 4"/>
          <p:cNvSpPr>
            <a:spLocks noChangeShapeType="1"/>
          </p:cNvSpPr>
          <p:nvPr/>
        </p:nvSpPr>
        <p:spPr bwMode="auto">
          <a:xfrm>
            <a:off x="457200" y="6353175"/>
            <a:ext cx="8229600" cy="0"/>
          </a:xfrm>
          <a:prstGeom prst="line">
            <a:avLst/>
          </a:prstGeom>
          <a:noFill/>
          <a:ln w="9525" cap="flat" cmpd="sng" algn="ctr">
            <a:solidFill>
              <a:schemeClr val="accent2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Равнобедренный треугольник 5"/>
          <p:cNvSpPr>
            <a:spLocks noChangeAspect="1"/>
          </p:cNvSpPr>
          <p:nvPr/>
        </p:nvSpPr>
        <p:spPr>
          <a:xfrm rot="5400000">
            <a:off x="419100" y="6467475"/>
            <a:ext cx="190849" cy="120314"/>
          </a:xfrm>
          <a:prstGeom prst="triangle">
            <a:avLst>
              <a:gd name="adj" fmla="val 50000"/>
            </a:avLst>
          </a:prstGeom>
          <a:solidFill>
            <a:schemeClr val="accent2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  <p:transition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324600" y="304800"/>
            <a:ext cx="2514600" cy="838200"/>
          </a:xfrm>
        </p:spPr>
        <p:txBody>
          <a:bodyPr anchor="b" anchorCtr="0">
            <a:noAutofit/>
          </a:bodyPr>
          <a:lstStyle>
            <a:lvl1pPr algn="l">
              <a:buNone/>
              <a:defRPr sz="2000" b="1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6324600" y="1219200"/>
            <a:ext cx="2514600" cy="4843463"/>
          </a:xfrm>
        </p:spPr>
        <p:txBody>
          <a:bodyPr/>
          <a:lstStyle>
            <a:lvl1pPr marL="0" indent="0">
              <a:lnSpc>
                <a:spcPts val="2200"/>
              </a:lnSpc>
              <a:spcAft>
                <a:spcPts val="1000"/>
              </a:spcAft>
              <a:buNone/>
              <a:defRPr sz="1600">
                <a:solidFill>
                  <a:schemeClr val="tx2"/>
                </a:solidFill>
              </a:defRPr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02.03.2015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Прямая соединительная линия 7"/>
          <p:cNvSpPr>
            <a:spLocks noChangeShapeType="1"/>
          </p:cNvSpPr>
          <p:nvPr/>
        </p:nvSpPr>
        <p:spPr bwMode="auto">
          <a:xfrm>
            <a:off x="457200" y="6353175"/>
            <a:ext cx="8229600" cy="0"/>
          </a:xfrm>
          <a:prstGeom prst="line">
            <a:avLst/>
          </a:prstGeom>
          <a:noFill/>
          <a:ln w="9525" cap="flat" cmpd="sng" algn="ctr">
            <a:solidFill>
              <a:schemeClr val="accent2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0" name="Прямая соединительная линия 9"/>
          <p:cNvSpPr>
            <a:spLocks noChangeShapeType="1"/>
          </p:cNvSpPr>
          <p:nvPr/>
        </p:nvSpPr>
        <p:spPr bwMode="auto">
          <a:xfrm rot="5400000">
            <a:off x="3160645" y="3324225"/>
            <a:ext cx="6035040" cy="0"/>
          </a:xfrm>
          <a:prstGeom prst="line">
            <a:avLst/>
          </a:prstGeom>
          <a:noFill/>
          <a:ln w="9525" cap="flat" cmpd="sng" algn="ctr">
            <a:solidFill>
              <a:schemeClr val="accent2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9" name="Равнобедренный треугольник 8"/>
          <p:cNvSpPr>
            <a:spLocks noChangeAspect="1"/>
          </p:cNvSpPr>
          <p:nvPr/>
        </p:nvSpPr>
        <p:spPr>
          <a:xfrm rot="5400000">
            <a:off x="419100" y="6467475"/>
            <a:ext cx="190849" cy="120314"/>
          </a:xfrm>
          <a:prstGeom prst="triangle">
            <a:avLst>
              <a:gd name="adj" fmla="val 50000"/>
            </a:avLst>
          </a:prstGeom>
          <a:solidFill>
            <a:schemeClr val="accent2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Содержимое 11"/>
          <p:cNvSpPr>
            <a:spLocks noGrp="1"/>
          </p:cNvSpPr>
          <p:nvPr>
            <p:ph sz="quarter" idx="1"/>
          </p:nvPr>
        </p:nvSpPr>
        <p:spPr>
          <a:xfrm>
            <a:off x="304800" y="304800"/>
            <a:ext cx="5715000" cy="57150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</p:spTree>
  </p:cSld>
  <p:clrMapOvr>
    <a:masterClrMapping/>
  </p:clrMapOvr>
  <p:transition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500856"/>
            <a:ext cx="8229600" cy="674688"/>
          </a:xfrm>
          <a:ln>
            <a:solidFill>
              <a:schemeClr val="accent1"/>
            </a:solidFill>
          </a:ln>
        </p:spPr>
        <p:txBody>
          <a:bodyPr lIns="274320" anchor="ctr"/>
          <a:lstStyle>
            <a:lvl1pPr algn="r">
              <a:buNone/>
              <a:defRPr sz="2000" b="0">
                <a:solidFill>
                  <a:schemeClr val="tx1"/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457200" y="1905000"/>
            <a:ext cx="8229600" cy="4270248"/>
          </a:xfrm>
          <a:solidFill>
            <a:schemeClr val="tx1">
              <a:shade val="50000"/>
            </a:schemeClr>
          </a:solidFill>
          <a:ln>
            <a:noFill/>
          </a:ln>
          <a:effectLst/>
        </p:spPr>
        <p:txBody>
          <a:bodyPr/>
          <a:lstStyle>
            <a:lvl1pPr marL="0" indent="0">
              <a:spcBef>
                <a:spcPts val="600"/>
              </a:spcBef>
              <a:buNone/>
              <a:defRPr sz="3200"/>
            </a:lvl1pPr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219200"/>
            <a:ext cx="8229600" cy="533400"/>
          </a:xfrm>
        </p:spPr>
        <p:txBody>
          <a:bodyPr anchor="ctr" anchorCtr="0"/>
          <a:lstStyle>
            <a:lvl1pPr marL="0" indent="0" algn="l">
              <a:buFontTx/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02.03.2015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Прямая соединительная линия 7"/>
          <p:cNvSpPr>
            <a:spLocks noChangeShapeType="1"/>
          </p:cNvSpPr>
          <p:nvPr/>
        </p:nvSpPr>
        <p:spPr bwMode="auto">
          <a:xfrm>
            <a:off x="457200" y="6353175"/>
            <a:ext cx="8229600" cy="0"/>
          </a:xfrm>
          <a:prstGeom prst="line">
            <a:avLst/>
          </a:prstGeom>
          <a:noFill/>
          <a:ln w="9525" cap="flat" cmpd="sng" algn="ctr">
            <a:solidFill>
              <a:schemeClr val="accent2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Равнобедренный треугольник 8"/>
          <p:cNvSpPr>
            <a:spLocks noChangeAspect="1"/>
          </p:cNvSpPr>
          <p:nvPr/>
        </p:nvSpPr>
        <p:spPr>
          <a:xfrm rot="5400000">
            <a:off x="419100" y="6467475"/>
            <a:ext cx="190849" cy="120314"/>
          </a:xfrm>
          <a:prstGeom prst="triangle">
            <a:avLst>
              <a:gd name="adj" fmla="val 50000"/>
            </a:avLst>
          </a:prstGeom>
          <a:solidFill>
            <a:schemeClr val="accent2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Прямоугольник 9"/>
          <p:cNvSpPr/>
          <p:nvPr/>
        </p:nvSpPr>
        <p:spPr>
          <a:xfrm>
            <a:off x="457200" y="500856"/>
            <a:ext cx="182880" cy="685800"/>
          </a:xfrm>
          <a:prstGeom prst="rect">
            <a:avLst/>
          </a:prstGeom>
          <a:solidFill>
            <a:schemeClr val="accent1"/>
          </a:solidFill>
          <a:ln w="635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transition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02.03.2015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02.03.2015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457200" y="6353175"/>
            <a:ext cx="8229600" cy="0"/>
          </a:xfrm>
          <a:prstGeom prst="line">
            <a:avLst/>
          </a:prstGeom>
          <a:noFill/>
          <a:ln w="9525" cap="flat" cmpd="sng" algn="ctr">
            <a:solidFill>
              <a:schemeClr val="accent2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8" name="Равнобедренный треугольник 7"/>
          <p:cNvSpPr>
            <a:spLocks noChangeAspect="1"/>
          </p:cNvSpPr>
          <p:nvPr/>
        </p:nvSpPr>
        <p:spPr>
          <a:xfrm rot="5400000">
            <a:off x="419100" y="6467475"/>
            <a:ext cx="190849" cy="120314"/>
          </a:xfrm>
          <a:prstGeom prst="triangle">
            <a:avLst>
              <a:gd name="adj" fmla="val 50000"/>
            </a:avLst>
          </a:prstGeom>
          <a:solidFill>
            <a:schemeClr val="accent2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 rot="5400000">
            <a:off x="3629607" y="3201952"/>
            <a:ext cx="5852160" cy="0"/>
          </a:xfrm>
          <a:prstGeom prst="line">
            <a:avLst/>
          </a:prstGeom>
          <a:noFill/>
          <a:ln w="9525" cap="flat" cmpd="sng" algn="ctr">
            <a:solidFill>
              <a:schemeClr val="accent2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Ovr>
    <a:masterClrMapping/>
  </p:clrMapOvr>
  <p:transition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2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 cstate="print"/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Заголовок 21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990600"/>
          </a:xfrm>
          <a:prstGeom prst="rect">
            <a:avLst/>
          </a:prstGeom>
        </p:spPr>
        <p:txBody>
          <a:bodyPr vert="horz" anchor="b" anchorCtr="0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457200" y="1219200"/>
            <a:ext cx="8229600" cy="4910328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4" name="Дата 13"/>
          <p:cNvSpPr>
            <a:spLocks noGrp="1"/>
          </p:cNvSpPr>
          <p:nvPr>
            <p:ph type="dt" sz="half" idx="2"/>
          </p:nvPr>
        </p:nvSpPr>
        <p:spPr>
          <a:xfrm>
            <a:off x="6400800" y="6356350"/>
            <a:ext cx="2289048" cy="365760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02.03.2015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3"/>
          </p:nvPr>
        </p:nvSpPr>
        <p:spPr>
          <a:xfrm>
            <a:off x="2898648" y="6356350"/>
            <a:ext cx="3505200" cy="365760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endParaRPr lang="ru-RU"/>
          </a:p>
        </p:txBody>
      </p:sp>
      <p:sp>
        <p:nvSpPr>
          <p:cNvPr id="23" name="Номер слайда 22"/>
          <p:cNvSpPr>
            <a:spLocks noGrp="1"/>
          </p:cNvSpPr>
          <p:nvPr>
            <p:ph type="sldNum" sz="quarter" idx="4"/>
          </p:nvPr>
        </p:nvSpPr>
        <p:spPr>
          <a:xfrm>
            <a:off x="612648" y="6356350"/>
            <a:ext cx="1981200" cy="365760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8" name="Прямая соединительная линия 27"/>
          <p:cNvSpPr>
            <a:spLocks noChangeShapeType="1"/>
          </p:cNvSpPr>
          <p:nvPr/>
        </p:nvSpPr>
        <p:spPr bwMode="auto">
          <a:xfrm>
            <a:off x="457200" y="6353175"/>
            <a:ext cx="8229600" cy="0"/>
          </a:xfrm>
          <a:prstGeom prst="line">
            <a:avLst/>
          </a:prstGeom>
          <a:noFill/>
          <a:ln w="9525" cap="flat" cmpd="sng" algn="ctr">
            <a:solidFill>
              <a:schemeClr val="accent2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9" name="Прямая соединительная линия 28"/>
          <p:cNvSpPr>
            <a:spLocks noChangeShapeType="1"/>
          </p:cNvSpPr>
          <p:nvPr/>
        </p:nvSpPr>
        <p:spPr bwMode="auto">
          <a:xfrm>
            <a:off x="457200" y="1143000"/>
            <a:ext cx="8229600" cy="0"/>
          </a:xfrm>
          <a:prstGeom prst="line">
            <a:avLst/>
          </a:prstGeom>
          <a:noFill/>
          <a:ln w="9525" cap="flat" cmpd="sng" algn="ctr">
            <a:solidFill>
              <a:schemeClr val="accent2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0" name="Равнобедренный треугольник 9"/>
          <p:cNvSpPr>
            <a:spLocks noChangeAspect="1"/>
          </p:cNvSpPr>
          <p:nvPr/>
        </p:nvSpPr>
        <p:spPr>
          <a:xfrm rot="5400000">
            <a:off x="419100" y="6467475"/>
            <a:ext cx="190849" cy="120314"/>
          </a:xfrm>
          <a:prstGeom prst="triangle">
            <a:avLst>
              <a:gd name="adj" fmla="val 50000"/>
            </a:avLst>
          </a:prstGeom>
          <a:solidFill>
            <a:schemeClr val="accent2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21" r:id="rId1"/>
    <p:sldLayoutId id="2147483722" r:id="rId2"/>
    <p:sldLayoutId id="2147483723" r:id="rId3"/>
    <p:sldLayoutId id="2147483724" r:id="rId4"/>
    <p:sldLayoutId id="2147483725" r:id="rId5"/>
    <p:sldLayoutId id="2147483726" r:id="rId6"/>
    <p:sldLayoutId id="2147483727" r:id="rId7"/>
    <p:sldLayoutId id="2147483728" r:id="rId8"/>
    <p:sldLayoutId id="2147483729" r:id="rId9"/>
    <p:sldLayoutId id="2147483730" r:id="rId10"/>
    <p:sldLayoutId id="2147483731" r:id="rId11"/>
  </p:sldLayoutIdLst>
  <p:transition/>
  <p:txStyles>
    <p:titleStyle>
      <a:lvl1pPr algn="l" rtl="0" eaLnBrk="1" latinLnBrk="0" hangingPunct="1">
        <a:spcBef>
          <a:spcPct val="0"/>
        </a:spcBef>
        <a:buNone/>
        <a:defRPr kumimoji="0" sz="32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600"/>
        </a:spcBef>
        <a:buClr>
          <a:schemeClr val="accent1"/>
        </a:buClr>
        <a:buSzPct val="76000"/>
        <a:buFont typeface="Wingdings 3"/>
        <a:buChar char="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548640" indent="-274320" algn="l" rtl="0" eaLnBrk="1" latinLnBrk="0" hangingPunct="1">
        <a:spcBef>
          <a:spcPts val="500"/>
        </a:spcBef>
        <a:buClr>
          <a:schemeClr val="accent2"/>
        </a:buClr>
        <a:buSzPct val="76000"/>
        <a:buFont typeface="Wingdings 3"/>
        <a:buChar char=""/>
        <a:defRPr kumimoji="0" sz="2300" kern="1200">
          <a:solidFill>
            <a:schemeClr val="tx2"/>
          </a:solidFill>
          <a:latin typeface="+mn-lt"/>
          <a:ea typeface="+mn-ea"/>
          <a:cs typeface="+mn-cs"/>
        </a:defRPr>
      </a:lvl2pPr>
      <a:lvl3pPr marL="822960" indent="-228600" algn="l" rtl="0" eaLnBrk="1" latinLnBrk="0" hangingPunct="1">
        <a:spcBef>
          <a:spcPts val="500"/>
        </a:spcBef>
        <a:buClr>
          <a:schemeClr val="bg1">
            <a:shade val="50000"/>
          </a:schemeClr>
        </a:buClr>
        <a:buSzPct val="76000"/>
        <a:buFont typeface="Wingdings 3"/>
        <a:buChar char="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228600" algn="l" rtl="0" eaLnBrk="1" latinLnBrk="0" hangingPunct="1">
        <a:spcBef>
          <a:spcPts val="400"/>
        </a:spcBef>
        <a:buClr>
          <a:schemeClr val="accent2">
            <a:shade val="75000"/>
          </a:schemeClr>
        </a:buClr>
        <a:buSzPct val="70000"/>
        <a:buFont typeface="Wingdings"/>
        <a:buChar char="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00"/>
        </a:spcBef>
        <a:buClr>
          <a:schemeClr val="accent2"/>
        </a:buClr>
        <a:buSzPct val="70000"/>
        <a:buFont typeface="Wingdings"/>
        <a:buChar char="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645920" indent="-182880" algn="l" rtl="0" eaLnBrk="1" latinLnBrk="0" hangingPunct="1">
        <a:spcBef>
          <a:spcPts val="300"/>
        </a:spcBef>
        <a:buClr>
          <a:srgbClr val="9FB8CD">
            <a:shade val="75000"/>
          </a:srgbClr>
        </a:buClr>
        <a:buSzPct val="75000"/>
        <a:buFont typeface="Wingdings 3"/>
        <a:buChar char=""/>
        <a:defRPr kumimoji="0" lang="en-US" sz="1600" kern="1200" smtClean="0">
          <a:solidFill>
            <a:schemeClr val="tx1"/>
          </a:solidFill>
          <a:latin typeface="+mn-lt"/>
          <a:ea typeface="+mn-ea"/>
          <a:cs typeface="+mn-cs"/>
        </a:defRPr>
      </a:lvl6pPr>
      <a:lvl7pPr marL="1828800" indent="-182880" algn="l" rtl="0" eaLnBrk="1" latinLnBrk="0" hangingPunct="1">
        <a:spcBef>
          <a:spcPts val="300"/>
        </a:spcBef>
        <a:buClr>
          <a:srgbClr val="727CA3">
            <a:shade val="75000"/>
          </a:srgbClr>
        </a:buClr>
        <a:buSzPct val="75000"/>
        <a:buFont typeface="Wingdings 3"/>
        <a:buChar char=""/>
        <a:defRPr kumimoji="0" lang="en-US" sz="1400" kern="1200" smtClean="0">
          <a:solidFill>
            <a:schemeClr val="tx1"/>
          </a:solidFill>
          <a:latin typeface="+mn-lt"/>
          <a:ea typeface="+mn-ea"/>
          <a:cs typeface="+mn-cs"/>
        </a:defRPr>
      </a:lvl7pPr>
      <a:lvl8pPr marL="2011680" indent="-182880" algn="l" rtl="0" eaLnBrk="1" latinLnBrk="0" hangingPunct="1">
        <a:spcBef>
          <a:spcPts val="300"/>
        </a:spcBef>
        <a:buClr>
          <a:prstClr val="white">
            <a:shade val="50000"/>
          </a:prstClr>
        </a:buClr>
        <a:buSzPct val="75000"/>
        <a:buFont typeface="Wingdings 3"/>
        <a:buChar char=""/>
        <a:defRPr kumimoji="0" lang="en-US" sz="1400" kern="1200" smtClean="0">
          <a:solidFill>
            <a:schemeClr val="tx1"/>
          </a:solidFill>
          <a:latin typeface="+mn-lt"/>
          <a:ea typeface="+mn-ea"/>
          <a:cs typeface="+mn-cs"/>
        </a:defRPr>
      </a:lvl8pPr>
      <a:lvl9pPr marL="2194560" indent="-182880" algn="l" rtl="0" eaLnBrk="1" latinLnBrk="0" hangingPunct="1">
        <a:spcBef>
          <a:spcPts val="300"/>
        </a:spcBef>
        <a:buClr>
          <a:srgbClr val="9FB8CD"/>
        </a:buClr>
        <a:buSzPct val="75000"/>
        <a:buFont typeface="Wingdings 3"/>
        <a:buChar char=""/>
        <a:defRPr kumimoji="0" lang="en-US" sz="1200" kern="1200" smtClean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gif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115616" y="3573016"/>
            <a:ext cx="6858000" cy="990600"/>
          </a:xfrm>
        </p:spPr>
        <p:txBody>
          <a:bodyPr>
            <a:normAutofit fontScale="90000"/>
          </a:bodyPr>
          <a:lstStyle/>
          <a:p>
            <a:r>
              <a:rPr lang="ru-RU" dirty="0" smtClean="0"/>
              <a:t>ПРИМЕНЕНИЕ </a:t>
            </a:r>
            <a:r>
              <a:rPr lang="en-US" dirty="0" smtClean="0"/>
              <a:t>VAR</a:t>
            </a:r>
            <a:r>
              <a:rPr lang="ru-RU" dirty="0" smtClean="0"/>
              <a:t>-АНАЛИЗА ДЛЯ МОДЕЛИРОВАНИЯ ИНВЕСТИЦИОННЫХ ПРОЦЕССОВ БОЛГАРИИ</a:t>
            </a:r>
            <a:br>
              <a:rPr lang="ru-RU" dirty="0" smtClean="0"/>
            </a:b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r>
              <a:rPr lang="uk-UA" dirty="0" err="1" smtClean="0"/>
              <a:t>Нарижная</a:t>
            </a:r>
            <a:r>
              <a:rPr lang="uk-UA" dirty="0" smtClean="0"/>
              <a:t> Карина ; ЭИ 4-1</a:t>
            </a:r>
            <a:endParaRPr lang="ru-RU" dirty="0"/>
          </a:p>
        </p:txBody>
      </p:sp>
      <p:pic>
        <p:nvPicPr>
          <p:cNvPr id="4" name="Picture 2" descr="http://www.withallworld.com/bitrix/templates/withworld/img/6574ab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267744" y="332656"/>
            <a:ext cx="4680520" cy="3118397"/>
          </a:xfrm>
          <a:prstGeom prst="rect">
            <a:avLst/>
          </a:prstGeom>
          <a:noFill/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Почему Болгария?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>
          <a:xfrm>
            <a:off x="457200" y="1219200"/>
            <a:ext cx="3322712" cy="4937760"/>
          </a:xfrm>
        </p:spPr>
        <p:txBody>
          <a:bodyPr>
            <a:normAutofit lnSpcReduction="10000"/>
          </a:bodyPr>
          <a:lstStyle/>
          <a:p>
            <a:r>
              <a:rPr lang="ru-RU" dirty="0" smtClean="0"/>
              <a:t>Р</a:t>
            </a:r>
            <a:r>
              <a:rPr lang="ru-RU" dirty="0" smtClean="0"/>
              <a:t>ассматривается </a:t>
            </a:r>
            <a:r>
              <a:rPr lang="ru-RU" dirty="0" smtClean="0"/>
              <a:t>Болгария </a:t>
            </a:r>
            <a:r>
              <a:rPr lang="ru-RU" dirty="0" smtClean="0"/>
              <a:t> в </a:t>
            </a:r>
            <a:r>
              <a:rPr lang="ru-RU" dirty="0" smtClean="0"/>
              <a:t>следствии схожести структуры экспорта Болгарии и Украины – оба эти государства являются важными сырьевыми поставщиками и не отличаются устойчивой </a:t>
            </a:r>
            <a:r>
              <a:rPr lang="ru-RU" dirty="0" smtClean="0"/>
              <a:t>экономикой.  </a:t>
            </a:r>
            <a:endParaRPr lang="ru-RU" dirty="0" smtClean="0"/>
          </a:p>
          <a:p>
            <a:endParaRPr lang="ru-RU" dirty="0"/>
          </a:p>
        </p:txBody>
      </p:sp>
      <p:pic>
        <p:nvPicPr>
          <p:cNvPr id="1026" name="Picture 2" descr="http://uaibt.com/wp-content/uploads/2015/02/nesebr_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283968" y="1268760"/>
            <a:ext cx="4671024" cy="3117130"/>
          </a:xfrm>
          <a:prstGeom prst="rect">
            <a:avLst/>
          </a:prstGeom>
          <a:noFill/>
        </p:spPr>
      </p:pic>
      <p:pic>
        <p:nvPicPr>
          <p:cNvPr id="1028" name="Picture 4" descr="http://stranabolgariya.ru/images/stories/time/flagbolg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004048" y="4437112"/>
            <a:ext cx="3312368" cy="2208246"/>
          </a:xfrm>
          <a:prstGeom prst="rect">
            <a:avLst/>
          </a:prstGeom>
          <a:noFill/>
        </p:spPr>
      </p:pic>
    </p:spTree>
  </p:cSld>
  <p:clrMapOvr>
    <a:masterClrMapping/>
  </p:clrMapOvr>
  <p:transition/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332656"/>
            <a:ext cx="8229600" cy="990600"/>
          </a:xfrm>
        </p:spPr>
        <p:txBody>
          <a:bodyPr>
            <a:normAutofit fontScale="90000"/>
          </a:bodyPr>
          <a:lstStyle/>
          <a:p>
            <a:r>
              <a:rPr lang="en-US" dirty="0" err="1" smtClean="0"/>
              <a:t>Последствия</a:t>
            </a:r>
            <a:r>
              <a:rPr lang="en-US" dirty="0" smtClean="0"/>
              <a:t> </a:t>
            </a:r>
            <a:r>
              <a:rPr lang="en-US" dirty="0" err="1" smtClean="0"/>
              <a:t>прямых</a:t>
            </a:r>
            <a:r>
              <a:rPr lang="en-US" dirty="0" smtClean="0"/>
              <a:t> </a:t>
            </a:r>
            <a:r>
              <a:rPr lang="en-US" dirty="0" err="1" smtClean="0"/>
              <a:t>иностранных</a:t>
            </a:r>
            <a:r>
              <a:rPr lang="en-US" dirty="0" smtClean="0"/>
              <a:t> </a:t>
            </a:r>
            <a:r>
              <a:rPr lang="en-US" dirty="0" err="1" smtClean="0"/>
              <a:t>инвестиций</a:t>
            </a:r>
            <a:r>
              <a:rPr lang="en-US" dirty="0" smtClean="0"/>
              <a:t> (ПИИ) </a:t>
            </a:r>
            <a:r>
              <a:rPr lang="en-US" dirty="0" err="1" smtClean="0"/>
              <a:t>для</a:t>
            </a:r>
            <a:r>
              <a:rPr lang="en-US" dirty="0" smtClean="0"/>
              <a:t> </a:t>
            </a:r>
            <a:r>
              <a:rPr lang="en-US" dirty="0" err="1" smtClean="0"/>
              <a:t>принимающей</a:t>
            </a:r>
            <a:r>
              <a:rPr lang="en-US" dirty="0" smtClean="0"/>
              <a:t> </a:t>
            </a:r>
            <a:r>
              <a:rPr lang="en-US" dirty="0" err="1" smtClean="0"/>
              <a:t>их</a:t>
            </a:r>
            <a:r>
              <a:rPr lang="en-US" dirty="0" smtClean="0"/>
              <a:t> </a:t>
            </a:r>
            <a:r>
              <a:rPr lang="en-US" dirty="0" err="1" smtClean="0"/>
              <a:t>экономики</a:t>
            </a:r>
            <a:r>
              <a:rPr lang="en-US" dirty="0" smtClean="0"/>
              <a:t> </a:t>
            </a:r>
            <a:r>
              <a:rPr lang="en-US" dirty="0" err="1" smtClean="0"/>
              <a:t>неоднозначны</a:t>
            </a:r>
            <a:r>
              <a:rPr lang="en-US" dirty="0" smtClean="0"/>
              <a:t>. </a:t>
            </a:r>
            <a:endParaRPr lang="ru-RU" dirty="0"/>
          </a:p>
        </p:txBody>
      </p:sp>
      <p:graphicFrame>
        <p:nvGraphicFramePr>
          <p:cNvPr id="4" name="Схема 3"/>
          <p:cNvGraphicFramePr/>
          <p:nvPr/>
        </p:nvGraphicFramePr>
        <p:xfrm>
          <a:off x="251520" y="1772816"/>
          <a:ext cx="8640960" cy="508518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  <p:transition/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Построение по Болгарии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ru-RU" dirty="0" smtClean="0"/>
              <a:t>Тест </a:t>
            </a:r>
            <a:r>
              <a:rPr lang="ru-RU" dirty="0" err="1" smtClean="0"/>
              <a:t>Гренджера</a:t>
            </a:r>
            <a:endParaRPr lang="ru-RU" dirty="0" smtClean="0"/>
          </a:p>
          <a:p>
            <a:endParaRPr lang="ru-RU" dirty="0" smtClean="0"/>
          </a:p>
          <a:p>
            <a:endParaRPr lang="ru-RU" dirty="0" smtClean="0"/>
          </a:p>
          <a:p>
            <a:endParaRPr lang="ru-RU" dirty="0" smtClean="0"/>
          </a:p>
          <a:p>
            <a:endParaRPr lang="ru-RU" dirty="0" smtClean="0"/>
          </a:p>
          <a:p>
            <a:endParaRPr lang="ru-RU" dirty="0" smtClean="0"/>
          </a:p>
          <a:p>
            <a:endParaRPr lang="ru-RU" dirty="0" smtClean="0"/>
          </a:p>
          <a:p>
            <a:r>
              <a:rPr lang="ru-RU" dirty="0" smtClean="0"/>
              <a:t>Выбираем последнее сочетание – с максимальными значениями – Экспорт и Инфляцию .</a:t>
            </a:r>
          </a:p>
          <a:p>
            <a:endParaRPr lang="ru-RU" dirty="0"/>
          </a:p>
        </p:txBody>
      </p:sp>
      <p:pic>
        <p:nvPicPr>
          <p:cNvPr id="4" name="Рисунок 3"/>
          <p:cNvPicPr/>
          <p:nvPr/>
        </p:nvPicPr>
        <p:blipFill>
          <a:blip r:embed="rId2" cstate="print"/>
          <a:srcRect l="7055" t="13245" r="59113" b="58405"/>
          <a:stretch>
            <a:fillRect/>
          </a:stretch>
        </p:blipFill>
        <p:spPr bwMode="auto">
          <a:xfrm>
            <a:off x="1331640" y="1988840"/>
            <a:ext cx="6120679" cy="25860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Флуктуации с течением времени уменьшаются и с течением времени приближаются к нулю . 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4" name="Рисунок 3"/>
          <p:cNvPicPr/>
          <p:nvPr/>
        </p:nvPicPr>
        <p:blipFill>
          <a:blip r:embed="rId2" cstate="print"/>
          <a:srcRect l="7696" t="14245" r="1390" b="8262"/>
          <a:stretch>
            <a:fillRect/>
          </a:stretch>
        </p:blipFill>
        <p:spPr bwMode="auto">
          <a:xfrm>
            <a:off x="467544" y="1340768"/>
            <a:ext cx="8316961" cy="42477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dirty="0" smtClean="0"/>
              <a:t>Декомпозиция дисперсий: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>
          <a:xfrm>
            <a:off x="395536" y="5085184"/>
            <a:ext cx="8424936" cy="1512168"/>
          </a:xfrm>
        </p:spPr>
        <p:txBody>
          <a:bodyPr>
            <a:normAutofit fontScale="92500" lnSpcReduction="10000"/>
          </a:bodyPr>
          <a:lstStyle/>
          <a:p>
            <a:r>
              <a:rPr lang="ru-RU" dirty="0" smtClean="0"/>
              <a:t>Э</a:t>
            </a:r>
            <a:r>
              <a:rPr lang="ru-RU" dirty="0" smtClean="0"/>
              <a:t>кспорт </a:t>
            </a:r>
            <a:r>
              <a:rPr lang="ru-RU" dirty="0" smtClean="0"/>
              <a:t>зависит от своих предыдущих значений на 83%, а также зависят от инвестиций на 17%. Инвестиции зависят от динамики предыдущих значений на 88,5%, а от экспорта на 11,5%.</a:t>
            </a:r>
          </a:p>
          <a:p>
            <a:endParaRPr lang="ru-RU" dirty="0"/>
          </a:p>
        </p:txBody>
      </p:sp>
      <p:pic>
        <p:nvPicPr>
          <p:cNvPr id="4" name="Рисунок 3"/>
          <p:cNvPicPr/>
          <p:nvPr/>
        </p:nvPicPr>
        <p:blipFill>
          <a:blip r:embed="rId2" cstate="print"/>
          <a:srcRect l="7055" t="12549" r="1871" b="7305"/>
          <a:stretch>
            <a:fillRect/>
          </a:stretch>
        </p:blipFill>
        <p:spPr bwMode="auto">
          <a:xfrm>
            <a:off x="395536" y="1124744"/>
            <a:ext cx="8136904" cy="37444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404664"/>
            <a:ext cx="8229600" cy="990600"/>
          </a:xfrm>
        </p:spPr>
        <p:txBody>
          <a:bodyPr>
            <a:normAutofit/>
          </a:bodyPr>
          <a:lstStyle/>
          <a:p>
            <a:r>
              <a:rPr lang="en-US" dirty="0" smtClean="0"/>
              <a:t>VAR</a:t>
            </a:r>
            <a:r>
              <a:rPr lang="ru-RU" dirty="0" smtClean="0"/>
              <a:t>-модель второго порядка </a:t>
            </a:r>
            <a:r>
              <a:rPr lang="ru-RU" dirty="0" smtClean="0"/>
              <a:t>имеет </a:t>
            </a:r>
            <a:r>
              <a:rPr lang="ru-RU" dirty="0" smtClean="0"/>
              <a:t>вид</a:t>
            </a:r>
            <a:r>
              <a:rPr lang="ru-RU" dirty="0" smtClean="0"/>
              <a:t>: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>
          <a:xfrm>
            <a:off x="467544" y="1628800"/>
            <a:ext cx="8229600" cy="4937760"/>
          </a:xfrm>
        </p:spPr>
        <p:txBody>
          <a:bodyPr/>
          <a:lstStyle/>
          <a:p>
            <a:r>
              <a:rPr lang="en-US" i="1" dirty="0" smtClean="0"/>
              <a:t>EKSP_1 = 0.14*EKSP_1(-1) - 0.147*EKSP_1(-2) - 0.144*INV_1(-1) </a:t>
            </a:r>
            <a:r>
              <a:rPr lang="en-GB" i="1" dirty="0" smtClean="0"/>
              <a:t>+</a:t>
            </a:r>
            <a:endParaRPr lang="ru-RU" dirty="0" smtClean="0"/>
          </a:p>
          <a:p>
            <a:r>
              <a:rPr lang="en-US" i="1" dirty="0" smtClean="0"/>
              <a:t>+ 0.05*INV_1(-2) + 2.74</a:t>
            </a:r>
            <a:endParaRPr lang="ru-RU" dirty="0" smtClean="0"/>
          </a:p>
          <a:p>
            <a:r>
              <a:rPr lang="en-US" i="1" dirty="0" smtClean="0"/>
              <a:t> </a:t>
            </a:r>
            <a:endParaRPr lang="ru-RU" dirty="0" smtClean="0"/>
          </a:p>
          <a:p>
            <a:r>
              <a:rPr lang="en-US" i="1" dirty="0" smtClean="0"/>
              <a:t>INV_1 = 0.86*EKSP_1(-1) + 0.31*EKSP_1(-2) - 0.69*INV_1(-1) </a:t>
            </a:r>
            <a:r>
              <a:rPr lang="en-GB" i="1" dirty="0" smtClean="0"/>
              <a:t>-</a:t>
            </a:r>
            <a:endParaRPr lang="ru-RU" dirty="0" smtClean="0"/>
          </a:p>
          <a:p>
            <a:r>
              <a:rPr lang="en-US" i="1" dirty="0" smtClean="0"/>
              <a:t>- 0.17*INV_1(-2) + 1.08, </a:t>
            </a:r>
            <a:endParaRPr lang="ru-RU" dirty="0" smtClean="0"/>
          </a:p>
          <a:p>
            <a:endParaRPr lang="ru-RU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Вывод: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/>
        <p:txBody>
          <a:bodyPr>
            <a:normAutofit fontScale="92500" lnSpcReduction="20000"/>
          </a:bodyPr>
          <a:lstStyle/>
          <a:p>
            <a:pPr algn="just"/>
            <a:r>
              <a:rPr lang="ru-RU" dirty="0" smtClean="0"/>
              <a:t>На основании проведенного исследования можно сделать вывод, что модель дает оценку взаимозависимости показателей экспорта и инвестиций, которые в большей части зависят от своих предыдущих значений и лишь частично взаимосвязаны друг с другом. Функция импульсных откликов свидетельствует о возможном наступлении равновесия. Изначально предполагалось, что существует прямая зависимость экспорта и инвестиций – при увеличении одного показателя возрастает другой, но </a:t>
            </a:r>
            <a:r>
              <a:rPr lang="en-US" dirty="0" smtClean="0"/>
              <a:t>VAR</a:t>
            </a:r>
            <a:r>
              <a:rPr lang="ru-RU" dirty="0" smtClean="0"/>
              <a:t>-модель взаимосвязи указывает на более сложную динамику причинности. Полученные результаты моделирования могут быть использованы для краткосрочного прогнозирования и обоснования взаимосвязи между основными макроэкономическими индикаторами.</a:t>
            </a:r>
          </a:p>
          <a:p>
            <a:pPr algn="just"/>
            <a:endParaRPr lang="ru-RU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smtClean="0"/>
              <a:t>Спасибо за внимание !</a:t>
            </a:r>
            <a:endParaRPr lang="ru-RU" dirty="0"/>
          </a:p>
        </p:txBody>
      </p:sp>
      <p:pic>
        <p:nvPicPr>
          <p:cNvPr id="3074" name="Picture 2" descr="http://alfaaero.com.ua/images/cities/64/1_bi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43608" y="1124744"/>
            <a:ext cx="7344816" cy="5508612"/>
          </a:xfrm>
          <a:prstGeom prst="rect">
            <a:avLst/>
          </a:prstGeom>
          <a:noFill/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Начальная">
  <a:themeElements>
    <a:clrScheme name="Бумажная">
      <a:dk1>
        <a:sysClr val="windowText" lastClr="000000"/>
      </a:dk1>
      <a:lt1>
        <a:sysClr val="window" lastClr="FFFFFF"/>
      </a:lt1>
      <a:dk2>
        <a:srgbClr val="444D26"/>
      </a:dk2>
      <a:lt2>
        <a:srgbClr val="FEFAC9"/>
      </a:lt2>
      <a:accent1>
        <a:srgbClr val="A5B592"/>
      </a:accent1>
      <a:accent2>
        <a:srgbClr val="F3A447"/>
      </a:accent2>
      <a:accent3>
        <a:srgbClr val="E7BC29"/>
      </a:accent3>
      <a:accent4>
        <a:srgbClr val="D092A7"/>
      </a:accent4>
      <a:accent5>
        <a:srgbClr val="9C85C0"/>
      </a:accent5>
      <a:accent6>
        <a:srgbClr val="809EC2"/>
      </a:accent6>
      <a:hlink>
        <a:srgbClr val="8E58B6"/>
      </a:hlink>
      <a:folHlink>
        <a:srgbClr val="7F6F6F"/>
      </a:folHlink>
    </a:clrScheme>
    <a:fontScheme name="Начальная">
      <a:majorFont>
        <a:latin typeface="Bookman Old Style"/>
        <a:ea typeface=""/>
        <a:cs typeface=""/>
        <a:font script="Grek" typeface="Cambria"/>
        <a:font script="Cyrl" typeface="Cambria"/>
        <a:font script="Jpan" typeface="HG明朝E"/>
        <a:font script="Hang" typeface="돋움"/>
        <a:font script="Hans" typeface="宋体"/>
        <a:font script="Hant" typeface="標楷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Gill Sans MT"/>
        <a:ea typeface=""/>
        <a:cs typeface=""/>
        <a:font script="Grek" typeface="Calibri"/>
        <a:font script="Cyrl" typeface="Calibri"/>
        <a:font script="Jpan" typeface="ＭＳ Ｐゴシック"/>
        <a:font script="Hang" typeface="맑은 고딕"/>
        <a:font script="Hans" typeface="华文新魏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Начальная">
      <a:fillStyleLst>
        <a:solidFill>
          <a:schemeClr val="phClr"/>
        </a:solidFill>
        <a:gradFill rotWithShape="1">
          <a:gsLst>
            <a:gs pos="0">
              <a:schemeClr val="phClr">
                <a:tint val="45000"/>
                <a:satMod val="200000"/>
              </a:schemeClr>
            </a:gs>
            <a:gs pos="30000">
              <a:schemeClr val="phClr">
                <a:tint val="61000"/>
                <a:satMod val="200000"/>
              </a:schemeClr>
            </a:gs>
            <a:gs pos="45000">
              <a:schemeClr val="phClr">
                <a:tint val="66000"/>
                <a:satMod val="200000"/>
              </a:schemeClr>
            </a:gs>
            <a:gs pos="55000">
              <a:schemeClr val="phClr">
                <a:tint val="66000"/>
                <a:satMod val="200000"/>
              </a:schemeClr>
            </a:gs>
            <a:gs pos="73000">
              <a:schemeClr val="phClr">
                <a:tint val="61000"/>
                <a:satMod val="200000"/>
              </a:schemeClr>
            </a:gs>
            <a:gs pos="100000">
              <a:schemeClr val="phClr">
                <a:tint val="45000"/>
                <a:satMod val="200000"/>
              </a:schemeClr>
            </a:gs>
          </a:gsLst>
          <a:lin ang="950000" scaled="1"/>
        </a:gradFill>
        <a:gradFill rotWithShape="1">
          <a:gsLst>
            <a:gs pos="0">
              <a:schemeClr val="phClr">
                <a:shade val="63000"/>
              </a:schemeClr>
            </a:gs>
            <a:gs pos="30000">
              <a:schemeClr val="phClr">
                <a:shade val="90000"/>
                <a:satMod val="110000"/>
              </a:schemeClr>
            </a:gs>
            <a:gs pos="45000">
              <a:schemeClr val="phClr">
                <a:shade val="100000"/>
                <a:satMod val="118000"/>
              </a:schemeClr>
            </a:gs>
            <a:gs pos="55000">
              <a:schemeClr val="phClr">
                <a:shade val="100000"/>
                <a:satMod val="118000"/>
              </a:schemeClr>
            </a:gs>
            <a:gs pos="73000">
              <a:schemeClr val="phClr">
                <a:shade val="90000"/>
                <a:satMod val="110000"/>
              </a:schemeClr>
            </a:gs>
            <a:gs pos="100000">
              <a:schemeClr val="phClr">
                <a:shade val="63000"/>
              </a:schemeClr>
            </a:gs>
          </a:gsLst>
          <a:lin ang="950000" scaled="1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254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43000" dir="5400000" rotWithShape="0">
              <a:srgbClr val="000000">
                <a:alpha val="40000"/>
              </a:srgbClr>
            </a:outerShdw>
          </a:effectLst>
          <a:scene3d>
            <a:camera prst="orthographicFront" fov="0">
              <a:rot lat="0" lon="0" rev="0"/>
            </a:camera>
            <a:lightRig rig="balanced" dir="t">
              <a:rot lat="0" lon="0" rev="0"/>
            </a:lightRig>
          </a:scene3d>
          <a:sp3d prstMaterial="matte">
            <a:bevelT w="0" h="0"/>
            <a:contourClr>
              <a:schemeClr val="phClr">
                <a:tint val="100000"/>
                <a:shade val="100000"/>
                <a:hueMod val="100000"/>
                <a:satMod val="100000"/>
              </a:schemeClr>
            </a:contourClr>
          </a:sp3d>
        </a:effectStyle>
        <a:effectStyle>
          <a:effectLst>
            <a:outerShdw blurRad="50800" dist="25400" dir="5400000" rotWithShape="0">
              <a:srgbClr val="000000">
                <a:alpha val="50000"/>
              </a:srgbClr>
            </a:outerShdw>
          </a:effectLst>
          <a:scene3d>
            <a:camera prst="orthographicFront" fov="0">
              <a:rot lat="0" lon="0" rev="0"/>
            </a:camera>
            <a:lightRig rig="soft" dir="t">
              <a:rot lat="0" lon="0" rev="2700000"/>
            </a:lightRig>
          </a:scene3d>
          <a:sp3d prstMaterial="matte">
            <a:bevelT w="50800" h="50800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60000"/>
                <a:satMod val="300000"/>
              </a:schemeClr>
            </a:gs>
            <a:gs pos="30000">
              <a:schemeClr val="phClr">
                <a:shade val="80000"/>
                <a:satMod val="230000"/>
              </a:schemeClr>
            </a:gs>
            <a:gs pos="100000">
              <a:schemeClr val="phClr">
                <a:tint val="97000"/>
                <a:satMod val="22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shade val="6000"/>
                <a:satMod val="120000"/>
              </a:schemeClr>
              <a:schemeClr val="phClr">
                <a:tint val="90000"/>
              </a:schemeClr>
            </a:duotone>
          </a:blip>
          <a:tile tx="0" ty="0" sx="35000" sy="40000" flip="x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Origin</Template>
  <TotalTime>726</TotalTime>
  <Words>266</Words>
  <Application>Microsoft Office PowerPoint</Application>
  <PresentationFormat>Экран (4:3)</PresentationFormat>
  <Paragraphs>28</Paragraphs>
  <Slides>9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9</vt:i4>
      </vt:variant>
    </vt:vector>
  </HeadingPairs>
  <TitlesOfParts>
    <vt:vector size="10" baseType="lpstr">
      <vt:lpstr>Начальная</vt:lpstr>
      <vt:lpstr>ПРИМЕНЕНИЕ VAR-АНАЛИЗА ДЛЯ МОДЕЛИРОВАНИЯ ИНВЕСТИЦИОННЫХ ПРОЦЕССОВ БОЛГАРИИ </vt:lpstr>
      <vt:lpstr>Почему Болгария?</vt:lpstr>
      <vt:lpstr>Последствия прямых иностранных инвестиций (ПИИ) для принимающей их экономики неоднозначны. </vt:lpstr>
      <vt:lpstr>Построение по Болгарии</vt:lpstr>
      <vt:lpstr>Флуктуации с течением времени уменьшаются и с течением времени приближаются к нулю . </vt:lpstr>
      <vt:lpstr>Декомпозиция дисперсий:</vt:lpstr>
      <vt:lpstr>VAR-модель второго порядка имеет вид:</vt:lpstr>
      <vt:lpstr>Вывод:</vt:lpstr>
      <vt:lpstr>Спасибо за внимание !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Модель оптимизации распределения иностранных инвестиций .</dc:title>
  <dc:creator>Администратор</dc:creator>
  <cp:lastModifiedBy>Администратор</cp:lastModifiedBy>
  <cp:revision>105</cp:revision>
  <dcterms:created xsi:type="dcterms:W3CDTF">2014-10-07T10:11:14Z</dcterms:created>
  <dcterms:modified xsi:type="dcterms:W3CDTF">2015-03-02T15:43:20Z</dcterms:modified>
</cp:coreProperties>
</file>