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766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039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948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281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4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46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1180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6508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081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867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56662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93620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2018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64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1538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117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55AA3-6CB4-41EE-8C35-69D0D3EB41F7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2822608-12EF-4DFB-97CE-A38EEADD3B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556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  <p:sldLayoutId id="2147483813" r:id="rId12"/>
    <p:sldLayoutId id="2147483814" r:id="rId13"/>
    <p:sldLayoutId id="2147483815" r:id="rId14"/>
    <p:sldLayoutId id="2147483816" r:id="rId15"/>
    <p:sldLayoutId id="214748381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Модель оптимизации денежных потоков в системе управления предприятием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829" y="2577265"/>
            <a:ext cx="3216769" cy="2542285"/>
          </a:xfrm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1469639" y="4588935"/>
            <a:ext cx="5579128" cy="186338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Подготовила </a:t>
            </a:r>
          </a:p>
          <a:p>
            <a:r>
              <a:rPr lang="ru-RU" dirty="0" smtClean="0"/>
              <a:t>Студентка </a:t>
            </a:r>
            <a:r>
              <a:rPr lang="ru-RU" dirty="0"/>
              <a:t>3 курса, </a:t>
            </a:r>
            <a:r>
              <a:rPr lang="ru-RU" dirty="0" smtClean="0"/>
              <a:t>2 </a:t>
            </a:r>
            <a:r>
              <a:rPr lang="ru-RU" dirty="0"/>
              <a:t>группы</a:t>
            </a:r>
          </a:p>
          <a:p>
            <a:r>
              <a:rPr lang="ru-RU" dirty="0"/>
              <a:t>факультета ЭИ</a:t>
            </a:r>
          </a:p>
          <a:p>
            <a:r>
              <a:rPr lang="ru-RU" dirty="0"/>
              <a:t>ХНЭУ им. Семена Кузнеца,</a:t>
            </a:r>
          </a:p>
          <a:p>
            <a:r>
              <a:rPr lang="ru-RU" dirty="0" err="1" smtClean="0"/>
              <a:t>Сивоконь</a:t>
            </a:r>
            <a:r>
              <a:rPr lang="ru-RU" dirty="0" smtClean="0"/>
              <a:t> Татьяна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92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4433" y="701383"/>
            <a:ext cx="8911687" cy="1280890"/>
          </a:xfrm>
        </p:spPr>
        <p:txBody>
          <a:bodyPr/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Цель: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6990653" cy="4297489"/>
          </a:xfrm>
        </p:spPr>
        <p:txBody>
          <a:bodyPr>
            <a:noAutofit/>
          </a:bodyPr>
          <a:lstStyle/>
          <a:p>
            <a:r>
              <a:rPr lang="ru-RU" sz="2800" dirty="0" smtClean="0"/>
              <a:t>           Определение </a:t>
            </a:r>
            <a:r>
              <a:rPr lang="ru-RU" sz="2800" dirty="0"/>
              <a:t>роли экономико-математического моделирования в управлении денежными потоками, а также в разработке и реализации мультипликативной модели, основанной на использовании метода факторного анализа показателей эффективности денежных потоков на примере ЧАО «</a:t>
            </a:r>
            <a:r>
              <a:rPr lang="ru-RU" sz="2800" dirty="0" err="1"/>
              <a:t>Макеевкокс</a:t>
            </a:r>
            <a:r>
              <a:rPr lang="ru-RU" sz="2800" dirty="0" smtClean="0"/>
              <a:t>».</a:t>
            </a:r>
            <a:endParaRPr lang="ru-RU" sz="2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3965" y="1737360"/>
            <a:ext cx="3856418" cy="2956587"/>
          </a:xfrm>
        </p:spPr>
      </p:pic>
    </p:spTree>
    <p:extLst>
      <p:ext uri="{BB962C8B-B14F-4D97-AF65-F5344CB8AC3E}">
        <p14:creationId xmlns:p14="http://schemas.microsoft.com/office/powerpoint/2010/main" val="22235509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43993" y="765777"/>
            <a:ext cx="8911687" cy="1280890"/>
          </a:xfrm>
        </p:spPr>
        <p:txBody>
          <a:bodyPr/>
          <a:lstStyle/>
          <a:p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Задача: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6694439" cy="4052789"/>
          </a:xfrm>
        </p:spPr>
        <p:txBody>
          <a:bodyPr>
            <a:normAutofit fontScale="85000" lnSpcReduction="10000"/>
          </a:bodyPr>
          <a:lstStyle/>
          <a:p>
            <a:r>
              <a:rPr lang="ru-RU" sz="3600" dirty="0" smtClean="0"/>
              <a:t>      Провести  </a:t>
            </a:r>
            <a:r>
              <a:rPr lang="ru-RU" sz="3600" dirty="0"/>
              <a:t>исследование заключающееся  в определении роли экономико-математического моделирования в управлении денежными потоками, а также </a:t>
            </a:r>
            <a:r>
              <a:rPr lang="ru-RU" sz="3600" dirty="0" smtClean="0"/>
              <a:t>разработать </a:t>
            </a:r>
            <a:r>
              <a:rPr lang="ru-RU" sz="3600" dirty="0"/>
              <a:t>и </a:t>
            </a:r>
            <a:r>
              <a:rPr lang="ru-RU" sz="3600" dirty="0" smtClean="0"/>
              <a:t>реализовать  мультипликативную модель.</a:t>
            </a:r>
            <a:endParaRPr lang="ru-RU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539" y="2452711"/>
            <a:ext cx="2886141" cy="2426714"/>
          </a:xfrm>
        </p:spPr>
      </p:pic>
    </p:spTree>
    <p:extLst>
      <p:ext uri="{BB962C8B-B14F-4D97-AF65-F5344CB8AC3E}">
        <p14:creationId xmlns:p14="http://schemas.microsoft.com/office/powerpoint/2010/main" val="34969596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68947" y="540912"/>
            <a:ext cx="9088191" cy="6516710"/>
          </a:xfrm>
        </p:spPr>
        <p:txBody>
          <a:bodyPr/>
          <a:lstStyle/>
          <a:p>
            <a:r>
              <a:rPr lang="uk-UA" sz="3600" dirty="0"/>
              <a:t>О</a:t>
            </a:r>
            <a:r>
              <a:rPr lang="uk-UA" sz="3600" dirty="0" smtClean="0"/>
              <a:t>дним </a:t>
            </a:r>
            <a:r>
              <a:rPr lang="uk-UA" sz="3600" dirty="0" err="1"/>
              <a:t>из</a:t>
            </a:r>
            <a:r>
              <a:rPr lang="uk-UA" sz="3600" dirty="0"/>
              <a:t> направлений </a:t>
            </a:r>
            <a:r>
              <a:rPr lang="uk-UA" sz="3600" i="1" u="sng" dirty="0" err="1"/>
              <a:t>преодоления</a:t>
            </a:r>
            <a:r>
              <a:rPr lang="uk-UA" sz="3600" i="1" u="sng" dirty="0"/>
              <a:t> </a:t>
            </a:r>
            <a:r>
              <a:rPr lang="uk-UA" sz="3600" i="1" u="sng" dirty="0" err="1"/>
              <a:t>дефицита</a:t>
            </a:r>
            <a:r>
              <a:rPr lang="uk-UA" sz="3600" i="1" u="sng" dirty="0"/>
              <a:t> </a:t>
            </a:r>
            <a:r>
              <a:rPr lang="uk-UA" sz="3600" i="1" u="sng" dirty="0" err="1"/>
              <a:t>денежных</a:t>
            </a:r>
            <a:r>
              <a:rPr lang="uk-UA" sz="3600" i="1" u="sng" dirty="0"/>
              <a:t> </a:t>
            </a:r>
            <a:r>
              <a:rPr lang="uk-UA" sz="3600" i="1" u="sng" dirty="0" err="1"/>
              <a:t>средств</a:t>
            </a:r>
            <a:r>
              <a:rPr lang="uk-UA" sz="3600" i="1" u="sng" dirty="0"/>
              <a:t> </a:t>
            </a:r>
            <a:r>
              <a:rPr lang="uk-UA" sz="3600" dirty="0" err="1"/>
              <a:t>является</a:t>
            </a:r>
            <a:r>
              <a:rPr lang="uk-UA" sz="3600" dirty="0"/>
              <a:t> </a:t>
            </a:r>
            <a:r>
              <a:rPr lang="uk-UA" sz="3600" dirty="0" err="1"/>
              <a:t>формирование</a:t>
            </a:r>
            <a:r>
              <a:rPr lang="uk-UA" sz="3600" dirty="0"/>
              <a:t> </a:t>
            </a:r>
            <a:r>
              <a:rPr lang="uk-UA" sz="3600" dirty="0" err="1"/>
              <a:t>эффективной</a:t>
            </a:r>
            <a:r>
              <a:rPr lang="uk-UA" sz="3600" dirty="0"/>
              <a:t> </a:t>
            </a:r>
            <a:r>
              <a:rPr lang="uk-UA" sz="3600" dirty="0" err="1"/>
              <a:t>системы</a:t>
            </a:r>
            <a:r>
              <a:rPr lang="uk-UA" sz="3600" dirty="0"/>
              <a:t> </a:t>
            </a:r>
            <a:r>
              <a:rPr lang="uk-UA" sz="3600" dirty="0" err="1"/>
              <a:t>управления</a:t>
            </a:r>
            <a:r>
              <a:rPr lang="uk-UA" sz="3600" dirty="0"/>
              <a:t> </a:t>
            </a:r>
            <a:r>
              <a:rPr lang="uk-UA" sz="3600" dirty="0" err="1"/>
              <a:t>денежными</a:t>
            </a:r>
            <a:r>
              <a:rPr lang="uk-UA" sz="3600" dirty="0"/>
              <a:t> потоками, </a:t>
            </a:r>
            <a:r>
              <a:rPr lang="uk-UA" sz="3600" dirty="0" err="1"/>
              <a:t>которая</a:t>
            </a:r>
            <a:r>
              <a:rPr lang="uk-UA" sz="3600" dirty="0"/>
              <a:t> </a:t>
            </a:r>
            <a:r>
              <a:rPr lang="uk-UA" sz="3600" dirty="0" err="1"/>
              <a:t>бы</a:t>
            </a:r>
            <a:r>
              <a:rPr lang="uk-UA" sz="3600" dirty="0"/>
              <a:t> </a:t>
            </a:r>
            <a:r>
              <a:rPr lang="uk-UA" sz="3600" dirty="0" err="1"/>
              <a:t>обеспечивала</a:t>
            </a:r>
            <a:r>
              <a:rPr lang="uk-UA" sz="3600" dirty="0"/>
              <a:t> </a:t>
            </a:r>
            <a:r>
              <a:rPr lang="uk-UA" sz="3600" dirty="0" err="1"/>
              <a:t>достижение</a:t>
            </a:r>
            <a:r>
              <a:rPr lang="uk-UA" sz="3600" dirty="0"/>
              <a:t> </a:t>
            </a:r>
            <a:r>
              <a:rPr lang="uk-UA" sz="3600" dirty="0" err="1"/>
              <a:t>тактических</a:t>
            </a:r>
            <a:r>
              <a:rPr lang="uk-UA" sz="3600" dirty="0"/>
              <a:t> и </a:t>
            </a:r>
            <a:r>
              <a:rPr lang="uk-UA" sz="3600" dirty="0" err="1"/>
              <a:t>стратегических</a:t>
            </a:r>
            <a:r>
              <a:rPr lang="uk-UA" sz="3600" dirty="0"/>
              <a:t> </a:t>
            </a:r>
            <a:r>
              <a:rPr lang="uk-UA" sz="3600" dirty="0" err="1"/>
              <a:t>целей</a:t>
            </a:r>
            <a:r>
              <a:rPr lang="uk-UA" sz="3600" dirty="0"/>
              <a:t> </a:t>
            </a:r>
            <a:r>
              <a:rPr lang="uk-UA" sz="3600" dirty="0" err="1"/>
              <a:t>деятельности</a:t>
            </a:r>
            <a:r>
              <a:rPr lang="uk-UA" sz="3600" dirty="0"/>
              <a:t> </a:t>
            </a:r>
            <a:r>
              <a:rPr lang="uk-UA" sz="3600" dirty="0" err="1"/>
              <a:t>предприятия</a:t>
            </a:r>
            <a:r>
              <a:rPr lang="uk-UA" sz="3600" dirty="0"/>
              <a:t>, а </a:t>
            </a:r>
            <a:r>
              <a:rPr lang="uk-UA" sz="3600" dirty="0" err="1"/>
              <a:t>также</a:t>
            </a:r>
            <a:r>
              <a:rPr lang="uk-UA" sz="3600" dirty="0"/>
              <a:t> </a:t>
            </a:r>
            <a:r>
              <a:rPr lang="uk-UA" sz="3600" dirty="0" err="1"/>
              <a:t>финансовую</a:t>
            </a:r>
            <a:r>
              <a:rPr lang="uk-UA" sz="3600" dirty="0"/>
              <a:t> </a:t>
            </a:r>
            <a:r>
              <a:rPr lang="uk-UA" sz="3600" dirty="0" err="1"/>
              <a:t>стабильность</a:t>
            </a:r>
            <a:r>
              <a:rPr lang="uk-UA" sz="3600" dirty="0"/>
              <a:t> и </a:t>
            </a:r>
            <a:r>
              <a:rPr lang="uk-UA" sz="3600" dirty="0" err="1"/>
              <a:t>платежеспособность</a:t>
            </a:r>
            <a:r>
              <a:rPr lang="uk-UA" sz="3600" dirty="0"/>
              <a:t> в </a:t>
            </a:r>
            <a:r>
              <a:rPr lang="uk-UA" sz="3600" dirty="0" err="1"/>
              <a:t>долгосрочной</a:t>
            </a:r>
            <a:r>
              <a:rPr lang="uk-UA" sz="3600" dirty="0"/>
              <a:t> </a:t>
            </a:r>
            <a:r>
              <a:rPr lang="uk-UA" sz="3600" dirty="0" err="1"/>
              <a:t>перспективе</a:t>
            </a:r>
            <a:r>
              <a:rPr lang="uk-UA" sz="3600" dirty="0"/>
              <a:t>.</a:t>
            </a:r>
            <a:endParaRPr lang="ru-RU" sz="3600" dirty="0"/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375" y="4714606"/>
            <a:ext cx="2333625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476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30696" y="176011"/>
            <a:ext cx="10661304" cy="309522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uk-UA" sz="3200" b="1" dirty="0" err="1">
                <a:solidFill>
                  <a:schemeClr val="accent4">
                    <a:lumMod val="50000"/>
                  </a:schemeClr>
                </a:solidFill>
              </a:rPr>
              <a:t>Управление</a:t>
            </a:r>
            <a:r>
              <a:rPr lang="uk-UA" sz="3200" b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uk-UA" sz="3200" b="1" dirty="0" err="1">
                <a:solidFill>
                  <a:schemeClr val="accent4">
                    <a:lumMod val="50000"/>
                  </a:schemeClr>
                </a:solidFill>
              </a:rPr>
              <a:t>денежными</a:t>
            </a:r>
            <a:r>
              <a:rPr lang="uk-UA" sz="3200" b="1" dirty="0">
                <a:solidFill>
                  <a:schemeClr val="accent4">
                    <a:lumMod val="50000"/>
                  </a:schemeClr>
                </a:solidFill>
              </a:rPr>
              <a:t> потоками </a:t>
            </a:r>
            <a:r>
              <a:rPr lang="uk-UA" sz="3200" dirty="0" err="1"/>
              <a:t>представляет</a:t>
            </a:r>
            <a:r>
              <a:rPr lang="uk-UA" sz="3200" dirty="0"/>
              <a:t> </a:t>
            </a:r>
            <a:r>
              <a:rPr lang="uk-UA" sz="3200" dirty="0" err="1"/>
              <a:t>собой</a:t>
            </a:r>
            <a:r>
              <a:rPr lang="uk-UA" sz="3200" dirty="0"/>
              <a:t> систему </a:t>
            </a:r>
            <a:r>
              <a:rPr lang="uk-UA" sz="3200" dirty="0" err="1"/>
              <a:t>принципов</a:t>
            </a:r>
            <a:r>
              <a:rPr lang="uk-UA" sz="3200" dirty="0"/>
              <a:t> и </a:t>
            </a:r>
            <a:r>
              <a:rPr lang="uk-UA" sz="3200" dirty="0" err="1"/>
              <a:t>методов</a:t>
            </a:r>
            <a:r>
              <a:rPr lang="uk-UA" sz="3200" dirty="0"/>
              <a:t> </a:t>
            </a:r>
            <a:r>
              <a:rPr lang="uk-UA" sz="3200" dirty="0" err="1"/>
              <a:t>разработки</a:t>
            </a:r>
            <a:r>
              <a:rPr lang="uk-UA" sz="3200" dirty="0"/>
              <a:t> и </a:t>
            </a:r>
            <a:r>
              <a:rPr lang="uk-UA" sz="3200" dirty="0" err="1"/>
              <a:t>реализации</a:t>
            </a:r>
            <a:r>
              <a:rPr lang="uk-UA" sz="3200" dirty="0"/>
              <a:t> </a:t>
            </a:r>
            <a:r>
              <a:rPr lang="uk-UA" sz="3200" dirty="0" err="1"/>
              <a:t>управленческих</a:t>
            </a:r>
            <a:r>
              <a:rPr lang="uk-UA" sz="3200" dirty="0"/>
              <a:t> </a:t>
            </a:r>
            <a:r>
              <a:rPr lang="uk-UA" sz="3200" dirty="0" err="1"/>
              <a:t>решений</a:t>
            </a:r>
            <a:r>
              <a:rPr lang="uk-UA" sz="3200" dirty="0"/>
              <a:t>, </a:t>
            </a:r>
            <a:r>
              <a:rPr lang="uk-UA" sz="3200" dirty="0" err="1"/>
              <a:t>связанных</a:t>
            </a:r>
            <a:r>
              <a:rPr lang="uk-UA" sz="3200" dirty="0"/>
              <a:t> с </a:t>
            </a:r>
            <a:r>
              <a:rPr lang="uk-UA" sz="3200" dirty="0" err="1"/>
              <a:t>формированием</a:t>
            </a:r>
            <a:r>
              <a:rPr lang="uk-UA" sz="3200" dirty="0"/>
              <a:t>, </a:t>
            </a:r>
            <a:r>
              <a:rPr lang="uk-UA" sz="3200" dirty="0" err="1"/>
              <a:t>распределением</a:t>
            </a:r>
            <a:r>
              <a:rPr lang="uk-UA" sz="3200" dirty="0"/>
              <a:t> и </a:t>
            </a:r>
            <a:r>
              <a:rPr lang="uk-UA" sz="3200" dirty="0" err="1"/>
              <a:t>использованием</a:t>
            </a:r>
            <a:r>
              <a:rPr lang="uk-UA" sz="3200" dirty="0"/>
              <a:t> </a:t>
            </a:r>
            <a:r>
              <a:rPr lang="uk-UA" sz="3200" dirty="0" err="1"/>
              <a:t>денежных</a:t>
            </a:r>
            <a:r>
              <a:rPr lang="uk-UA" sz="3200" dirty="0"/>
              <a:t> </a:t>
            </a:r>
            <a:r>
              <a:rPr lang="uk-UA" sz="3200" dirty="0" err="1"/>
              <a:t>средств</a:t>
            </a:r>
            <a:r>
              <a:rPr lang="uk-UA" sz="3200" dirty="0"/>
              <a:t> </a:t>
            </a:r>
            <a:r>
              <a:rPr lang="uk-UA" sz="3200" dirty="0" err="1"/>
              <a:t>предприятия</a:t>
            </a:r>
            <a:r>
              <a:rPr lang="uk-UA" sz="3200" dirty="0"/>
              <a:t> и </a:t>
            </a:r>
            <a:r>
              <a:rPr lang="uk-UA" sz="3200" dirty="0" err="1"/>
              <a:t>организацией</a:t>
            </a:r>
            <a:r>
              <a:rPr lang="uk-UA" sz="3200" dirty="0"/>
              <a:t> </a:t>
            </a:r>
            <a:r>
              <a:rPr lang="uk-UA" sz="3200" dirty="0" err="1"/>
              <a:t>их</a:t>
            </a:r>
            <a:r>
              <a:rPr lang="uk-UA" sz="3200" dirty="0"/>
              <a:t> </a:t>
            </a:r>
            <a:r>
              <a:rPr lang="uk-UA" sz="3200" dirty="0" err="1"/>
              <a:t>оборота</a:t>
            </a:r>
            <a:r>
              <a:rPr lang="uk-UA" sz="3200" dirty="0"/>
              <a:t>.</a:t>
            </a:r>
            <a:endParaRPr lang="ru-RU" sz="3200" dirty="0"/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77" y="3284112"/>
            <a:ext cx="4765184" cy="35738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302" y="3860844"/>
            <a:ext cx="3382315" cy="253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575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Принципы управления денежными потоками: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619521" y="2532845"/>
            <a:ext cx="8164648" cy="3172496"/>
          </a:xfrm>
        </p:spPr>
        <p:txBody>
          <a:bodyPr/>
          <a:lstStyle/>
          <a:p>
            <a:r>
              <a:rPr lang="uk-UA" sz="2400" dirty="0"/>
              <a:t>- принцип </a:t>
            </a:r>
            <a:r>
              <a:rPr lang="uk-UA" sz="2400" dirty="0" err="1"/>
              <a:t>информационной</a:t>
            </a:r>
            <a:r>
              <a:rPr lang="uk-UA" sz="2400" dirty="0"/>
              <a:t> </a:t>
            </a:r>
            <a:r>
              <a:rPr lang="uk-UA" sz="2400" dirty="0" err="1"/>
              <a:t>достоверности</a:t>
            </a:r>
            <a:r>
              <a:rPr lang="uk-UA" sz="2400" dirty="0"/>
              <a:t>;</a:t>
            </a:r>
            <a:endParaRPr lang="ru-RU" sz="2400" dirty="0"/>
          </a:p>
          <a:p>
            <a:r>
              <a:rPr lang="uk-UA" sz="2400" dirty="0"/>
              <a:t>- принцип </a:t>
            </a:r>
            <a:r>
              <a:rPr lang="uk-UA" sz="2400" dirty="0" err="1"/>
              <a:t>обеспечения</a:t>
            </a:r>
            <a:r>
              <a:rPr lang="uk-UA" sz="2400" dirty="0"/>
              <a:t> </a:t>
            </a:r>
            <a:r>
              <a:rPr lang="uk-UA" sz="2400" dirty="0" err="1"/>
              <a:t>сбалансированности</a:t>
            </a:r>
            <a:r>
              <a:rPr lang="uk-UA" sz="2400" dirty="0"/>
              <a:t>;</a:t>
            </a:r>
            <a:endParaRPr lang="ru-RU" sz="2400" dirty="0"/>
          </a:p>
          <a:p>
            <a:r>
              <a:rPr lang="uk-UA" sz="2400" dirty="0"/>
              <a:t>- принцип </a:t>
            </a:r>
            <a:r>
              <a:rPr lang="uk-UA" sz="2400" dirty="0" err="1"/>
              <a:t>обеспечения</a:t>
            </a:r>
            <a:r>
              <a:rPr lang="uk-UA" sz="2400" dirty="0"/>
              <a:t> </a:t>
            </a:r>
            <a:r>
              <a:rPr lang="uk-UA" sz="2400" dirty="0" err="1"/>
              <a:t>эффективности</a:t>
            </a:r>
            <a:r>
              <a:rPr lang="uk-UA" sz="2400" dirty="0"/>
              <a:t>;</a:t>
            </a:r>
            <a:endParaRPr lang="ru-RU" sz="2400" dirty="0"/>
          </a:p>
          <a:p>
            <a:r>
              <a:rPr lang="uk-UA" sz="2400" dirty="0"/>
              <a:t>- принцип </a:t>
            </a:r>
            <a:r>
              <a:rPr lang="uk-UA" sz="2400" dirty="0" err="1"/>
              <a:t>обеспечения</a:t>
            </a:r>
            <a:r>
              <a:rPr lang="uk-UA" sz="2400" dirty="0"/>
              <a:t> </a:t>
            </a:r>
            <a:r>
              <a:rPr lang="uk-UA" sz="2400" dirty="0" err="1"/>
              <a:t>ликвидности</a:t>
            </a:r>
            <a:r>
              <a:rPr lang="uk-UA" sz="2400" dirty="0"/>
              <a:t>.</a:t>
            </a:r>
            <a:endParaRPr lang="ru-RU" sz="2400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06" y="3876926"/>
            <a:ext cx="2819354" cy="280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93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137336" y="87861"/>
            <a:ext cx="9917328" cy="1448904"/>
          </a:xfrm>
        </p:spPr>
        <p:txBody>
          <a:bodyPr/>
          <a:lstStyle/>
          <a:p>
            <a:pPr marL="0" indent="0">
              <a:buNone/>
            </a:pPr>
            <a:r>
              <a:rPr lang="uk-UA" i="1" dirty="0"/>
              <a:t>В рамках </a:t>
            </a:r>
            <a:r>
              <a:rPr lang="uk-UA" i="1" dirty="0" err="1"/>
              <a:t>научных</a:t>
            </a:r>
            <a:r>
              <a:rPr lang="uk-UA" i="1" dirty="0"/>
              <a:t> </a:t>
            </a:r>
            <a:r>
              <a:rPr lang="uk-UA" i="1" dirty="0" err="1"/>
              <a:t>исследований</a:t>
            </a:r>
            <a:r>
              <a:rPr lang="uk-UA" i="1" dirty="0"/>
              <a:t> нами </a:t>
            </a:r>
            <a:r>
              <a:rPr lang="uk-UA" i="1" dirty="0" err="1"/>
              <a:t>предлагается</a:t>
            </a:r>
            <a:r>
              <a:rPr lang="uk-UA" i="1" dirty="0"/>
              <a:t> </a:t>
            </a:r>
            <a:r>
              <a:rPr lang="uk-UA" i="1" dirty="0" err="1"/>
              <a:t>использование</a:t>
            </a:r>
            <a:r>
              <a:rPr lang="uk-UA" i="1" dirty="0"/>
              <a:t> на ЧАО «</a:t>
            </a:r>
            <a:r>
              <a:rPr lang="uk-UA" i="1" dirty="0" err="1"/>
              <a:t>Макеевкокс</a:t>
            </a:r>
            <a:r>
              <a:rPr lang="uk-UA" i="1" dirty="0"/>
              <a:t>» </a:t>
            </a:r>
            <a:r>
              <a:rPr lang="uk-UA" i="1" dirty="0" err="1"/>
              <a:t>модели</a:t>
            </a:r>
            <a:r>
              <a:rPr lang="uk-UA" i="1" dirty="0"/>
              <a:t> </a:t>
            </a:r>
            <a:r>
              <a:rPr lang="uk-UA" i="1" dirty="0" err="1"/>
              <a:t>оптимизации</a:t>
            </a:r>
            <a:r>
              <a:rPr lang="uk-UA" i="1" dirty="0"/>
              <a:t> </a:t>
            </a:r>
            <a:r>
              <a:rPr lang="uk-UA" i="1" dirty="0" err="1"/>
              <a:t>денежных</a:t>
            </a:r>
            <a:r>
              <a:rPr lang="uk-UA" i="1" dirty="0"/>
              <a:t> </a:t>
            </a:r>
            <a:r>
              <a:rPr lang="uk-UA" i="1" dirty="0" err="1" smtClean="0"/>
              <a:t>потоков</a:t>
            </a:r>
            <a:r>
              <a:rPr lang="uk-UA" i="1" dirty="0" smtClean="0"/>
              <a:t>.</a:t>
            </a:r>
            <a:endParaRPr lang="ru-RU" i="1" dirty="0"/>
          </a:p>
        </p:txBody>
      </p:sp>
      <p:pic>
        <p:nvPicPr>
          <p:cNvPr id="2053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5029" y="1422962"/>
            <a:ext cx="1885891" cy="415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Рисунок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320" y="2754223"/>
            <a:ext cx="1980422" cy="279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Рисунок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024" y="3170508"/>
            <a:ext cx="1994718" cy="25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Рисунок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024" y="3502418"/>
            <a:ext cx="2164989" cy="28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Левая фигурная скобка 8"/>
          <p:cNvSpPr/>
          <p:nvPr/>
        </p:nvSpPr>
        <p:spPr>
          <a:xfrm>
            <a:off x="3431415" y="2761357"/>
            <a:ext cx="177609" cy="99675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137336" y="805605"/>
            <a:ext cx="10631043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Определим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прогнозные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параметры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эффективности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денежных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потоков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при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помощи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парной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регрессионной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модели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971550" y="1845053"/>
            <a:ext cx="10994538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подстановке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исходных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данных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величин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интегрального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показателя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эффективности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денежных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потоков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система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уравнений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будет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иметь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вид: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0" y="7239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0" y="9525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536767" y="2741425"/>
            <a:ext cx="312635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(1)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771317" y="4674413"/>
            <a:ext cx="10997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Результатом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решения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системы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уравнений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является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такое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прогностическое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уравнение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y = - 1,11 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6,65t 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kumimoji="0" lang="uk-UA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Arial" panose="020B0604020202020204" pitchFamily="34" charset="0"/>
              </a:rPr>
              <a:t> (- 3,33)t2 </a:t>
            </a:r>
            <a:endParaRPr kumimoji="0" lang="uk-UA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800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85355" y="772733"/>
            <a:ext cx="10919792" cy="82163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400" dirty="0" err="1"/>
              <a:t>Фактические</a:t>
            </a:r>
            <a:r>
              <a:rPr lang="uk-UA" sz="2400" dirty="0"/>
              <a:t> и </a:t>
            </a:r>
            <a:r>
              <a:rPr lang="uk-UA" sz="2400" dirty="0" err="1"/>
              <a:t>прогнозные</a:t>
            </a:r>
            <a:r>
              <a:rPr lang="uk-UA" sz="2400" dirty="0"/>
              <a:t> </a:t>
            </a:r>
            <a:r>
              <a:rPr lang="uk-UA" sz="2400" dirty="0" err="1"/>
              <a:t>значения</a:t>
            </a:r>
            <a:r>
              <a:rPr lang="uk-UA" sz="2400" dirty="0"/>
              <a:t> </a:t>
            </a:r>
            <a:r>
              <a:rPr lang="uk-UA" sz="2400" dirty="0" err="1"/>
              <a:t>показателя</a:t>
            </a:r>
            <a:r>
              <a:rPr lang="uk-UA" sz="2400" dirty="0"/>
              <a:t> </a:t>
            </a:r>
            <a:r>
              <a:rPr lang="uk-UA" sz="2400" dirty="0" err="1"/>
              <a:t>эффективности</a:t>
            </a:r>
            <a:r>
              <a:rPr lang="uk-UA" sz="2400" dirty="0"/>
              <a:t> </a:t>
            </a:r>
            <a:r>
              <a:rPr lang="uk-UA" sz="2400" dirty="0" err="1"/>
              <a:t>денежных</a:t>
            </a:r>
            <a:r>
              <a:rPr lang="uk-UA" sz="2400" dirty="0"/>
              <a:t> </a:t>
            </a:r>
            <a:r>
              <a:rPr lang="uk-UA" sz="2400" dirty="0" err="1"/>
              <a:t>потоков</a:t>
            </a:r>
            <a:r>
              <a:rPr lang="uk-UA" sz="2400" dirty="0"/>
              <a:t> ЧАО «</a:t>
            </a:r>
            <a:r>
              <a:rPr lang="uk-UA" sz="2400" dirty="0" err="1"/>
              <a:t>Макеевкокс</a:t>
            </a:r>
            <a:r>
              <a:rPr lang="uk-UA" sz="2400" dirty="0" smtClean="0"/>
              <a:t>»:</a:t>
            </a: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404" y="2767238"/>
            <a:ext cx="7043332" cy="354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5891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76507899"/>
              </p:ext>
            </p:extLst>
          </p:nvPr>
        </p:nvGraphicFramePr>
        <p:xfrm>
          <a:off x="231821" y="475940"/>
          <a:ext cx="11960179" cy="63820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15225"/>
                <a:gridCol w="4172477"/>
                <a:gridCol w="4172477"/>
              </a:tblGrid>
              <a:tr h="322957">
                <a:tc row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 dirty="0">
                          <a:effectLst/>
                        </a:rPr>
                        <a:t>Мероприятия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0" marT="0" marB="0" anchor="b"/>
                </a:tc>
                <a:tc gridSpan="2"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800" dirty="0">
                          <a:effectLst/>
                        </a:rPr>
                        <a:t>Направления деятельности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22921" marT="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238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 dirty="0">
                          <a:effectLst/>
                        </a:rPr>
                        <a:t>Увеличение притока денежных средств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0" marT="0" marB="0" anchor="b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 dirty="0">
                          <a:effectLst/>
                        </a:rPr>
                        <a:t>Уменьшение оттока денежных средств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22921" marT="0" marB="0" anchor="b"/>
                </a:tc>
              </a:tr>
              <a:tr h="4330249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 dirty="0">
                          <a:effectLst/>
                        </a:rPr>
                        <a:t>Краткосрочные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0" marT="0" marB="0" anchor="b"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продажа или сдача в аренду необоротных активов;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рационализация ассортимента продукции;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реструктуризация дебиторской задолженности, управление ею;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использование адекватных финансовых инструментов;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использование механизма частичной или полной предоплаты за отпускаемую продукцию;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использование внешних источников краткосрочного финансирования;</a:t>
                      </a:r>
                      <a:endParaRPr lang="ru-RU" sz="1100" dirty="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 dirty="0">
                          <a:effectLst/>
                        </a:rPr>
                        <a:t>- разработка системы скидок для покупателей.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0" marT="0" marB="0" anchor="b"/>
                </a:tc>
                <a:tc>
                  <a:txBody>
                    <a:bodyPr/>
                    <a:lstStyle/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сокращение всех видов затрат;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отсрочка платежей по обязательствам;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использование скидок, предоставляемых поставщиками;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пересмотр инвестиционных программ;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налоговое планирование;</a:t>
                      </a:r>
                      <a:endParaRPr lang="ru-RU" sz="1100" dirty="0">
                        <a:effectLst/>
                      </a:endParaRPr>
                    </a:p>
                    <a:p>
                      <a:pPr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 dirty="0">
                          <a:effectLst/>
                        </a:rPr>
                        <a:t>- переход к вексельным расчетам и взаимозачетам.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22921" marT="0" marB="0" anchor="b"/>
                </a:tc>
              </a:tr>
              <a:tr h="1505044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>
                          <a:effectLst/>
                        </a:rPr>
                        <a:t>Долгосрочные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0" marT="0" marB="0" anchor="b"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дополнительная эмиссия акций или эмиссия облигаций;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поиск стратегических партнеров и инвесторов;</a:t>
                      </a:r>
                      <a:endParaRPr lang="ru-RU" sz="1100" dirty="0">
                        <a:effectLst/>
                      </a:endParaRPr>
                    </a:p>
                    <a:p>
                      <a:pPr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</a:pPr>
                      <a:r>
                        <a:rPr lang="ru-RU" sz="1200" dirty="0">
                          <a:effectLst/>
                        </a:rPr>
                        <a:t>-реструктуризация предприятия.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0" marT="0" marB="0" anchor="b"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заключение долгосрочных контрактов с поставщиками сырья, материалов и комплектующих, предусматривающих скидки, отсрочки платежей и другие льготы;</a:t>
                      </a:r>
                      <a:endParaRPr lang="ru-RU" sz="1100" dirty="0">
                        <a:effectLst/>
                      </a:endParaRPr>
                    </a:p>
                    <a:p>
                      <a:pPr marL="342900" lvl="0" indent="-342900" algn="just" fontAlgn="base">
                        <a:lnSpc>
                          <a:spcPct val="115000"/>
                        </a:lnSpc>
                        <a:spcAft>
                          <a:spcPts val="135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ru-RU" sz="1200" dirty="0">
                          <a:effectLst/>
                        </a:rPr>
                        <a:t>налоговое планирование.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2921" marR="22921" marT="0" marB="0" anchor="b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83343" y="106608"/>
            <a:ext cx="1009021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uk-UA" altLang="ru-RU" b="0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Основные</a:t>
            </a:r>
            <a:r>
              <a:rPr kumimoji="0" lang="uk-UA" altLang="ru-RU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b="0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направления</a:t>
            </a:r>
            <a:r>
              <a:rPr kumimoji="0" lang="uk-UA" altLang="ru-RU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b="0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оптимизации</a:t>
            </a:r>
            <a:r>
              <a:rPr kumimoji="0" lang="uk-UA" altLang="ru-RU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b="0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денежных</a:t>
            </a:r>
            <a:r>
              <a:rPr kumimoji="0" lang="uk-UA" altLang="ru-RU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kumimoji="0" lang="uk-UA" altLang="ru-RU" b="0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потоков</a:t>
            </a:r>
            <a:r>
              <a:rPr kumimoji="0" lang="uk-UA" altLang="ru-RU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 на ЧАО </a:t>
            </a:r>
            <a:r>
              <a:rPr kumimoji="0" lang="uk-UA" altLang="ru-RU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«</a:t>
            </a:r>
            <a:r>
              <a:rPr kumimoji="0" lang="uk-UA" altLang="ru-RU" b="0" i="0" u="none" strike="noStrike" cap="none" normalizeH="0" baseline="0" dirty="0" err="1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rPr>
              <a:t>Макеевкокс</a:t>
            </a:r>
            <a:r>
              <a:rPr kumimoji="0" lang="uk-UA" altLang="ru-RU" b="0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</a:t>
            </a:r>
            <a:endParaRPr kumimoji="0" lang="uk-UA" altLang="ru-RU" sz="2400" b="0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28181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695" y="0"/>
            <a:ext cx="8911687" cy="1280890"/>
          </a:xfrm>
        </p:spPr>
        <p:txBody>
          <a:bodyPr/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15413" y="640445"/>
            <a:ext cx="10371785" cy="531309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2400" dirty="0" err="1"/>
              <a:t>У</a:t>
            </a:r>
            <a:r>
              <a:rPr lang="uk-UA" sz="2400" dirty="0" err="1" smtClean="0"/>
              <a:t>правление</a:t>
            </a:r>
            <a:r>
              <a:rPr lang="uk-UA" sz="2400" dirty="0" smtClean="0"/>
              <a:t> </a:t>
            </a:r>
            <a:r>
              <a:rPr lang="uk-UA" sz="2400" dirty="0" err="1"/>
              <a:t>денежными</a:t>
            </a:r>
            <a:r>
              <a:rPr lang="uk-UA" sz="2400" dirty="0"/>
              <a:t> потоками в </a:t>
            </a:r>
            <a:r>
              <a:rPr lang="uk-UA" sz="2400" dirty="0" err="1"/>
              <a:t>целом</a:t>
            </a:r>
            <a:r>
              <a:rPr lang="uk-UA" sz="2400" dirty="0"/>
              <a:t> </a:t>
            </a:r>
            <a:r>
              <a:rPr lang="uk-UA" sz="2400" dirty="0" err="1"/>
              <a:t>является</a:t>
            </a:r>
            <a:r>
              <a:rPr lang="uk-UA" sz="2400" dirty="0"/>
              <a:t> </a:t>
            </a:r>
            <a:r>
              <a:rPr lang="uk-UA" sz="2400" dirty="0" err="1"/>
              <a:t>важным</a:t>
            </a:r>
            <a:r>
              <a:rPr lang="uk-UA" sz="2400" dirty="0"/>
              <a:t> </a:t>
            </a:r>
            <a:r>
              <a:rPr lang="uk-UA" sz="2400" dirty="0" err="1"/>
              <a:t>элементом</a:t>
            </a:r>
            <a:r>
              <a:rPr lang="uk-UA" sz="2400" dirty="0"/>
              <a:t> </a:t>
            </a:r>
            <a:r>
              <a:rPr lang="uk-UA" sz="2400" dirty="0" err="1"/>
              <a:t>финансовой</a:t>
            </a:r>
            <a:r>
              <a:rPr lang="uk-UA" sz="2400" dirty="0"/>
              <a:t> </a:t>
            </a:r>
            <a:r>
              <a:rPr lang="uk-UA" sz="2400" dirty="0" err="1"/>
              <a:t>политики</a:t>
            </a:r>
            <a:r>
              <a:rPr lang="uk-UA" sz="2400" dirty="0"/>
              <a:t> </a:t>
            </a:r>
            <a:r>
              <a:rPr lang="uk-UA" sz="2400" dirty="0" err="1"/>
              <a:t>предприятия</a:t>
            </a:r>
            <a:r>
              <a:rPr lang="uk-UA" sz="2400" dirty="0"/>
              <a:t>, </a:t>
            </a:r>
            <a:r>
              <a:rPr lang="uk-UA" sz="2400" dirty="0" err="1"/>
              <a:t>оно</a:t>
            </a:r>
            <a:r>
              <a:rPr lang="uk-UA" sz="2400" dirty="0"/>
              <a:t> </a:t>
            </a:r>
            <a:r>
              <a:rPr lang="uk-UA" sz="2400" dirty="0" err="1"/>
              <a:t>полностью</a:t>
            </a:r>
            <a:r>
              <a:rPr lang="uk-UA" sz="2400" dirty="0"/>
              <a:t> </a:t>
            </a:r>
            <a:r>
              <a:rPr lang="uk-UA" sz="2400" dirty="0" err="1"/>
              <a:t>охватывает</a:t>
            </a:r>
            <a:r>
              <a:rPr lang="uk-UA" sz="2400" dirty="0"/>
              <a:t> всю систему </a:t>
            </a:r>
            <a:r>
              <a:rPr lang="uk-UA" sz="2400" dirty="0" err="1"/>
              <a:t>управления</a:t>
            </a:r>
            <a:r>
              <a:rPr lang="uk-UA" sz="2400" dirty="0"/>
              <a:t> </a:t>
            </a:r>
            <a:r>
              <a:rPr lang="uk-UA" sz="2400" dirty="0" err="1" smtClean="0"/>
              <a:t>предприятием</a:t>
            </a:r>
            <a:r>
              <a:rPr lang="uk-UA" sz="2400" dirty="0" smtClean="0"/>
              <a:t>. </a:t>
            </a:r>
            <a:r>
              <a:rPr lang="uk-UA" sz="2400" dirty="0" err="1" smtClean="0"/>
              <a:t>Проведенный</a:t>
            </a:r>
            <a:r>
              <a:rPr lang="uk-UA" sz="2400" dirty="0" smtClean="0"/>
              <a:t> </a:t>
            </a:r>
            <a:r>
              <a:rPr lang="uk-UA" sz="2400" dirty="0" err="1"/>
              <a:t>анализ</a:t>
            </a:r>
            <a:r>
              <a:rPr lang="uk-UA" sz="2400" dirty="0"/>
              <a:t> </a:t>
            </a:r>
            <a:r>
              <a:rPr lang="uk-UA" sz="2400" dirty="0" err="1"/>
              <a:t>свидетельствует</a:t>
            </a:r>
            <a:r>
              <a:rPr lang="uk-UA" sz="2400" dirty="0"/>
              <a:t> о </a:t>
            </a:r>
            <a:r>
              <a:rPr lang="uk-UA" sz="2400" dirty="0" err="1"/>
              <a:t>важности</a:t>
            </a:r>
            <a:r>
              <a:rPr lang="uk-UA" sz="2400" dirty="0"/>
              <a:t> </a:t>
            </a:r>
            <a:r>
              <a:rPr lang="uk-UA" sz="2400" dirty="0" err="1"/>
              <a:t>дальнейшего</a:t>
            </a:r>
            <a:r>
              <a:rPr lang="uk-UA" sz="2400" dirty="0"/>
              <a:t> </a:t>
            </a:r>
            <a:r>
              <a:rPr lang="uk-UA" sz="2400" dirty="0" err="1"/>
              <a:t>исследования</a:t>
            </a:r>
            <a:r>
              <a:rPr lang="uk-UA" sz="2400" dirty="0"/>
              <a:t> </a:t>
            </a:r>
            <a:r>
              <a:rPr lang="uk-UA" sz="2400" dirty="0" err="1"/>
              <a:t>проблемы</a:t>
            </a:r>
            <a:r>
              <a:rPr lang="uk-UA" sz="2400" dirty="0"/>
              <a:t> </a:t>
            </a:r>
            <a:r>
              <a:rPr lang="uk-UA" sz="2400" dirty="0" err="1"/>
              <a:t>оптимизации</a:t>
            </a:r>
            <a:r>
              <a:rPr lang="uk-UA" sz="2400" dirty="0"/>
              <a:t> </a:t>
            </a:r>
            <a:r>
              <a:rPr lang="uk-UA" sz="2400" dirty="0" err="1"/>
              <a:t>денежных</a:t>
            </a:r>
            <a:r>
              <a:rPr lang="uk-UA" sz="2400" dirty="0"/>
              <a:t> </a:t>
            </a:r>
            <a:r>
              <a:rPr lang="uk-UA" sz="2400" dirty="0" err="1"/>
              <a:t>потоков</a:t>
            </a:r>
            <a:r>
              <a:rPr lang="uk-UA" sz="2400" dirty="0"/>
              <a:t> </a:t>
            </a:r>
            <a:r>
              <a:rPr lang="uk-UA" sz="2400" dirty="0" err="1"/>
              <a:t>предприятия</a:t>
            </a:r>
            <a:r>
              <a:rPr lang="uk-UA" sz="2400" dirty="0"/>
              <a:t>, </a:t>
            </a:r>
            <a:r>
              <a:rPr lang="uk-UA" sz="2400" dirty="0" err="1"/>
              <a:t>как</a:t>
            </a:r>
            <a:r>
              <a:rPr lang="uk-UA" sz="2400" dirty="0"/>
              <a:t> в </a:t>
            </a:r>
            <a:r>
              <a:rPr lang="uk-UA" sz="2400" dirty="0" err="1"/>
              <a:t>теоретическом</a:t>
            </a:r>
            <a:r>
              <a:rPr lang="uk-UA" sz="2400" dirty="0"/>
              <a:t>, так и в </a:t>
            </a:r>
            <a:r>
              <a:rPr lang="uk-UA" sz="2400" dirty="0" err="1"/>
              <a:t>практическом</a:t>
            </a:r>
            <a:r>
              <a:rPr lang="uk-UA" sz="2400" dirty="0"/>
              <a:t> аспекте. </a:t>
            </a:r>
            <a:r>
              <a:rPr lang="uk-UA" sz="2400" dirty="0" err="1"/>
              <a:t>Формирование</a:t>
            </a:r>
            <a:r>
              <a:rPr lang="uk-UA" sz="2400" dirty="0"/>
              <a:t> </a:t>
            </a:r>
            <a:r>
              <a:rPr lang="uk-UA" sz="2400" dirty="0" err="1"/>
              <a:t>механизма</a:t>
            </a:r>
            <a:r>
              <a:rPr lang="uk-UA" sz="2400" dirty="0"/>
              <a:t> </a:t>
            </a:r>
            <a:r>
              <a:rPr lang="uk-UA" sz="2400" dirty="0" err="1"/>
              <a:t>оптимизации</a:t>
            </a:r>
            <a:r>
              <a:rPr lang="uk-UA" sz="2400" dirty="0"/>
              <a:t> </a:t>
            </a:r>
            <a:r>
              <a:rPr lang="uk-UA" sz="2400" dirty="0" err="1"/>
              <a:t>денежных</a:t>
            </a:r>
            <a:r>
              <a:rPr lang="uk-UA" sz="2400" dirty="0"/>
              <a:t> </a:t>
            </a:r>
            <a:r>
              <a:rPr lang="uk-UA" sz="2400" dirty="0" err="1"/>
              <a:t>потоков</a:t>
            </a:r>
            <a:r>
              <a:rPr lang="uk-UA" sz="2400" dirty="0"/>
              <a:t> </a:t>
            </a:r>
            <a:r>
              <a:rPr lang="uk-UA" sz="2400" dirty="0" err="1"/>
              <a:t>является</a:t>
            </a:r>
            <a:r>
              <a:rPr lang="uk-UA" sz="2400" dirty="0"/>
              <a:t> одним </a:t>
            </a:r>
            <a:r>
              <a:rPr lang="uk-UA" sz="2400" dirty="0" err="1"/>
              <a:t>из</a:t>
            </a:r>
            <a:r>
              <a:rPr lang="uk-UA" sz="2400" dirty="0"/>
              <a:t> </a:t>
            </a:r>
            <a:r>
              <a:rPr lang="uk-UA" sz="2400" dirty="0" err="1"/>
              <a:t>наиболее</a:t>
            </a:r>
            <a:r>
              <a:rPr lang="uk-UA" sz="2400" dirty="0"/>
              <a:t> </a:t>
            </a:r>
            <a:r>
              <a:rPr lang="uk-UA" sz="2400" dirty="0" err="1"/>
              <a:t>приоритетных</a:t>
            </a:r>
            <a:r>
              <a:rPr lang="uk-UA" sz="2400" dirty="0"/>
              <a:t> направлений </a:t>
            </a:r>
            <a:r>
              <a:rPr lang="uk-UA" sz="2400" dirty="0" err="1"/>
              <a:t>финансового</a:t>
            </a:r>
            <a:r>
              <a:rPr lang="uk-UA" sz="2400" dirty="0"/>
              <a:t> </a:t>
            </a:r>
            <a:r>
              <a:rPr lang="uk-UA" sz="2400" dirty="0" err="1"/>
              <a:t>менеджмента</a:t>
            </a:r>
            <a:r>
              <a:rPr lang="uk-UA" sz="2400" dirty="0"/>
              <a:t> </a:t>
            </a:r>
            <a:r>
              <a:rPr lang="uk-UA" sz="2400" dirty="0" err="1"/>
              <a:t>предприятий</a:t>
            </a:r>
            <a:r>
              <a:rPr lang="uk-UA" sz="2400" dirty="0"/>
              <a:t>, </a:t>
            </a:r>
            <a:r>
              <a:rPr lang="uk-UA" sz="2400" dirty="0" err="1"/>
              <a:t>однако</a:t>
            </a:r>
            <a:r>
              <a:rPr lang="uk-UA" sz="2400" dirty="0"/>
              <a:t> для </a:t>
            </a:r>
            <a:r>
              <a:rPr lang="uk-UA" sz="2400" dirty="0" err="1"/>
              <a:t>эффективной</a:t>
            </a:r>
            <a:r>
              <a:rPr lang="uk-UA" sz="2400" dirty="0"/>
              <a:t> его </a:t>
            </a:r>
            <a:r>
              <a:rPr lang="uk-UA" sz="2400" dirty="0" err="1"/>
              <a:t>реализации</a:t>
            </a:r>
            <a:r>
              <a:rPr lang="uk-UA" sz="2400" dirty="0"/>
              <a:t> </a:t>
            </a:r>
            <a:r>
              <a:rPr lang="uk-UA" sz="2400" dirty="0" err="1"/>
              <a:t>необходим</a:t>
            </a:r>
            <a:r>
              <a:rPr lang="uk-UA" sz="2400" dirty="0"/>
              <a:t> </a:t>
            </a:r>
            <a:r>
              <a:rPr lang="uk-UA" sz="2400" dirty="0" err="1"/>
              <a:t>глубокий</a:t>
            </a:r>
            <a:r>
              <a:rPr lang="uk-UA" sz="2400" dirty="0"/>
              <a:t> </a:t>
            </a:r>
            <a:r>
              <a:rPr lang="uk-UA" sz="2400" dirty="0" err="1"/>
              <a:t>качественный</a:t>
            </a:r>
            <a:r>
              <a:rPr lang="uk-UA" sz="2400" dirty="0"/>
              <a:t> и </a:t>
            </a:r>
            <a:r>
              <a:rPr lang="uk-UA" sz="2400" dirty="0" err="1"/>
              <a:t>количественный</a:t>
            </a:r>
            <a:r>
              <a:rPr lang="uk-UA" sz="2400" dirty="0"/>
              <a:t> </a:t>
            </a:r>
            <a:r>
              <a:rPr lang="uk-UA" sz="2400" dirty="0" err="1"/>
              <a:t>анализ</a:t>
            </a:r>
            <a:r>
              <a:rPr lang="uk-UA" sz="2400" dirty="0"/>
              <a:t> на </a:t>
            </a:r>
            <a:r>
              <a:rPr lang="uk-UA" sz="2400" dirty="0" err="1"/>
              <a:t>различных</a:t>
            </a:r>
            <a:r>
              <a:rPr lang="uk-UA" sz="2400" dirty="0"/>
              <a:t> </a:t>
            </a:r>
            <a:r>
              <a:rPr lang="uk-UA" sz="2400" dirty="0" err="1"/>
              <a:t>уровнях</a:t>
            </a:r>
            <a:r>
              <a:rPr lang="uk-UA" sz="2400" dirty="0"/>
              <a:t>. </a:t>
            </a:r>
            <a:r>
              <a:rPr lang="uk-UA" sz="2400" dirty="0" err="1"/>
              <a:t>Использование</a:t>
            </a:r>
            <a:r>
              <a:rPr lang="uk-UA" sz="2400" dirty="0"/>
              <a:t> </a:t>
            </a:r>
            <a:r>
              <a:rPr lang="uk-UA" sz="2400" dirty="0" err="1"/>
              <a:t>современных</a:t>
            </a:r>
            <a:r>
              <a:rPr lang="uk-UA" sz="2400" dirty="0"/>
              <a:t> </a:t>
            </a:r>
            <a:r>
              <a:rPr lang="uk-UA" sz="2400" dirty="0" err="1"/>
              <a:t>методов</a:t>
            </a:r>
            <a:r>
              <a:rPr lang="uk-UA" sz="2400" dirty="0"/>
              <a:t> </a:t>
            </a:r>
            <a:r>
              <a:rPr lang="uk-UA" sz="2400" dirty="0" err="1"/>
              <a:t>экономико-математического</a:t>
            </a:r>
            <a:r>
              <a:rPr lang="uk-UA" sz="2400" dirty="0"/>
              <a:t> </a:t>
            </a:r>
            <a:r>
              <a:rPr lang="uk-UA" sz="2400" dirty="0" err="1"/>
              <a:t>моделирования</a:t>
            </a:r>
            <a:r>
              <a:rPr lang="uk-UA" sz="2400" dirty="0"/>
              <a:t> </a:t>
            </a:r>
            <a:r>
              <a:rPr lang="uk-UA" sz="2400" dirty="0" err="1"/>
              <a:t>является</a:t>
            </a:r>
            <a:r>
              <a:rPr lang="uk-UA" sz="2400" dirty="0"/>
              <a:t> </a:t>
            </a:r>
            <a:r>
              <a:rPr lang="uk-UA" sz="2400" dirty="0" err="1"/>
              <a:t>необходимым</a:t>
            </a:r>
            <a:r>
              <a:rPr lang="uk-UA" sz="2400" dirty="0"/>
              <a:t> </a:t>
            </a:r>
            <a:r>
              <a:rPr lang="uk-UA" sz="2400" dirty="0" err="1"/>
              <a:t>условием</a:t>
            </a:r>
            <a:r>
              <a:rPr lang="uk-UA" sz="2400" dirty="0"/>
              <a:t> </a:t>
            </a:r>
            <a:r>
              <a:rPr lang="uk-UA" sz="2400" dirty="0" err="1"/>
              <a:t>регулирования</a:t>
            </a:r>
            <a:r>
              <a:rPr lang="uk-UA" sz="2400" dirty="0"/>
              <a:t> и </a:t>
            </a:r>
            <a:r>
              <a:rPr lang="uk-UA" sz="2400" dirty="0" err="1"/>
              <a:t>оптимизации</a:t>
            </a:r>
            <a:r>
              <a:rPr lang="uk-UA" sz="2400" dirty="0"/>
              <a:t> </a:t>
            </a:r>
            <a:r>
              <a:rPr lang="uk-UA" sz="2400" dirty="0" err="1"/>
              <a:t>денежных</a:t>
            </a:r>
            <a:r>
              <a:rPr lang="uk-UA" sz="2400" dirty="0"/>
              <a:t> </a:t>
            </a:r>
            <a:r>
              <a:rPr lang="uk-UA" sz="2400" dirty="0" err="1"/>
              <a:t>потоков</a:t>
            </a:r>
            <a:r>
              <a:rPr lang="uk-UA" sz="2400" dirty="0"/>
              <a:t> </a:t>
            </a:r>
            <a:r>
              <a:rPr lang="uk-UA" sz="2400" dirty="0" err="1"/>
              <a:t>предприятий</a:t>
            </a:r>
            <a:r>
              <a:rPr lang="uk-UA" sz="2400" dirty="0"/>
              <a:t>. </a:t>
            </a:r>
            <a:r>
              <a:rPr lang="uk-UA" sz="2400" dirty="0" err="1"/>
              <a:t>Именно</a:t>
            </a:r>
            <a:r>
              <a:rPr lang="uk-UA" sz="2400" dirty="0"/>
              <a:t> </a:t>
            </a:r>
            <a:r>
              <a:rPr lang="uk-UA" sz="2400" dirty="0" err="1"/>
              <a:t>такой</a:t>
            </a:r>
            <a:r>
              <a:rPr lang="uk-UA" sz="2400" dirty="0"/>
              <a:t> </a:t>
            </a:r>
            <a:r>
              <a:rPr lang="uk-UA" sz="2400" dirty="0" err="1"/>
              <a:t>подход</a:t>
            </a:r>
            <a:r>
              <a:rPr lang="uk-UA" sz="2400" dirty="0"/>
              <a:t> </a:t>
            </a:r>
            <a:r>
              <a:rPr lang="uk-UA" sz="2400" dirty="0" err="1"/>
              <a:t>даст</a:t>
            </a:r>
            <a:r>
              <a:rPr lang="uk-UA" sz="2400" dirty="0"/>
              <a:t> </a:t>
            </a:r>
            <a:r>
              <a:rPr lang="uk-UA" sz="2400" dirty="0" err="1"/>
              <a:t>возможность</a:t>
            </a:r>
            <a:r>
              <a:rPr lang="uk-UA" sz="2400" dirty="0"/>
              <a:t> </a:t>
            </a:r>
            <a:r>
              <a:rPr lang="uk-UA" sz="2400" dirty="0" err="1"/>
              <a:t>эффективно</a:t>
            </a:r>
            <a:r>
              <a:rPr lang="uk-UA" sz="2400" dirty="0"/>
              <a:t> </a:t>
            </a:r>
            <a:r>
              <a:rPr lang="uk-UA" sz="2400" dirty="0" err="1"/>
              <a:t>использовать</a:t>
            </a:r>
            <a:r>
              <a:rPr lang="uk-UA" sz="2400" dirty="0"/>
              <a:t> </a:t>
            </a:r>
            <a:r>
              <a:rPr lang="uk-UA" sz="2400" dirty="0" err="1"/>
              <a:t>денежные</a:t>
            </a:r>
            <a:r>
              <a:rPr lang="uk-UA" sz="2400" dirty="0"/>
              <a:t> </a:t>
            </a:r>
            <a:r>
              <a:rPr lang="uk-UA" sz="2400" dirty="0" err="1"/>
              <a:t>средства</a:t>
            </a:r>
            <a:r>
              <a:rPr lang="uk-UA" sz="2400" dirty="0"/>
              <a:t> и направлять </a:t>
            </a:r>
            <a:r>
              <a:rPr lang="uk-UA" sz="2400" dirty="0" err="1"/>
              <a:t>их</a:t>
            </a:r>
            <a:r>
              <a:rPr lang="uk-UA" sz="2400" dirty="0"/>
              <a:t> на </a:t>
            </a:r>
            <a:r>
              <a:rPr lang="uk-UA" sz="2400" dirty="0" err="1"/>
              <a:t>цели</a:t>
            </a:r>
            <a:r>
              <a:rPr lang="uk-UA" sz="2400" dirty="0"/>
              <a:t> </a:t>
            </a:r>
            <a:r>
              <a:rPr lang="uk-UA" sz="2400" dirty="0" err="1"/>
              <a:t>развития</a:t>
            </a:r>
            <a:r>
              <a:rPr lang="uk-UA" sz="2400" dirty="0"/>
              <a:t> </a:t>
            </a:r>
            <a:r>
              <a:rPr lang="uk-UA" sz="2400" dirty="0" err="1"/>
              <a:t>предприятия</a:t>
            </a:r>
            <a:r>
              <a:rPr lang="uk-UA" sz="2400" dirty="0"/>
              <a:t>. </a:t>
            </a: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524" y="5466572"/>
            <a:ext cx="1596979" cy="139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3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23954" y="1552833"/>
            <a:ext cx="8438997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/>
              <a:t>Спасибо за внимание.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988" y="2637552"/>
            <a:ext cx="5335325" cy="332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03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71</TotalTime>
  <Words>508</Words>
  <Application>Microsoft Office PowerPoint</Application>
  <PresentationFormat>Широкоэкранный</PresentationFormat>
  <Paragraphs>52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Century Gothic</vt:lpstr>
      <vt:lpstr>Symbol</vt:lpstr>
      <vt:lpstr>Times New Roman</vt:lpstr>
      <vt:lpstr>Wingdings 3</vt:lpstr>
      <vt:lpstr>Легкий дым</vt:lpstr>
      <vt:lpstr>Модель оптимизации денежных потоков в системе управления предприятием  </vt:lpstr>
      <vt:lpstr>Цель:</vt:lpstr>
      <vt:lpstr>Задача:</vt:lpstr>
      <vt:lpstr>Презентация PowerPoint</vt:lpstr>
      <vt:lpstr>Презентация PowerPoint</vt:lpstr>
      <vt:lpstr>Принципы управления денежными потоками: </vt:lpstr>
      <vt:lpstr>Презентация PowerPoint</vt:lpstr>
      <vt:lpstr>Презентация PowerPoint</vt:lpstr>
      <vt:lpstr>Презентация PowerPoint</vt:lpstr>
      <vt:lpstr>Выводы:</vt:lpstr>
      <vt:lpstr>Презентация PowerPoint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Модель оптимизации денежных потоков в системе управления предприятием</dc:title>
  <dc:creator>Microsoft Office</dc:creator>
  <cp:lastModifiedBy>Microsoft Office</cp:lastModifiedBy>
  <cp:revision>8</cp:revision>
  <dcterms:created xsi:type="dcterms:W3CDTF">2015-03-01T16:24:46Z</dcterms:created>
  <dcterms:modified xsi:type="dcterms:W3CDTF">2015-03-01T17:35:50Z</dcterms:modified>
</cp:coreProperties>
</file>