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4" r:id="rId9"/>
    <p:sldId id="265" r:id="rId10"/>
    <p:sldId id="266" r:id="rId11"/>
    <p:sldId id="26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4" d="100"/>
          <a:sy n="74" d="100"/>
        </p:scale>
        <p:origin x="-1074"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ru-RU" smtClean="0"/>
              <a:t>Образец заголовка</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7" name="Date Placeholder 6"/>
          <p:cNvSpPr>
            <a:spLocks noGrp="1"/>
          </p:cNvSpPr>
          <p:nvPr>
            <p:ph type="dt" sz="half" idx="10"/>
          </p:nvPr>
        </p:nvSpPr>
        <p:spPr/>
        <p:txBody>
          <a:bodyPr/>
          <a:lstStyle/>
          <a:p>
            <a:fld id="{B9A3D961-5B69-4347-A391-F461A7BA1A07}" type="datetimeFigureOut">
              <a:rPr lang="en-US" smtClean="0"/>
              <a:t>3/1/2015</a:t>
            </a:fld>
            <a:endParaRPr lang="en-US"/>
          </a:p>
        </p:txBody>
      </p:sp>
      <p:sp>
        <p:nvSpPr>
          <p:cNvPr id="8" name="Slide Number Placeholder 7"/>
          <p:cNvSpPr>
            <a:spLocks noGrp="1"/>
          </p:cNvSpPr>
          <p:nvPr>
            <p:ph type="sldNum" sz="quarter" idx="11"/>
          </p:nvPr>
        </p:nvSpPr>
        <p:spPr/>
        <p:txBody>
          <a:bodyPr/>
          <a:lstStyle/>
          <a:p>
            <a:fld id="{6CF512CF-07E9-448D-817F-D7A939DA3EC1}"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4" name="Date Placeholder 3"/>
          <p:cNvSpPr>
            <a:spLocks noGrp="1"/>
          </p:cNvSpPr>
          <p:nvPr>
            <p:ph type="dt" sz="half" idx="10"/>
          </p:nvPr>
        </p:nvSpPr>
        <p:spPr/>
        <p:txBody>
          <a:bodyPr/>
          <a:lstStyle/>
          <a:p>
            <a:fld id="{B9A3D961-5B69-4347-A391-F461A7BA1A07}" type="datetimeFigureOut">
              <a:rPr lang="en-US" smtClean="0"/>
              <a:t>3/1/2015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F512CF-07E9-448D-817F-D7A939DA3EC1}" type="slidenum">
              <a:rPr lang="en-US" smtClean="0"/>
              <a:t>‹#›</a:t>
            </a:fld>
            <a:endParaRPr lang="en-US"/>
          </a:p>
        </p:txBody>
      </p:sp>
    </p:spTree>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ru-RU" smtClean="0"/>
              <a:t>Образец заголовка</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9A3D961-5B69-4347-A391-F461A7BA1A07}" type="datetimeFigureOut">
              <a:rPr lang="en-US" smtClean="0"/>
              <a:t>3/1/2015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F512CF-07E9-448D-817F-D7A939DA3EC1}" type="slidenum">
              <a:rPr lang="en-US" smtClean="0"/>
              <a:t>‹#›</a:t>
            </a:fld>
            <a:endParaRPr lang="en-US"/>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5" name="Date Placeholder 4"/>
          <p:cNvSpPr>
            <a:spLocks noGrp="1"/>
          </p:cNvSpPr>
          <p:nvPr>
            <p:ph type="dt" sz="half" idx="10"/>
          </p:nvPr>
        </p:nvSpPr>
        <p:spPr/>
        <p:txBody>
          <a:bodyPr/>
          <a:lstStyle/>
          <a:p>
            <a:fld id="{B9A3D961-5B69-4347-A391-F461A7BA1A07}" type="datetimeFigureOut">
              <a:rPr lang="en-US" smtClean="0"/>
              <a:t>3/1/2015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CF512CF-07E9-448D-817F-D7A939DA3EC1}" type="slidenum">
              <a:rPr lang="en-US" smtClean="0"/>
              <a:t>‹#›</a:t>
            </a:fld>
            <a:endParaRPr lang="en-US"/>
          </a:p>
        </p:txBody>
      </p:sp>
      <p:sp>
        <p:nvSpPr>
          <p:cNvPr id="9" name="Content Placeholder 8"/>
          <p:cNvSpPr>
            <a:spLocks noGrp="1"/>
          </p:cNvSpPr>
          <p:nvPr>
            <p:ph sz="quarter" idx="13"/>
          </p:nvPr>
        </p:nvSpPr>
        <p:spPr>
          <a:xfrm>
            <a:off x="365760" y="1600200"/>
            <a:ext cx="4041648" cy="452628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B9A3D961-5B69-4347-A391-F461A7BA1A07}" type="datetimeFigureOut">
              <a:rPr lang="en-US" smtClean="0"/>
              <a:t>3/1/2015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CF512CF-07E9-448D-817F-D7A939DA3EC1}" type="slidenum">
              <a:rPr lang="en-US" smtClean="0"/>
              <a:t>‹#›</a:t>
            </a:fld>
            <a:endParaRPr lang="en-US"/>
          </a:p>
        </p:txBody>
      </p:sp>
      <p:sp>
        <p:nvSpPr>
          <p:cNvPr id="11" name="Content Placeholder 10"/>
          <p:cNvSpPr>
            <a:spLocks noGrp="1"/>
          </p:cNvSpPr>
          <p:nvPr>
            <p:ph sz="quarter" idx="13"/>
          </p:nvPr>
        </p:nvSpPr>
        <p:spPr>
          <a:xfrm>
            <a:off x="457200" y="2212848"/>
            <a:ext cx="4041648" cy="391363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9A3D961-5B69-4347-A391-F461A7BA1A07}" type="datetimeFigureOut">
              <a:rPr lang="en-US" smtClean="0"/>
              <a:t>3/1/2015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CF512CF-07E9-448D-817F-D7A939DA3EC1}" type="slidenum">
              <a:rPr lang="en-US" smtClean="0"/>
              <a:t>‹#›</a:t>
            </a:fld>
            <a:endParaRPr lang="en-US"/>
          </a:p>
        </p:txBody>
      </p:sp>
    </p:spTree>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A3D961-5B69-4347-A391-F461A7BA1A07}" type="datetimeFigureOut">
              <a:rPr lang="en-US" smtClean="0"/>
              <a:t>3/1/2015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CF512CF-07E9-448D-817F-D7A939DA3EC1}" type="slidenum">
              <a:rPr lang="en-US" smtClean="0"/>
              <a:t>‹#›</a:t>
            </a:fld>
            <a:endParaRPr lang="en-US"/>
          </a:p>
        </p:txBody>
      </p:sp>
    </p:spTree>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9A3D961-5B69-4347-A391-F461A7BA1A07}" type="datetimeFigureOut">
              <a:rPr lang="en-US" smtClean="0"/>
              <a:t>3/1/2015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CF512CF-07E9-448D-817F-D7A939DA3EC1}" type="slidenum">
              <a:rPr lang="en-US" smtClean="0"/>
              <a:t>‹#›</a:t>
            </a:fld>
            <a:endParaRPr lang="en-US"/>
          </a:p>
        </p:txBody>
      </p:sp>
    </p:spTree>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ru-RU" smtClean="0"/>
              <a:t>Образец заголовка</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9A3D961-5B69-4347-A391-F461A7BA1A07}" type="datetimeFigureOut">
              <a:rPr lang="en-US" smtClean="0"/>
              <a:t>3/1/2015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CF512CF-07E9-448D-817F-D7A939DA3EC1}" type="slidenum">
              <a:rPr lang="en-US" smtClean="0"/>
              <a:t>‹#›</a:t>
            </a:fld>
            <a:endParaRPr lang="en-US"/>
          </a:p>
        </p:txBody>
      </p:sp>
    </p:spTree>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9A3D961-5B69-4347-A391-F461A7BA1A07}" type="datetimeFigureOut">
              <a:rPr lang="en-US" smtClean="0"/>
              <a:t>3/1/2015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F512CF-07E9-448D-817F-D7A939DA3EC1}" type="slidenum">
              <a:rPr lang="en-US" smtClean="0"/>
              <a:t>‹#›</a:t>
            </a:fld>
            <a:endParaRPr lang="en-US"/>
          </a:p>
        </p:txBody>
      </p:sp>
    </p:spTree>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9A3D961-5B69-4347-A391-F461A7BA1A07}" type="datetimeFigureOut">
              <a:rPr lang="en-US" smtClean="0"/>
              <a:t>3/1/2015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F512CF-07E9-448D-817F-D7A939DA3EC1}" type="slidenum">
              <a:rPr lang="en-US" smtClean="0"/>
              <a:t>‹#›</a:t>
            </a:fld>
            <a:endParaRPr lang="en-US"/>
          </a:p>
        </p:txBody>
      </p:sp>
    </p:spTree>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B9A3D961-5B69-4347-A391-F461A7BA1A07}" type="datetimeFigureOut">
              <a:rPr lang="en-US" smtClean="0"/>
              <a:t>3/1/2015</a:t>
            </a:fld>
            <a:endParaRPr lang="en-US"/>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en-US"/>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6CF512CF-07E9-448D-817F-D7A939DA3EC1}" type="slidenum">
              <a:rPr lang="en-US" smtClean="0"/>
              <a:t>‹#›</a:t>
            </a:fld>
            <a:endParaRPr lang="en-US"/>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wipe/>
  </p:transition>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761999"/>
            <a:ext cx="7772400" cy="3294845"/>
          </a:xfrm>
        </p:spPr>
        <p:txBody>
          <a:bodyPr/>
          <a:lstStyle/>
          <a:p>
            <a:r>
              <a:rPr lang="ru-RU" sz="4400" b="1" dirty="0">
                <a:effectLst/>
              </a:rPr>
              <a:t>МОДЕЛЬ БИЗНЕС ПРОЦЕССОВ В ИНТЕРНЕТ-МАГАЗИНЕ</a:t>
            </a:r>
            <a:r>
              <a:rPr lang="en-US" sz="4400" dirty="0">
                <a:effectLst/>
              </a:rPr>
              <a:t/>
            </a:r>
            <a:br>
              <a:rPr lang="en-US" sz="4400" dirty="0">
                <a:effectLst/>
              </a:rPr>
            </a:br>
            <a:endParaRPr lang="en-US" sz="4400" dirty="0"/>
          </a:p>
        </p:txBody>
      </p:sp>
      <p:sp>
        <p:nvSpPr>
          <p:cNvPr id="3" name="Подзаголовок 2"/>
          <p:cNvSpPr>
            <a:spLocks noGrp="1"/>
          </p:cNvSpPr>
          <p:nvPr>
            <p:ph type="subTitle" idx="1"/>
          </p:nvPr>
        </p:nvSpPr>
        <p:spPr>
          <a:xfrm>
            <a:off x="4495800" y="5257800"/>
            <a:ext cx="3833611" cy="1219200"/>
          </a:xfrm>
        </p:spPr>
        <p:txBody>
          <a:bodyPr/>
          <a:lstStyle/>
          <a:p>
            <a:pPr algn="l"/>
            <a:r>
              <a:rPr lang="uk-UA" dirty="0" smtClean="0"/>
              <a:t>Автор: </a:t>
            </a:r>
            <a:r>
              <a:rPr lang="uk-UA" dirty="0" err="1" smtClean="0"/>
              <a:t>Ямбуренко</a:t>
            </a:r>
            <a:r>
              <a:rPr lang="uk-UA" dirty="0" smtClean="0"/>
              <a:t> А.В.</a:t>
            </a:r>
          </a:p>
          <a:p>
            <a:pPr algn="l"/>
            <a:r>
              <a:rPr lang="uk-UA" dirty="0" err="1"/>
              <a:t>г</a:t>
            </a:r>
            <a:r>
              <a:rPr lang="uk-UA" dirty="0" err="1" smtClean="0"/>
              <a:t>руппа</a:t>
            </a:r>
            <a:r>
              <a:rPr lang="uk-UA" dirty="0" smtClean="0"/>
              <a:t>: 6.04.04.12.01</a:t>
            </a:r>
            <a:endParaRPr lang="en-US" dirty="0"/>
          </a:p>
        </p:txBody>
      </p:sp>
    </p:spTree>
    <p:extLst>
      <p:ext uri="{BB962C8B-B14F-4D97-AF65-F5344CB8AC3E}">
        <p14:creationId xmlns:p14="http://schemas.microsoft.com/office/powerpoint/2010/main" val="658141510"/>
      </p:ext>
    </p:extLst>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riseprofit.ru/wp-content/uploads/2013/04/867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4200" y="2343150"/>
            <a:ext cx="6019800" cy="4514850"/>
          </a:xfrm>
          <a:prstGeom prst="rect">
            <a:avLst/>
          </a:prstGeom>
          <a:noFill/>
          <a:extLst>
            <a:ext uri="{909E8E84-426E-40DD-AFC4-6F175D3DCCD1}">
              <a14:hiddenFill xmlns:a14="http://schemas.microsoft.com/office/drawing/2010/main">
                <a:solidFill>
                  <a:srgbClr val="FFFFFF"/>
                </a:solidFill>
              </a14:hiddenFill>
            </a:ext>
          </a:extLst>
        </p:spPr>
      </p:pic>
      <p:sp>
        <p:nvSpPr>
          <p:cNvPr id="3" name="Объект 2"/>
          <p:cNvSpPr>
            <a:spLocks noGrp="1"/>
          </p:cNvSpPr>
          <p:nvPr>
            <p:ph idx="1"/>
          </p:nvPr>
        </p:nvSpPr>
        <p:spPr>
          <a:xfrm>
            <a:off x="381000" y="228600"/>
            <a:ext cx="5410200" cy="6019800"/>
          </a:xfrm>
        </p:spPr>
        <p:txBody>
          <a:bodyPr>
            <a:normAutofit/>
          </a:bodyPr>
          <a:lstStyle/>
          <a:p>
            <a:r>
              <a:rPr lang="ru-RU" sz="2000" dirty="0"/>
              <a:t>Интернет-магазин как и любой другой магазин, сталкивается с одними и теми же проблемами: минимизация затрат и повышение прибыли. В этом ему способна помочь такая наука как логистика, а точнее логистический отдел внутри компании или же услуги внешней логистической фирмы (второй вариант требует одноразовых крупных затрат на получение услуг, но все же является менее затратным чем первый, поскольку постоянные затраты на содержание логистического отдела все же обходятся дороже). </a:t>
            </a:r>
            <a:endParaRPr lang="en-US" sz="2000" dirty="0"/>
          </a:p>
        </p:txBody>
      </p:sp>
    </p:spTree>
    <p:extLst>
      <p:ext uri="{BB962C8B-B14F-4D97-AF65-F5344CB8AC3E}">
        <p14:creationId xmlns:p14="http://schemas.microsoft.com/office/powerpoint/2010/main" val="3080681165"/>
      </p:ext>
    </p:extLst>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fitnessexpert.com/sites/default/files/journal-anonce/1293431157_cen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0600" y="3600450"/>
            <a:ext cx="4343400" cy="3257550"/>
          </a:xfrm>
          <a:prstGeom prst="rect">
            <a:avLst/>
          </a:prstGeom>
          <a:noFill/>
          <a:extLst>
            <a:ext uri="{909E8E84-426E-40DD-AFC4-6F175D3DCCD1}">
              <a14:hiddenFill xmlns:a14="http://schemas.microsoft.com/office/drawing/2010/main">
                <a:solidFill>
                  <a:srgbClr val="FFFFFF"/>
                </a:solidFill>
              </a14:hiddenFill>
            </a:ext>
          </a:extLst>
        </p:spPr>
      </p:pic>
      <p:sp>
        <p:nvSpPr>
          <p:cNvPr id="3" name="Объект 2"/>
          <p:cNvSpPr>
            <a:spLocks noGrp="1"/>
          </p:cNvSpPr>
          <p:nvPr>
            <p:ph idx="1"/>
          </p:nvPr>
        </p:nvSpPr>
        <p:spPr>
          <a:xfrm>
            <a:off x="381000" y="228600"/>
            <a:ext cx="5410200" cy="6019800"/>
          </a:xfrm>
        </p:spPr>
        <p:txBody>
          <a:bodyPr>
            <a:normAutofit/>
          </a:bodyPr>
          <a:lstStyle/>
          <a:p>
            <a:r>
              <a:rPr lang="ru-RU" sz="2000" dirty="0"/>
              <a:t>Как показывается статистика: крупные компании, как правило, стараются организовать логистическую службу в собственной структуре. Средним и мелким компаниям выгоднее обращаться к сторонним логистам.</a:t>
            </a:r>
            <a:endParaRPr lang="en-US" sz="2000" dirty="0"/>
          </a:p>
          <a:p>
            <a:r>
              <a:rPr lang="ru-RU" sz="2000" dirty="0"/>
              <a:t>Главная задача логистики — снизить затраты компаний путем управления товарно-материальными и информационными потоками при перемещении продукции от производителя (продавца) к потребителю (заказчику).</a:t>
            </a:r>
            <a:endParaRPr lang="en-US" sz="2000" dirty="0"/>
          </a:p>
        </p:txBody>
      </p:sp>
      <p:sp>
        <p:nvSpPr>
          <p:cNvPr id="2" name="AutoShape 2" descr="data:image/jpeg;base64,/9j/4AAQSkZJRgABAQAAAQABAAD/2wCEAAkGBxISEhUUEhMVFhQVFRQVFRgXFBQVFxkUFxYYFhUVFRcYHSggGBomHBcWITEiJSorLi4uFx8zODMtNygtLisBCgoKDg0OGxAQGy0kICQ1LCw1LCwsLCwvLCwsLCwsLCwsLywtLDAsLCwsLC8sLCwtLCwsLCwsLCwsLCwvLCwsLf/AABEIAMoA+QMBEQACEQEDEQH/xAAcAAEAAQUBAQAAAAAAAAAAAAAABgECBAUHAwj/xABOEAABAwEEBQYICQoFBAMAAAABAAIDEQQSITEFBhNBUQciYXGBkRQjMlKSobHRFyRCU1RzssHSFRYzYnKCk6Lh8CU1dISjNGPC8UNkxP/EABsBAQACAwEBAAAAAAAAAAAAAAAEBQECAwYH/8QAPREAAgECAwUGBAQEBgIDAAAAAAECAxEEITEFEkFR8BNhcZGh0SKBscEUMlLhIzNC8RUWNGJy0gaSJETC/9oADAMBAAIRAxEAPwDuKAIAgCAIAgCAIAgCAIAgCAIAgCAIAgCAIAgCAIAgCAIAgCAIAgCAIAgCAIAgCAIAgCAIAgCAIAgPKWdozzzpvpx6ulc51IxNowb0Mc2px8kduY+4etcXXdrpZc+rL1Z07NL8z69foW+Eu4t/l/Eoz2hTTs6kL+Mf+xt2ce/r5FwtDxmK9X9CV3hiJNXyfh+zZq6ceD69D2itLXdft6jkV3hVjI0lBxPcLqaBAEAQBAEAQBAEAQBAEAQBAEAQBAEAQBAEAQBAEAQAlAYlotBrdbn7Oj+8vUo9Wr/THrr0OsIcX116mtltQGXOPE4ivEVzPSV5XHbcjBuGHzf6np8lx8X8iVGi3m8uusjGknLsyT2rzVfEVa8t6pJt95IjCMdEWX1xNrFWSEYg0W9OpOnLeg2nzWRhxT1MmO118rvAx7Rv9q9BgtuTT3cRmufH5/q+vI4yo2/L5daGys1opQE1G459WO8f2V66hXUkne6ej6/utGQ5w4rrr+xmAqYcSqAIAgCAIAgCAIAgCAIAgCAIAgCAIAgCAIAgCAIDxtUt1vTu9/YKnsXOrPdj113m8I7zNJbrRd5gzPlcccQ37z1rye2MZJf/ABqer/N89I/eXiTqNPe+J6Lq/sX/AJIfTym+tcf8tV7X3o+vsY/Fw5M10wLXFrsCM1R18NOhUdOas0SoNSV0WbRcd02sNom6LDaIkLGZYbTjdJwOVdx9xyKu9kY50pqjN/DL0b+z0fmcK1P+pddcDe2OWoocx30y+4jsXtqM7qz4dfsV1SNncyV3OYQBAEAQBAEAQBAEAQBAEAQBAEAQBAUqgAcOIQzZlUMBAEBgWt/OxyaKnqFXH7IHaodeaTu9Fn9/svM7018OXH+33ZFJbReJJzJJPavn1Wcqk3OWrz8y4jDdSSPSO3vaQbzsKfKOXBd6WMr05xlvvLhd6cjSVCMk1Y3mkNH7ZzXtcBeaDjXHge4hel2hsr8bUjVpySuvPv8AX6ECjiOyi4yXExvyA/z2+tQf8tVf1ryZ1/HQ5MfkB/nt9af5aq/rXqPx0OTMTSGj3RCpcDiBhXfWnsKgY7ZM8JHeck+GXf8A2O1HERquyRgCVVm6SN0k+jp71x3nCh68j62t717vZ9d1KcJvis/HR/ReZVVoWuuX9/uzbK2IgQBAULgMyhlJsAoYKoAgCAIAgCAIAgCAIAgKEoDRaa1gjiYXOeGMGF841NK3Yx8o0xyPdiuNSqoosMLgJ1pKKi2+Xu+Hp55EFtGvD5X3LLZnTOOV++4niRHHi0fvKE8S5O0I3PSU9hwow38RUUV3WXq8n5GPNrXbYSNvZI2A+SXMnaDxDXF5FewrSVepH80fr7nWGysJVT7Gq3bk4v0STN7oHXqORwY4mJ+V2QhzCeAfhToBujpK70sUpZaeJWY3YdSmt6PxLnHJ+Wd/X5Ewm0sGxOfs5HubTxcbb0hJN0Bow37zSmNaUKnRlc87UpuD7uZqhoq12zG1yGzwnKzWd5DyP+/aBR37sd0DznLJzM/SQuskAyEbgOqkY9iqsf8Ay6v/ABf0iTKCzj4r7kQMq8XulzYptE3RYlWh7RehYcKscWGpIwOWX7q9Zs+rv4WDf9L3c8suH2KjEw3aslzz69TY3hxZ6blYXX+3zZHs+/yKXhxZ6bli6/2+bGff5I0WsU1GsHnOe7MnBoDRnuOJVFted6cY8235ZLz1J+Ch8TfKy88zRbVUO6WFiS6AdWNvQ93ti969Psi/Ypd7+sCsxStN+H2kLRoCaFzpLDMWFxLnQTF0lneSauu/LgJxxYbuPkleiK0zrBpZzoy6aB8L2uLCxxa6pABrG4Gj2GvlYdIC1cktTeEHN2RGdYtdYoSWlxc/fHGaXf23nyT0Yni0KJVxMY5PyRf4DYtSst5Ky/VL7Lj6dzInaNfZq82GEftbRzv3i1zRXsUSWLlwSL2nsGjb4pyfhZL5XTfqe9g5QXA+NhA6YXOae55dX0gswxnNeRzr/wDj8Wv4c/lJJr0t9GTzQWskc7bzH7RuAdhR7Ccg5vs47iSp9OupK55jGbOnQlaSs/R+D670kSON4IqMQcQQpBVtWyZcgCAIAgCAIAgCAIDTawaQbGx140Y1hfId9wbgN5OVOJA3rlVkksyZg6Eqk1uq7bsvH9vd8DhundNPtUpkfgBUMZXBjeA4neTvOKpqtR1JXZ9EweEp4WnuQ14vi31ouCM+7LFYWhjXg2mWTaEB1TFEGBjDhkXPeab6BdLSjSsuP2I29Tq4xuTVoJW01le78UkkY2hC9sgjcx+xlIZK266l1xoH5YOaaOB/V6StaSknZrJnbGOEodpFrfjmndX8PB6NGBaYixxjkFC0kYgjIkd2C5yi4uzJMKinFTho+vMnXJ9rG68LPIeewExOO9jRzoyd4DRUdDSNzVOw1Zv4Web21s+Fu3gsnqu/g/PJ99ubOrQyhwBG8f2FYp3R46UXF2ZgW+K8XN89pHaW09rW96hYmnvuUP1JrzX7IkUpWSfJ9fVnPnPovGONtT0Nim1TdFjc6u6Ray+x7g0ODXNJwAe01FTu6+hWezq0aanCTtezV9LrTwIWMoyluyir2+jJD+XIPnWfxHfgV1+NpfrX/s/+pX/hKn6X5L3LX6bhphMyv1jvwLWWOp2ymv8A2f8A1H4Sp+l+S9yNaf0g2SQXDVjGBoOVTvI/vcqPaNaNaolDSKS92WeEoyhB72rdzWCVQN0lWJtoCKkcQOZ5/pGo9TW969Ts+lu0oR+fnn9l5lJipXnJ/Lyy+7N65wAqchirggJXObcoGszogGRkiWQGhGccdaVHB5NQN4o4+aq/E13HJav6HqtjbNjUe9P8sfV+y8nkuZEtRtGQz2ktmqWxxPluA0LiylGYddf3VFw9KMp/F4l3tfF1aWH3qWrajflfj1zJFom02LSkclnbZY7NIyMyRvbdIbQgElwa00qRUHMVUmLp1k47tmVWIhi9mTjXdV1It2ad/RXfy5HtovR2irZtLJZ43344y7wmmbgQK1rU1JyIAoDTILMKdGonCK04mmIxW08I44mtJWk7bnd5et2+Zz7RukZLPIJInC82o4tcMi1w+U08FAjJwldHp8RRhiKe5UWT80+a70du1V0wyeNj2VuSAkA4lrx5bDxxBx6j8pXFGopK5892hhZUajjLWPquD68OBIwu5WhAEAQBAEAQBACgOY8qttLYLoP6We6f2YwSR1V2Z/dUDFP4fF/Q9RsGku2u/wCmN/m+mRfkws7JNIRh7Q4NZI8A4i8BgadFa9dFGwkU6mZa7crShg5brtdpfI7PDJC17niRt59GnxlRzK4BpNARU1oOtW143ueHcariotOy7ufWXoXWm0wvY5hkbRwLDSS6cRiA5pqDTHDHejcWrXEYVItSUXlnoQzlUs8RsDXtAJjkjax1bxAIoRezOFPUouMinTuXWwKlSOLcXkmndaehynRlv2Uscnzb2uHUCCR0giop0qthLdaZ6+vTVWnKHNNdd59D6HdzXDcHEDqwx76q7p6HznEfmT5o9bbHhUZj2Z+ogHsXOvH4b8uvTU503Z2ILrRYiyTaNHMkNep/ym/eOteb2hh92e+tJej4r7l5gqu9Dceq+nB/Y0e0UDdJ1i+B7bzb3k3hep5ted6qraEY7y3tMr+HExJPde7qTDWc2UWcXNne5uzuXa545bqVz6FfbQjhvw/w2vla1utCmwXbut8V7Z3uW6qmymzm/s79XbS/drSppn8mlPWsbOjh+we9a+d726tYzju37b4b2ytbrmRK1Pbfdc8i867+zXD1KjqRjvvd0vl4FvBS3VvamXoaxmaQN+SMXng0Z9pyHSV1w2H7WduGr8P30OWIqqlC/HgdEsMe+lNw6ONO4D91epoR/q66yS+R56rLh11x+ZXSrqRup0DsqKjuqu03kKEb1EcE1tt1+2TkHJ5jHQ2PmCno17VT13ebPoGz4buGgu6/zef7HSNVLKxljs0jWNDjCX1DG3i+N99wBpWr49oD0NVhSSUE0eX2hVlUxNSEpO17Wu7Wat5J2Zs4oGRkG4ymLH0YwXmNdR5fRuN6KVjyP+2t0kuuuBFdSU1a75rN6tZWz4STXzL7EwRc0ANALA+61rb9C6zyVoMgTHJ+8sxVsuuX7mtWXaZvPldt20kuPjH5EJ5T7NGyGyFsbGvvTRvLWBt4x3WmtAKi8Ce1RMVFbsbIv9hVpurVTk2smru9r5jkrtppOyuDHRyt7ateO0iPuWMK8mjO3aacoS5px+lvudfCszxoQBAEAQBAEAQFCgOVcrcHiWO8y0PB6BK0kV/h+tQMSsvmep2JUtUa5xXo/wBzQ8kR/wARb9VL7AuWEX8Qmbdd8I/FEhOUf+otXsK6+7IfF/8AGBjweVJ/q/8A8hWFq/H7G8/yx/4f/szdeD/hLvr4vstW9b+UyPs52x68H9Wcps0Rke1jfKe5rB1uIaPaoEY3dj086qhFyfDM+lNDjmu/bNOqgP3q5hxPnmJ/Ml3GeQtyOavSNhaWua5tY3ZjhwodxG49hUGvRjutNXi+vTg/kSqVVppp2kuv7r5kC0zoOSCrhV8e5wGXQ8fJPqVHXwkqeazXP35F5h8XCrk8ny9uZp76i2JlheTdQsLyboNhovRcs55oo0eU44NHWd56Biu1LDzqaac+BHr4iFJZ68uJPdEaLbE24ytK1c44FzuJ4dA3davMPh1FbsdOfFv35Lh4lHXrub3pfJder4+Bu2NAFArFJJWRBbvqYmlx4s9Y9Zp961qflO+Hf8RHzxrTEWWy0NPz0jh1OcXtPc4KprR+NnvcFUUsPB9yXlkzoHIwdpHaWPJc1rorrSSQ2t+tBuqpeEV00yg/8he7OEo5N3z56E4sViMjGv8AFtDwHBuyrQHECt7E03qSo3VyknV3ZOOeXeX+CXJGNcI3NfVuDLpBALgfKNRRpHcs7uZh1XKLaurd/wAjjXKdK78ozMqbrNkGNJJDQYYyQ0bsVW4n+Y0ew2NZYSL4u9+/Nm25J4STaXUwIijB/WcXOp/IO8LphlkyPtmov4a8X9F9ztAVkeOCAIAgCAIAgCAICN63aHbPE+N2DZW3a+a8ULH94b2AjeuNWF/mWGBxDpyTWsc/FcV19jjeq+kjovSANoYfF345WjygHDym8RkRxGWag0n2U8z02MprG4W1N65r5cOtCd/nToTDny4Oe8cyXyn+VuUnepd5U/htoclolw4aFrdZtBipD5cX7Q8yXyrmzrl5qxvUe8PD7RdlZaW4aXv9TSa+a4WSayizWS+4GRr3Oc0tAuigAriScO5aVqkXHdiStn4KvTrdrWtpbzMLk00C6SUWlzTcjJEf68uWHQ2ta+dd6VpQp53O+08Uow7JPN69y/flyudxscNxgb39ZxPrVilZHkZz35OR7LJoUIQGJJZMatNOj7v6GoUeVG2cMuuuaOsanCXXXmaa26uwvNXQ0J3sq3to2rfUFDqYWEneUPK6+l16Im08ZUjpLzz+tn6muOqEFfKm74/wqP8AgqX+709iR/iFXlH19zMsmrEDconPPF5J9QDWldYYOmtI38ekjjUx1WWsreHTZvILFkDgBkBgB1UAA7B2qbGi3+by6+2feQZVeXn19zMawAUCkpJKyOLd3dlyyCyaMOBByII71hq5mLaaaOOcqOrzq+EsFS0Bk4A3DBkvVQhp4C5xKgV6fE9VsrFq3Zt5PNfdffvdzE5L9arNYduLQ5zRJsy0hpd5N4EYZeUEw9SML3Ntr4Oridx087X7uRLW6+6Obgy2WhjRk0QtIaOALoiadZXbtYcG+vkVn+HYl/mpxb539pI9IeUHRocHPtU8hbW7fhoBXAkBkbcaYY1zPFZVaCd7s1lszFNWUEvB+7Zy/XHSTbbb5ZIA5wldG2MUN5xDGRijc6kjAdIUOq9+baPQ4GDw+GjGpla9/Ns67qLoDwaFkZoXCskpGIMrqc0cQKNAP6v6ymUadlY85tHFdrJz55Lw/f79xMwpJUhAEAQBAEAQBAEBZLEHChyOaGU2ndEK1t1OitTeeCHNFGTNALmjMNeML7a7sKY0LclHqUr6lrhMdKm/h+aej8OT9dMnqcw0jyfW2M+La2ZuNDG4A03VY+jq9QI6VFdF8C9p7SpSXxXXj7q5hM1M0gTTwWQdLrrR3uICx2MuR0/xDD/q+pJ9XuTV5cDanV37KI1J6HyZAfs16xmukKHMhYjall/Dy739l7+TOt6K0U2JraNaLouta0UaxvBo7+88STMhCx52tXc8l/frrRJbJbkcIAgCAIAgCAIAgCAIDB0hYQ8br1KYjAg15rhvGJ7znUg6yjc7Uq25lwOU6zcmtXF1lIjJNTE+tzp2bxWg6DUDzhkoc6OeWR6DDbUsrTzXNa/NdeBEJdS9INNPBnnpYWPHe1xC5djLkWC2hQf9XndGRYdQrfIaGMRDjK9rf5W1eexqKjI1ntKjFZNvwX3dl6nSNTtSI7Lzwb8tCDK5tA0HAiJtTTA51qanycjJp0raeZS4zHyqZSyX6V9+vMn1ngDBQZf3ipKVkU8pOTuz1WTUIAgCAIAgCAICx0gGZA7Vq5Jagptm8R3hN+PMGkka+TSDfKEVns5dvDXyzuujoddZG7DdfHQtgbaSxMdm0Y50qCeshauKZ0jVnHRljdGRD5J9J3vWNyJs8RUfH0XsZMcTWijQAOgUWyVjk5N6svWTAQBAEAQBAEAQBAEAQBAEBZIwOFCARwIqhlNrNGM7RsZzb/M4eoFaOCZ1WIqLj6IujsEYyaO2rvas7iNZVpvj9voarTsL22mxzsDiA98EobePipm1DyB5sjI8dwLlsczeGZo3jvC130A2UHIjvCKaegLwtgEAQBAEBQlAazSOkgwZ0GXSTwb7/wCla7G4+GHjeT8tX4e/TGgm0w4+TQDqBPaSvL1tsYib+C0V5vzfsa3PNulXjeO5v3Bco7UxUXfev4pewubXRumKkNyPDcergej25K9wG11VahNWfo/Dk+766GUzfxyAioV/GSloZL1sChQHONduUt9itDoIoWvc0C8XuIAqKgADPBAaBvLJaPo0PpPQFzOWSffZoumjnhAVdyyT7rLH2vcgLByyWnGtmhzw57/WgA5Y7T9Gi9J6Ap8Mdp+jQ+k9AXs5ZZ6Y2WI9T3j7kBc7lmmphZI6/WOI+yEB5nlktP0aH0noC08stp+jQg/tPQFPhltP0eD0n+9ASvk/5QnW+Z0EsIY8ML2lhJaWggEOriDiEBP0AQFr3gDFYbsgaPSWlw3Df5oP2j939CqTH7VjQ+FZy5e/t/cw2ad+lZDlQdAaPvqV5+e08XJ5O3ckvvdmLlzNLPHlUPQQB7FtT2rioO0s+5q30sLm80bpQP3nDMHMdP6w/vhX0uB2jCuu9ap6r3XWXHNzbtKtTJVAEAQHhbH0b14e8rnVlaIIno4ttdoIdW4GuLQDTAEAe2q8th4Rx+Lfafls7Luvl7murN3+bkHB3pFW3+C4T9L82ZsaTS2hnCS7A0kBjXGrhm4uApU4+SqjG7Jaq7uHjkkm8+bfPwMNGllc5ji1wLXDMHAqonRnTluyVmjBMdXrdtGAnPFp6xjXtBXsNmYl1aSb10fiv2NkbwK1MlCgPnzlCjDtMSNOIMkIPUWsFEB3BmrljAwssH8GP3IANXLHj8Vs+OfiY8fUgK/m7Y8fitnxxPiY/cgB1esf0Wz/AMGP3IB+b1j+i2f+DH7kAGr1j+i2f+DH7kBd+QrJ9Gg/gx+5AW/m9Y/otn/gx+5AX/kKyUp4NBThsY6exAVdoWzEUNnhpw2TPcgMHS+rtjMMnxWz1DHkHYx4G6aEYIDkvIifj5/07/tMQHd0AQGr05a9mwngK9ZJo31qDj6/ZUnLl9dEYZEtGwmeQ1JoKueczTM06V5HD4aWKrWb5tvu4/M11Nxo/Sez2fxfZxyOuNdWr61pVwz/ALwV9ha8aG6lS3Yydk+N+8ymZOsWko4yyMsa97iOi60mlf6dC7bSrUU405xTb9FzuZZqNKwOssoLfJOX3tPQR96o8TQngsQnDxXeuRjQlWjJ7zRQ4UDh+y4VC9XhqinBNaZNeDNjNUkBAEBrdN12bqZ3JKddw09aiYu/Zu2tn9AQrU+0u8JAZdJcx45xIFMHbupUGyk418uKepotSeX5uEXpO9y9Lep3eptma7SWjJJmyXnMaXiIDyiBcc5xqTxvepQsVhJ1oyTaV91eTb9bg0Wsmjnx2ZrpXh72PDWuFa3HV5rq50OXWq7G4OccOnUd3F2T7nw8zD0PbUV5IfwvNp10NfVRb7ITW94r9/sETML0BsEB8/a7/wCdvriNvB7I8EB9AoAgPC2WuOJjpJHtYxoq5ziAAOkrDaSuzaMJTe7FXZE7DylWCSd0W0utF25I4ODHk5gVHNp+tRclXg3Ynz2ViIU1O1+7iuu4mBkAFSRQCpNcKZ1rwXYrrPQh0/KZYGzti2oLCDelAcWNcMm+TjXiMFx7eG9YsY7KxLp7+7ny4kvs1pZI1r2ODmOALXNIIIORBGa6p30K+UXF2krMiunOUOxWaVsRkD3X7klypEY3ucQKGnAYrlOvGLsT6GzK9WLlay4X4kj0XpKK0RiSGRsjHZFp9RGYPQV1UlJXRCqUp05bs1ZmYsmhiaXPiJfqpPslAcT5D3Ut56bO/wC1GUB3dAEBFtd3ERfvsr1Ud99FTbXTdPLmvo/uYZ5ak2huxkcfkl1aDGgF7twIUbZDjBTb4L3MRPGyaR2tobJOyXBwETQzmNJNLziSMexa0sT22IU60Zcoq2S72L5nnpbR1pbee8Mdflaai8XYVujLBoH3LXFYbEwbnKzvJc79y8A0zL1zedhHfu7SoJocL2Ru1xIxcuu1k3Gmp23rO9vkZZsdViTDHXzP/I09VFYbOuqMb8gjeKxMhAEB4WyOreNMfeFyqRugco0k2SxWisZIpV0bqA1YajfgcCQekLzkqcsPVvHhp4dZGmhmWfWiNlnF1rvC794yGhvc+pvOrVwLebd/9qRHFKNLJfHz9+7uM3LbPraZJ2OtYD4mh3Ma3m3jk8tJo4jpSOMc6idbNLhb1txFzG01rC+0ExsqIA+rGUFeABpuzoN1egU44nESq/Cvy3yRh5k71S0aYogHDnYud0OdhTsAA61bYGh2cbPx+ZsiRKwMhAfPmvf+dP8Ar7P7I0B9BoAgOacuG08Ghuk7Pam/SvlXTs69HlepRsTfdRdbE3e2lfW2X3NDoLQGjtIT2iKI7OPZ2UwEYSAhpEoo7yiflZ40PBc4whNtLuJVfE4nDU4Slm7yvy7v28iXa9aPfZtDPhifI8RtjaXOpfMQeKg3QMA3D9kYrtUi40rIr8FUjVxqnJJXv4XsQPViw6PtUlmhN1pdZZ2zF2DhaL3NcCczTFtN2HFR4KErLu9S2xVTE0VOf+5W5W4r3OmWfV91g0dPDZ5JJHCOd0V67UPdGaBlAKc7EZ4kqUobkGkUc8SsRiYzqJLNX8L8TkOrAsTm2ZkgbtXW1u1v5GzllAL2QberXfWnQocNxpX1uejxXbxc5ReW7lb9V/Y7FqbqjFYNoYpZHtlIddcW3RStC2gzoaVrjQKZTpqGjPNYvGyxNt9JNeZJ11IZh6Y/QTfVSfZKA4lyI/8AX/7eT7TEB3lAEBqNY7DtYnN85tAeDgatPVUKHjKSqQa59IM5/q7po2OdzZAQ0m68b2uGFaf3uVDRnLD1N63ijVZE2s0Zkq+KcG9eIF7c55cACMd4xxy4K0pS7W7p1M88tGrtvx9+GRk9LRI6E3prQAxpqRWhIF84jrc3satqtV0ZJ1KmXJavXh815DQhGlNIvt9pa2Mc3JvQMy49AGKqp9piq281a+SXJdZvyNdTo2i7OGMAGQDWt43WigqvRUIKMcukjczl3AQBAUKA02nNBR2hha4YZgjBzTxafu6OqkSvh1NW6+Qsc+t+pVoaTsy2QdYY7tDsB2Eqrng5LTP068zWxjQao2txoWBo4ukZT+Uk+paLC1Hwt819hYmGreqDYSHvN94yNKNaeLAcSek06gVPw+DUXfr5e/0MpExijDRQKyiklZGS9ZAQHz5r3/nT/r7P7I0B9BoC0uQEf1t03YYI9nbSLkwPNMb3hwaRXyQaUqFzqTglaRLwmHr1Jb1HVcbpWOV6d1PibNbzZ3mNtkjhmjBJcCHNLiA8moOGBx+9RZ0leVuBfUMdNwpKor77afX1JzqprSwaKjnt78Kvhc5zXPv0Lg0OABqS0UJOdOld6dRKmnIqsXg3+LdOgu/lYiul9ULHarVA2xu2Udos0k7SKubeacOa7yRuI3LlKlGUlu8SfSx1ejSk6ubjJI3PJRrA5tinNpkJiszhRxq+6wtxaKVJAIw6+C2w8/gd+BH2thk68VTWcuHeazWfRGjra6zTWTm+E2rYSOYC3EgkkxuwDsjkK1Ws4QnZx4s7YWvicPvwq/0xur+5lclcs1nt1psBk2kUQeQR5Ic14bVo+TW9iOIW1C8ZOJptRQq0IYi1m/brM6upRQmHpc+Im+qk+wUBxLkR/wCv/wBvJ9piA7ygCAte2uaw1cEV1k1UZPzhzX7nAVqNweN/Xu9Sr8RhFLP19+vYxYhkmq1tjPi6EcWSNaP5i0+pVs8C5apPy+9jFj0g1TtkpG1IaK/LkDz2BpOPclPANaJLruFic6vaux2dtBUk+U44OdTGlPkt6ParWhhVDrP9kZSJC0UU4yVQBAEAQBAWuYDmAexYaTBQRNGTR3BY3VyBoYJnR6Skjc4llos7JYwSSA+F2zlDamg5r4jQdJWwJCgCAID5717/AM6f9fZ/ZGgO9mY1KAByA0mt2rcWkIdnIS1zTejeMS11KHDeCMx7lpUpqasyVhMXPDVN6OfNHN9G8n9oktM9mktLxFGIb7g19JW0qxrbxpzemoGGCixoNycWy7qbUpxpRqxgt53yyy5+Z0ufVqzOsXgV2kN26KHnA1vB4PnXudXiVK7OO7ulHHF1VX7e/wAXWXgc0fyf2mO1ss8dqcI3xSkSBrwGsJ50ZAdSruAIBxUXsJKW6mXi2pSlRdSUFdNZZZ9/yOk6A1Zs9lsxszRfY8O2pdnIXC669TIUwoNwUmFNRjulHiMXUrVe1eTWndY5zpvk/ms00PgtofclnaG4OrE6hpI4twNMReoDio06Di1usu6O04VoS7WKul3Z937E91M1Sj0e15DzLNJTaSOwrvo0VNBUk4kklSKdJQ8SoxmOliWsrRWiJI566kIxNJu8RL9VJ9goDjHIl/mH+3k+0xAd6QBAEBH9aJnF9kgjc5rprQxzi0lpEMHjpMR8k3WMPRJTegN86MHMA9gWHFPVANYBkAOxFFLRAuosgIAgCAIAgCAIAgNLpmzxvkgkvlr7PKXggVq1zHRvjdiBQh3YWg0wW0YN6GkqkY6szY9JMO/2H2VWXSktUaxrwlozLY8HI1Wh1LkB8969H/GpPr4PZGgO5ufigG0QDaIBtEA2iAbRANogG0QDaIBtEBjaTk8TL9VJ9koDj/Il/mH+3k+1GgO9IChKAxJtIMbv9ntK3VOT0OUq0I6s10MMbrX4SZK0h2MbS0AMq+/I69U1LqRjdS5vqjpyWpmNWMtGbwFaHQqgCAIAgCAIAgCAIDV6d0gImf3vyHbj2ArtQpdpKxGxNbsoXIcZpZiSAXU4ZDoCtl2dLJuxQNVq73kmyrYJhjccjrUn/UgsPXTuos3mgNKOvmN+DhmDh0V68R2FQcTRilvw0LTBYmTbp1NUShQS0PnjXg/4zL9fD7I0B291a5FAUx4FAMeBQDHgUAx4FAMeBQDHgUAx4FAMeBQDHgUBjaSrsZcD+jk+yUByXkVP+Ij/AE8ntjQHfCUBHtYdKFtGNxcTQDOpw3b8xhxUvDUVL4paIr8biHBKMdWaQ6NtTudsya41vNNfWp6xFBZJlU8JiZO7i/NFY9H2pmIjcKfrN9eOSxKvQkrNmY4XEwd1Fr5okGgNI3xdOBFQRwcN3V7iFXYikoPLQuMJXdSNnqsjdqOTAgCAIAgCAIAgCAhOvspaG8L2Poc3/wA1Y4HVlTtO9l1w/uUOnJoo4msDKGxbUVY489ra1eQRdZQbgcTiW4LhOCc5N8yTRnJUopfpNpoLTMk05jeAG7CORtIy01IF6+bxukk4AVBANHGhXKcEo3R3hNuVnyI7FMPDiAcakdgixVh/9ZdcSpX+sdusifTWhsbC+Rwa1oq4nAADMlVReHz7rJCLdbpZYiQJX1aHClGtYBeOOAo0u6EBjjVmQ0+MNxNBjJ7ukIANWZMPjDcTQYyZ4dHSgA1Zk+kNzpnJn3IB+bMn0hvDOT3IAdWZPpDeGcnuQA6syY/GG4Ghxkz7uhAPzYk+fbnTOTPuQAasyfSG4mmcmfd0hABqzJ9Ibwzkz7kA/NmT6Q3OmcnuQFfzYk+kMzpiX59uCA2uoDmWC3h9oJaLj4nc3yS4tIc7HLDdxQHeGvBAIIIIBBBqCDvB4ICC6VmppCEHe+OnbKVZUv8ATy+f0Kev/qo37vqb17KO+J+VXnAf9PWuN/g7P9HjWlQoOq+P9+vEsrWfwft14FYmAuHhdTJUXAf0Fd2y3F3C/wA6taYI3l8H7mbZ/F+xqtAyE2y0jhN677/uvKXX/kw8PsQML/PqeP3ZNFALQIAgCAIAgCAIAgNJrRokWiIt37jwIyd7QegldqFXs5XI+JoqpCxzG1aVt1mIiMsjA0UaKi7dGHMNMW9StIwo1PismUzqV6Xw3aPNus9tJoLRIScAMKnoFBisuhS13UFia2m8yVaraMNnY+1Wm8KAucLpc5rK3nEgY1OZG4A1ULFV01ux0J2Dwzi9+WvX1Ipyha7eFvMMB+LsOeW1cPlH9Ubh28KQSzNNou1RMiPjWiR5o6t8FrAahgpG4GpFT1NHFAZI0hGBhOyvW7A13eI6AgKnSMeFJ2YAb34O3keIzQA6RiFKTsoOJfn5x8R/dAgM7weXCgdQGuLJcevxCAp4NLwdnU8yXHoPxfr70ANnmNcHYmvkS9P/ANfpQA2ebHB2dRzJcD0fF/7oEBXweXg7sZLgcMR8XzwQGD+UYq/p2Uy+VX9qmwwdvQBukY987KUNcX4nGh/Q9PqQFPyhGRQzs3mtXYnp8R196ApbrXBLFR8zNqweLeL5Lmj/AOJ/i2ig3O3ZZUoBtdQdfDZiILQSbOTRrszET7WcRuzHBATLWOyttjNvZHhzo3uDXNNGlzSLwa/I4jBwwqCKqXhqyj8MtGQMXh3P4o6oiLtbLfGbhmc0twumKIEdFLmCnLDUHnb1fuVzxWIWW8/JexdBrRpGZ2zbM55d8kRQnv5mA6Ulh6EVdr1fuI4nETdlJv5L2OgaoaGdCwueaveS57s6uPTvAxx3kkqvxFXfdloWuFodmrvV5kkUYlhAEAQBAEAQBAEAQGHatGxyCjmihzFAQesEELZTktDSVOMtTwsugoIzVjGt/Za1v2QFtKrOWrNY0IR0RzjlY1ilvGwwi6xoaZnVAL7wDgwcG0IJ4nDLPmdTmPgz+A7wgHgz+A7wgHgz+A7wgHgz+A7wgMrRcYZKx0rSWNcHENLSTTEDEgUrRATb88Ivmpf+L8a2uYLhrbGcoZv+L8aXBX87I/mZu6L8aXFih1tj+Zm/4vxpcFv54RfNS/8AF+NLixC9LtD5nviaWscb1HFoIJxcMCcK171qZMPwZ/Ad4QDwZ/Ad4QDwZ/Ad4QFwscnm+sICfcmGs08MrLJKL8EjrrOcCY3O4cWE5jdWo3ggdXtehoZfLY0jgWtcO5wK6RqyjozlKjCWqLrJomKMUawAcAAB3NACxKpKWpmNKMckjPWh0CAIAgCAIAgCAIAgCAIAgIRrhqVFbJ9obzHXQ0uY4C9TK8CCMMq5oDRfBbF87N6TPwIB8FsXzk3pM/AgK/BdF85N6TPwoB8F0Pzk3pN/CgHwXQ/OTek38KAr8F8Pnzek38KAHkuh8+X0x+FAU+C2Hz5fTH4UBUcl0Pny+n/RAV+DGHzpfTHuQFfgxh86X0x7kA+DGDzpPTHuQD4MYOMnp/0QD4MYOMnp/wBEBcOTKDzpPT/ogM3QWocNntEcoa5xY4EXnkgHzqClSOlAdACAqgCAIAgCAIAgCAIAgCAIAgCApRAKIBRAKIBRAKIBRAKICtEBSiAUQCiAUQCiAUQCiAUQFUAQBAEAQBAEAQBAEAQBAEAQBAEAQBAEAQBAEAQBAEAQBAEAQBAEAQBAEAQBAEAQBAEB/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4" descr="data:image/jpeg;base64,/9j/4AAQSkZJRgABAQAAAQABAAD/2wCEAAkGBxISEhUUEhMVFhQVFRQVFRgXFBQVFxkUFxYYFhUVFRcYHSggGBomHBcWITEiJSorLi4uFx8zODMtNygtLisBCgoKDg0OGxAQGy0kICQ1LCw1LCwsLCwvLCwsLCwsLCwsLywtLDAsLCwsLC8sLCwtLCwsLCwsLCwsLCwvLCwsLf/AABEIAMoA+QMBEQACEQEDEQH/xAAcAAEAAQUBAQAAAAAAAAAAAAAABgECBAUHAwj/xABOEAABAwEEBQYICQoFBAMAAAABAAIDEQQSITEFBhNBUQciYXGBkRQjMlKSobHRFyRCU1RzssHSFRYzYnKCk6Lh8CU1dISjNGPC8UNkxP/EABsBAQACAwEBAAAAAAAAAAAAAAAEBQECAwYH/8QAPREAAgECAwUGBAQEBgIDAAAAAAECAxEEITEFEkFR8BNhcZGh0SKBscEUMlLhIzNC8RUWNGJy0gaSJETC/9oADAMBAAIRAxEAPwDuKAIAgCAIAgCAIAgCAIAgCAIAgCAIAgCAIAgCAIAgCAIAgCAIAgCAIAgCAIAgCAIAgCAIAgCAIAgPKWdozzzpvpx6ulc51IxNowb0Mc2px8kduY+4etcXXdrpZc+rL1Z07NL8z69foW+Eu4t/l/Eoz2hTTs6kL+Mf+xt2ce/r5FwtDxmK9X9CV3hiJNXyfh+zZq6ceD69D2itLXdft6jkV3hVjI0lBxPcLqaBAEAQBAEAQBAEAQBAEAQBAEAQBAEAQBAEAQBAEAQAlAYlotBrdbn7Oj+8vUo9Wr/THrr0OsIcX116mtltQGXOPE4ivEVzPSV5XHbcjBuGHzf6np8lx8X8iVGi3m8uusjGknLsyT2rzVfEVa8t6pJt95IjCMdEWX1xNrFWSEYg0W9OpOnLeg2nzWRhxT1MmO118rvAx7Rv9q9BgtuTT3cRmufH5/q+vI4yo2/L5daGys1opQE1G459WO8f2V66hXUkne6ej6/utGQ5w4rrr+xmAqYcSqAIAgCAIAgCAIAgCAIAgCAIAgCAIAgCAIAgCAIDxtUt1vTu9/YKnsXOrPdj113m8I7zNJbrRd5gzPlcccQ37z1rye2MZJf/ABqer/N89I/eXiTqNPe+J6Lq/sX/AJIfTym+tcf8tV7X3o+vsY/Fw5M10wLXFrsCM1R18NOhUdOas0SoNSV0WbRcd02sNom6LDaIkLGZYbTjdJwOVdx9xyKu9kY50pqjN/DL0b+z0fmcK1P+pddcDe2OWoocx30y+4jsXtqM7qz4dfsV1SNncyV3OYQBAEAQBAEAQBAEAQBAEAQBAEAQBAUqgAcOIQzZlUMBAEBgWt/OxyaKnqFXH7IHaodeaTu9Fn9/svM7018OXH+33ZFJbReJJzJJPavn1Wcqk3OWrz8y4jDdSSPSO3vaQbzsKfKOXBd6WMr05xlvvLhd6cjSVCMk1Y3mkNH7ZzXtcBeaDjXHge4hel2hsr8bUjVpySuvPv8AX6ECjiOyi4yXExvyA/z2+tQf8tVf1ryZ1/HQ5MfkB/nt9af5aq/rXqPx0OTMTSGj3RCpcDiBhXfWnsKgY7ZM8JHeck+GXf8A2O1HERquyRgCVVm6SN0k+jp71x3nCh68j62t717vZ9d1KcJvis/HR/ReZVVoWuuX9/uzbK2IgQBAULgMyhlJsAoYKoAgCAIAgCAIAgCAIAgKEoDRaa1gjiYXOeGMGF841NK3Yx8o0xyPdiuNSqoosMLgJ1pKKi2+Xu+Hp55EFtGvD5X3LLZnTOOV++4niRHHi0fvKE8S5O0I3PSU9hwow38RUUV3WXq8n5GPNrXbYSNvZI2A+SXMnaDxDXF5FewrSVepH80fr7nWGysJVT7Gq3bk4v0STN7oHXqORwY4mJ+V2QhzCeAfhToBujpK70sUpZaeJWY3YdSmt6PxLnHJ+Wd/X5Ewm0sGxOfs5HubTxcbb0hJN0Bow37zSmNaUKnRlc87UpuD7uZqhoq12zG1yGzwnKzWd5DyP+/aBR37sd0DznLJzM/SQuskAyEbgOqkY9iqsf8Ay6v/ABf0iTKCzj4r7kQMq8XulzYptE3RYlWh7RehYcKscWGpIwOWX7q9Zs+rv4WDf9L3c8suH2KjEw3aslzz69TY3hxZ6blYXX+3zZHs+/yKXhxZ6bli6/2+bGff5I0WsU1GsHnOe7MnBoDRnuOJVFted6cY8235ZLz1J+Ch8TfKy88zRbVUO6WFiS6AdWNvQ93ti969Psi/Ypd7+sCsxStN+H2kLRoCaFzpLDMWFxLnQTF0lneSauu/LgJxxYbuPkleiK0zrBpZzoy6aB8L2uLCxxa6pABrG4Gj2GvlYdIC1cktTeEHN2RGdYtdYoSWlxc/fHGaXf23nyT0Yni0KJVxMY5PyRf4DYtSst5Ky/VL7Lj6dzInaNfZq82GEftbRzv3i1zRXsUSWLlwSL2nsGjb4pyfhZL5XTfqe9g5QXA+NhA6YXOae55dX0gswxnNeRzr/wDj8Wv4c/lJJr0t9GTzQWskc7bzH7RuAdhR7Ccg5vs47iSp9OupK55jGbOnQlaSs/R+D670kSON4IqMQcQQpBVtWyZcgCAIAgCAIAgCAIDTawaQbGx140Y1hfId9wbgN5OVOJA3rlVkksyZg6Eqk1uq7bsvH9vd8DhundNPtUpkfgBUMZXBjeA4neTvOKpqtR1JXZ9EweEp4WnuQ14vi31ouCM+7LFYWhjXg2mWTaEB1TFEGBjDhkXPeab6BdLSjSsuP2I29Tq4xuTVoJW01le78UkkY2hC9sgjcx+xlIZK266l1xoH5YOaaOB/V6StaSknZrJnbGOEodpFrfjmndX8PB6NGBaYixxjkFC0kYgjIkd2C5yi4uzJMKinFTho+vMnXJ9rG68LPIeewExOO9jRzoyd4DRUdDSNzVOw1Zv4Web21s+Fu3gsnqu/g/PJ99ubOrQyhwBG8f2FYp3R46UXF2ZgW+K8XN89pHaW09rW96hYmnvuUP1JrzX7IkUpWSfJ9fVnPnPovGONtT0Nim1TdFjc6u6Ray+x7g0ODXNJwAe01FTu6+hWezq0aanCTtezV9LrTwIWMoyluyir2+jJD+XIPnWfxHfgV1+NpfrX/s/+pX/hKn6X5L3LX6bhphMyv1jvwLWWOp2ymv8A2f8A1H4Sp+l+S9yNaf0g2SQXDVjGBoOVTvI/vcqPaNaNaolDSKS92WeEoyhB72rdzWCVQN0lWJtoCKkcQOZ5/pGo9TW969Ts+lu0oR+fnn9l5lJipXnJ/Lyy+7N65wAqchirggJXObcoGszogGRkiWQGhGccdaVHB5NQN4o4+aq/E13HJav6HqtjbNjUe9P8sfV+y8nkuZEtRtGQz2ktmqWxxPluA0LiylGYddf3VFw9KMp/F4l3tfF1aWH3qWrajflfj1zJFom02LSkclnbZY7NIyMyRvbdIbQgElwa00qRUHMVUmLp1k47tmVWIhi9mTjXdV1It2ad/RXfy5HtovR2irZtLJZ43344y7wmmbgQK1rU1JyIAoDTILMKdGonCK04mmIxW08I44mtJWk7bnd5et2+Zz7RukZLPIJInC82o4tcMi1w+U08FAjJwldHp8RRhiKe5UWT80+a70du1V0wyeNj2VuSAkA4lrx5bDxxBx6j8pXFGopK5892hhZUajjLWPquD68OBIwu5WhAEAQBAEAQBACgOY8qttLYLoP6We6f2YwSR1V2Z/dUDFP4fF/Q9RsGku2u/wCmN/m+mRfkws7JNIRh7Q4NZI8A4i8BgadFa9dFGwkU6mZa7crShg5brtdpfI7PDJC17niRt59GnxlRzK4BpNARU1oOtW143ueHcariotOy7ufWXoXWm0wvY5hkbRwLDSS6cRiA5pqDTHDHejcWrXEYVItSUXlnoQzlUs8RsDXtAJjkjax1bxAIoRezOFPUouMinTuXWwKlSOLcXkmndaehynRlv2Uscnzb2uHUCCR0giop0qthLdaZ6+vTVWnKHNNdd59D6HdzXDcHEDqwx76q7p6HznEfmT5o9bbHhUZj2Z+ogHsXOvH4b8uvTU503Z2ILrRYiyTaNHMkNep/ym/eOteb2hh92e+tJej4r7l5gqu9Dceq+nB/Y0e0UDdJ1i+B7bzb3k3hep5ted6qraEY7y3tMr+HExJPde7qTDWc2UWcXNne5uzuXa545bqVz6FfbQjhvw/w2vla1utCmwXbut8V7Z3uW6qmymzm/s79XbS/drSppn8mlPWsbOjh+we9a+d726tYzju37b4b2ytbrmRK1Pbfdc8i867+zXD1KjqRjvvd0vl4FvBS3VvamXoaxmaQN+SMXng0Z9pyHSV1w2H7WduGr8P30OWIqqlC/HgdEsMe+lNw6ONO4D91epoR/q66yS+R56rLh11x+ZXSrqRup0DsqKjuqu03kKEb1EcE1tt1+2TkHJ5jHQ2PmCno17VT13ebPoGz4buGgu6/zef7HSNVLKxljs0jWNDjCX1DG3i+N99wBpWr49oD0NVhSSUE0eX2hVlUxNSEpO17Wu7Wat5J2Zs4oGRkG4ymLH0YwXmNdR5fRuN6KVjyP+2t0kuuuBFdSU1a75rN6tZWz4STXzL7EwRc0ANALA+61rb9C6zyVoMgTHJ+8sxVsuuX7mtWXaZvPldt20kuPjH5EJ5T7NGyGyFsbGvvTRvLWBt4x3WmtAKi8Ce1RMVFbsbIv9hVpurVTk2smru9r5jkrtppOyuDHRyt7ateO0iPuWMK8mjO3aacoS5px+lvudfCszxoQBAEAQBAEAQFCgOVcrcHiWO8y0PB6BK0kV/h+tQMSsvmep2JUtUa5xXo/wBzQ8kR/wARb9VL7AuWEX8Qmbdd8I/FEhOUf+otXsK6+7IfF/8AGBjweVJ/q/8A8hWFq/H7G8/yx/4f/szdeD/hLvr4vstW9b+UyPs52x68H9Wcps0Rke1jfKe5rB1uIaPaoEY3dj086qhFyfDM+lNDjmu/bNOqgP3q5hxPnmJ/Ml3GeQtyOavSNhaWua5tY3ZjhwodxG49hUGvRjutNXi+vTg/kSqVVppp2kuv7r5kC0zoOSCrhV8e5wGXQ8fJPqVHXwkqeazXP35F5h8XCrk8ny9uZp76i2JlheTdQsLyboNhovRcs55oo0eU44NHWd56Biu1LDzqaac+BHr4iFJZ68uJPdEaLbE24ytK1c44FzuJ4dA3davMPh1FbsdOfFv35Lh4lHXrub3pfJder4+Bu2NAFArFJJWRBbvqYmlx4s9Y9Zp961qflO+Hf8RHzxrTEWWy0NPz0jh1OcXtPc4KprR+NnvcFUUsPB9yXlkzoHIwdpHaWPJc1rorrSSQ2t+tBuqpeEV00yg/8he7OEo5N3z56E4sViMjGv8AFtDwHBuyrQHECt7E03qSo3VyknV3ZOOeXeX+CXJGNcI3NfVuDLpBALgfKNRRpHcs7uZh1XKLaurd/wAjjXKdK78ozMqbrNkGNJJDQYYyQ0bsVW4n+Y0ew2NZYSL4u9+/Nm25J4STaXUwIijB/WcXOp/IO8LphlkyPtmov4a8X9F9ztAVkeOCAIAgCAIAgCAICN63aHbPE+N2DZW3a+a8ULH94b2AjeuNWF/mWGBxDpyTWsc/FcV19jjeq+kjovSANoYfF345WjygHDym8RkRxGWag0n2U8z02MprG4W1N65r5cOtCd/nToTDny4Oe8cyXyn+VuUnepd5U/htoclolw4aFrdZtBipD5cX7Q8yXyrmzrl5qxvUe8PD7RdlZaW4aXv9TSa+a4WSayizWS+4GRr3Oc0tAuigAriScO5aVqkXHdiStn4KvTrdrWtpbzMLk00C6SUWlzTcjJEf68uWHQ2ta+dd6VpQp53O+08Uow7JPN69y/flyudxscNxgb39ZxPrVilZHkZz35OR7LJoUIQGJJZMatNOj7v6GoUeVG2cMuuuaOsanCXXXmaa26uwvNXQ0J3sq3to2rfUFDqYWEneUPK6+l16Im08ZUjpLzz+tn6muOqEFfKm74/wqP8AgqX+709iR/iFXlH19zMsmrEDconPPF5J9QDWldYYOmtI38ekjjUx1WWsreHTZvILFkDgBkBgB1UAA7B2qbGi3+by6+2feQZVeXn19zMawAUCkpJKyOLd3dlyyCyaMOBByII71hq5mLaaaOOcqOrzq+EsFS0Bk4A3DBkvVQhp4C5xKgV6fE9VsrFq3Zt5PNfdffvdzE5L9arNYduLQ5zRJsy0hpd5N4EYZeUEw9SML3Ntr4Oridx087X7uRLW6+6Obgy2WhjRk0QtIaOALoiadZXbtYcG+vkVn+HYl/mpxb539pI9IeUHRocHPtU8hbW7fhoBXAkBkbcaYY1zPFZVaCd7s1lszFNWUEvB+7Zy/XHSTbbb5ZIA5wldG2MUN5xDGRijc6kjAdIUOq9+baPQ4GDw+GjGpla9/Ns67qLoDwaFkZoXCskpGIMrqc0cQKNAP6v6ymUadlY85tHFdrJz55Lw/f79xMwpJUhAEAQBAEAQBAEBZLEHChyOaGU2ndEK1t1OitTeeCHNFGTNALmjMNeML7a7sKY0LclHqUr6lrhMdKm/h+aej8OT9dMnqcw0jyfW2M+La2ZuNDG4A03VY+jq9QI6VFdF8C9p7SpSXxXXj7q5hM1M0gTTwWQdLrrR3uICx2MuR0/xDD/q+pJ9XuTV5cDanV37KI1J6HyZAfs16xmukKHMhYjall/Dy739l7+TOt6K0U2JraNaLouta0UaxvBo7+88STMhCx52tXc8l/frrRJbJbkcIAgCAIAgCAIAgCAIDB0hYQ8br1KYjAg15rhvGJ7znUg6yjc7Uq25lwOU6zcmtXF1lIjJNTE+tzp2bxWg6DUDzhkoc6OeWR6DDbUsrTzXNa/NdeBEJdS9INNPBnnpYWPHe1xC5djLkWC2hQf9XndGRYdQrfIaGMRDjK9rf5W1eexqKjI1ntKjFZNvwX3dl6nSNTtSI7Lzwb8tCDK5tA0HAiJtTTA51qanycjJp0raeZS4zHyqZSyX6V9+vMn1ngDBQZf3ipKVkU8pOTuz1WTUIAgCAIAgCAICx0gGZA7Vq5Jagptm8R3hN+PMGkka+TSDfKEVns5dvDXyzuujoddZG7DdfHQtgbaSxMdm0Y50qCeshauKZ0jVnHRljdGRD5J9J3vWNyJs8RUfH0XsZMcTWijQAOgUWyVjk5N6svWTAQBAEAQBAEAQBAEAQBAEBZIwOFCARwIqhlNrNGM7RsZzb/M4eoFaOCZ1WIqLj6IujsEYyaO2rvas7iNZVpvj9voarTsL22mxzsDiA98EobePipm1DyB5sjI8dwLlsczeGZo3jvC130A2UHIjvCKaegLwtgEAQBAEBQlAazSOkgwZ0GXSTwb7/wCla7G4+GHjeT8tX4e/TGgm0w4+TQDqBPaSvL1tsYib+C0V5vzfsa3PNulXjeO5v3Bco7UxUXfev4pewubXRumKkNyPDcergej25K9wG11VahNWfo/Dk+766GUzfxyAioV/GSloZL1sChQHONduUt9itDoIoWvc0C8XuIAqKgADPBAaBvLJaPo0PpPQFzOWSffZoumjnhAVdyyT7rLH2vcgLByyWnGtmhzw57/WgA5Y7T9Gi9J6Ap8Mdp+jQ+k9AXs5ZZ6Y2WI9T3j7kBc7lmmphZI6/WOI+yEB5nlktP0aH0noC08stp+jQg/tPQFPhltP0eD0n+9ASvk/5QnW+Z0EsIY8ML2lhJaWggEOriDiEBP0AQFr3gDFYbsgaPSWlw3Df5oP2j939CqTH7VjQ+FZy5e/t/cw2ad+lZDlQdAaPvqV5+e08XJ5O3ckvvdmLlzNLPHlUPQQB7FtT2rioO0s+5q30sLm80bpQP3nDMHMdP6w/vhX0uB2jCuu9ap6r3XWXHNzbtKtTJVAEAQHhbH0b14e8rnVlaIIno4ttdoIdW4GuLQDTAEAe2q8th4Rx+Lfafls7Luvl7murN3+bkHB3pFW3+C4T9L82ZsaTS2hnCS7A0kBjXGrhm4uApU4+SqjG7Jaq7uHjkkm8+bfPwMNGllc5ji1wLXDMHAqonRnTluyVmjBMdXrdtGAnPFp6xjXtBXsNmYl1aSb10fiv2NkbwK1MlCgPnzlCjDtMSNOIMkIPUWsFEB3BmrljAwssH8GP3IANXLHj8Vs+OfiY8fUgK/m7Y8fitnxxPiY/cgB1esf0Wz/AMGP3IB+b1j+i2f+DH7kAGr1j+i2f+DH7kBd+QrJ9Gg/gx+5AW/m9Y/otn/gx+5AX/kKyUp4NBThsY6exAVdoWzEUNnhpw2TPcgMHS+rtjMMnxWz1DHkHYx4G6aEYIDkvIifj5/07/tMQHd0AQGr05a9mwngK9ZJo31qDj6/ZUnLl9dEYZEtGwmeQ1JoKueczTM06V5HD4aWKrWb5tvu4/M11Nxo/Sez2fxfZxyOuNdWr61pVwz/ALwV9ha8aG6lS3Yydk+N+8ymZOsWko4yyMsa97iOi60mlf6dC7bSrUU405xTb9FzuZZqNKwOssoLfJOX3tPQR96o8TQngsQnDxXeuRjQlWjJ7zRQ4UDh+y4VC9XhqinBNaZNeDNjNUkBAEBrdN12bqZ3JKddw09aiYu/Zu2tn9AQrU+0u8JAZdJcx45xIFMHbupUGyk418uKepotSeX5uEXpO9y9Lep3eptma7SWjJJmyXnMaXiIDyiBcc5xqTxvepQsVhJ1oyTaV91eTb9bg0Wsmjnx2ZrpXh72PDWuFa3HV5rq50OXWq7G4OccOnUd3F2T7nw8zD0PbUV5IfwvNp10NfVRb7ITW94r9/sETML0BsEB8/a7/wCdvriNvB7I8EB9AoAgPC2WuOJjpJHtYxoq5ziAAOkrDaSuzaMJTe7FXZE7DylWCSd0W0utF25I4ODHk5gVHNp+tRclXg3Ynz2ViIU1O1+7iuu4mBkAFSRQCpNcKZ1rwXYrrPQh0/KZYGzti2oLCDelAcWNcMm+TjXiMFx7eG9YsY7KxLp7+7ny4kvs1pZI1r2ODmOALXNIIIORBGa6p30K+UXF2krMiunOUOxWaVsRkD3X7klypEY3ucQKGnAYrlOvGLsT6GzK9WLlay4X4kj0XpKK0RiSGRsjHZFp9RGYPQV1UlJXRCqUp05bs1ZmYsmhiaXPiJfqpPslAcT5D3Ut56bO/wC1GUB3dAEBFtd3ERfvsr1Ud99FTbXTdPLmvo/uYZ5ak2huxkcfkl1aDGgF7twIUbZDjBTb4L3MRPGyaR2tobJOyXBwETQzmNJNLziSMexa0sT22IU60Zcoq2S72L5nnpbR1pbee8Mdflaai8XYVujLBoH3LXFYbEwbnKzvJc79y8A0zL1zedhHfu7SoJocL2Ru1xIxcuu1k3Gmp23rO9vkZZsdViTDHXzP/I09VFYbOuqMb8gjeKxMhAEB4WyOreNMfeFyqRugco0k2SxWisZIpV0bqA1YajfgcCQekLzkqcsPVvHhp4dZGmhmWfWiNlnF1rvC794yGhvc+pvOrVwLebd/9qRHFKNLJfHz9+7uM3LbPraZJ2OtYD4mh3Ma3m3jk8tJo4jpSOMc6idbNLhb1txFzG01rC+0ExsqIA+rGUFeABpuzoN1egU44nESq/Cvy3yRh5k71S0aYogHDnYud0OdhTsAA61bYGh2cbPx+ZsiRKwMhAfPmvf+dP8Ar7P7I0B9BoAgOacuG08Ghuk7Pam/SvlXTs69HlepRsTfdRdbE3e2lfW2X3NDoLQGjtIT2iKI7OPZ2UwEYSAhpEoo7yiflZ40PBc4whNtLuJVfE4nDU4Slm7yvy7v28iXa9aPfZtDPhifI8RtjaXOpfMQeKg3QMA3D9kYrtUi40rIr8FUjVxqnJJXv4XsQPViw6PtUlmhN1pdZZ2zF2DhaL3NcCczTFtN2HFR4KErLu9S2xVTE0VOf+5W5W4r3OmWfV91g0dPDZ5JJHCOd0V67UPdGaBlAKc7EZ4kqUobkGkUc8SsRiYzqJLNX8L8TkOrAsTm2ZkgbtXW1u1v5GzllAL2QberXfWnQocNxpX1uejxXbxc5ReW7lb9V/Y7FqbqjFYNoYpZHtlIddcW3RStC2gzoaVrjQKZTpqGjPNYvGyxNt9JNeZJ11IZh6Y/QTfVSfZKA4lyI/8AX/7eT7TEB3lAEBqNY7DtYnN85tAeDgatPVUKHjKSqQa59IM5/q7po2OdzZAQ0m68b2uGFaf3uVDRnLD1N63ijVZE2s0Zkq+KcG9eIF7c55cACMd4xxy4K0pS7W7p1M88tGrtvx9+GRk9LRI6E3prQAxpqRWhIF84jrc3satqtV0ZJ1KmXJavXh815DQhGlNIvt9pa2Mc3JvQMy49AGKqp9piq281a+SXJdZvyNdTo2i7OGMAGQDWt43WigqvRUIKMcukjczl3AQBAUKA02nNBR2hha4YZgjBzTxafu6OqkSvh1NW6+Qsc+t+pVoaTsy2QdYY7tDsB2Eqrng5LTP068zWxjQao2txoWBo4ukZT+Uk+paLC1Hwt819hYmGreqDYSHvN94yNKNaeLAcSek06gVPw+DUXfr5e/0MpExijDRQKyiklZGS9ZAQHz5r3/nT/r7P7I0B9BoC0uQEf1t03YYI9nbSLkwPNMb3hwaRXyQaUqFzqTglaRLwmHr1Jb1HVcbpWOV6d1PibNbzZ3mNtkjhmjBJcCHNLiA8moOGBx+9RZ0leVuBfUMdNwpKor77afX1JzqprSwaKjnt78Kvhc5zXPv0Lg0OABqS0UJOdOld6dRKmnIqsXg3+LdOgu/lYiul9ULHarVA2xu2Udos0k7SKubeacOa7yRuI3LlKlGUlu8SfSx1ejSk6ubjJI3PJRrA5tinNpkJiszhRxq+6wtxaKVJAIw6+C2w8/gd+BH2thk68VTWcuHeazWfRGjra6zTWTm+E2rYSOYC3EgkkxuwDsjkK1Ws4QnZx4s7YWvicPvwq/0xur+5lclcs1nt1psBk2kUQeQR5Ic14bVo+TW9iOIW1C8ZOJptRQq0IYi1m/brM6upRQmHpc+Im+qk+wUBxLkR/wCv/wBvJ9piA7ygCAte2uaw1cEV1k1UZPzhzX7nAVqNweN/Xu9Sr8RhFLP19+vYxYhkmq1tjPi6EcWSNaP5i0+pVs8C5apPy+9jFj0g1TtkpG1IaK/LkDz2BpOPclPANaJLruFic6vaux2dtBUk+U44OdTGlPkt6ParWhhVDrP9kZSJC0UU4yVQBAEAQBAWuYDmAexYaTBQRNGTR3BY3VyBoYJnR6Skjc4llos7JYwSSA+F2zlDamg5r4jQdJWwJCgCAID5717/AM6f9fZ/ZGgO9mY1KAByA0mt2rcWkIdnIS1zTejeMS11KHDeCMx7lpUpqasyVhMXPDVN6OfNHN9G8n9oktM9mktLxFGIb7g19JW0qxrbxpzemoGGCixoNycWy7qbUpxpRqxgt53yyy5+Z0ufVqzOsXgV2kN26KHnA1vB4PnXudXiVK7OO7ulHHF1VX7e/wAXWXgc0fyf2mO1ss8dqcI3xSkSBrwGsJ50ZAdSruAIBxUXsJKW6mXi2pSlRdSUFdNZZZ9/yOk6A1Zs9lsxszRfY8O2pdnIXC669TIUwoNwUmFNRjulHiMXUrVe1eTWndY5zpvk/ms00PgtofclnaG4OrE6hpI4twNMReoDio06Di1usu6O04VoS7WKul3Z937E91M1Sj0e15DzLNJTaSOwrvo0VNBUk4kklSKdJQ8SoxmOliWsrRWiJI566kIxNJu8RL9VJ9goDjHIl/mH+3k+0xAd6QBAEBH9aJnF9kgjc5rprQxzi0lpEMHjpMR8k3WMPRJTegN86MHMA9gWHFPVANYBkAOxFFLRAuosgIAgCAIAgCAIAgNLpmzxvkgkvlr7PKXggVq1zHRvjdiBQh3YWg0wW0YN6GkqkY6szY9JMO/2H2VWXSktUaxrwlozLY8HI1Wh1LkB8969H/GpPr4PZGgO5ufigG0QDaIBtEA2iAbRANogG0QDaIBtEBjaTk8TL9VJ9koDj/Il/mH+3k+1GgO9IChKAxJtIMbv9ntK3VOT0OUq0I6s10MMbrX4SZK0h2MbS0AMq+/I69U1LqRjdS5vqjpyWpmNWMtGbwFaHQqgCAIAgCAIAgCAIDV6d0gImf3vyHbj2ArtQpdpKxGxNbsoXIcZpZiSAXU4ZDoCtl2dLJuxQNVq73kmyrYJhjccjrUn/UgsPXTuos3mgNKOvmN+DhmDh0V68R2FQcTRilvw0LTBYmTbp1NUShQS0PnjXg/4zL9fD7I0B291a5FAUx4FAMeBQDHgUAx4FAMeBQDHgUAx4FAMeBQDHgUBjaSrsZcD+jk+yUByXkVP+Ij/AE8ntjQHfCUBHtYdKFtGNxcTQDOpw3b8xhxUvDUVL4paIr8biHBKMdWaQ6NtTudsya41vNNfWp6xFBZJlU8JiZO7i/NFY9H2pmIjcKfrN9eOSxKvQkrNmY4XEwd1Fr5okGgNI3xdOBFQRwcN3V7iFXYikoPLQuMJXdSNnqsjdqOTAgCAIAgCAIAgCAhOvspaG8L2Poc3/wA1Y4HVlTtO9l1w/uUOnJoo4msDKGxbUVY489ra1eQRdZQbgcTiW4LhOCc5N8yTRnJUopfpNpoLTMk05jeAG7CORtIy01IF6+bxukk4AVBANHGhXKcEo3R3hNuVnyI7FMPDiAcakdgixVh/9ZdcSpX+sdusifTWhsbC+Rwa1oq4nAADMlVReHz7rJCLdbpZYiQJX1aHClGtYBeOOAo0u6EBjjVmQ0+MNxNBjJ7ukIANWZMPjDcTQYyZ4dHSgA1Zk+kNzpnJn3IB+bMn0hvDOT3IAdWZPpDeGcnuQA6syY/GG4Ghxkz7uhAPzYk+fbnTOTPuQAasyfSG4mmcmfd0hABqzJ9Ibwzkz7kA/NmT6Q3OmcnuQFfzYk+kMzpiX59uCA2uoDmWC3h9oJaLj4nc3yS4tIc7HLDdxQHeGvBAIIIIBBBqCDvB4ICC6VmppCEHe+OnbKVZUv8ATy+f0Kev/qo37vqb17KO+J+VXnAf9PWuN/g7P9HjWlQoOq+P9+vEsrWfwft14FYmAuHhdTJUXAf0Fd2y3F3C/wA6taYI3l8H7mbZ/F+xqtAyE2y0jhN677/uvKXX/kw8PsQML/PqeP3ZNFALQIAgCAIAgCAIAgNJrRokWiIt37jwIyd7QegldqFXs5XI+JoqpCxzG1aVt1mIiMsjA0UaKi7dGHMNMW9StIwo1PismUzqV6Xw3aPNus9tJoLRIScAMKnoFBisuhS13UFia2m8yVaraMNnY+1Wm8KAucLpc5rK3nEgY1OZG4A1ULFV01ux0J2Dwzi9+WvX1Ipyha7eFvMMB+LsOeW1cPlH9Ubh28KQSzNNou1RMiPjWiR5o6t8FrAahgpG4GpFT1NHFAZI0hGBhOyvW7A13eI6AgKnSMeFJ2YAb34O3keIzQA6RiFKTsoOJfn5x8R/dAgM7weXCgdQGuLJcevxCAp4NLwdnU8yXHoPxfr70ANnmNcHYmvkS9P/ANfpQA2ebHB2dRzJcD0fF/7oEBXweXg7sZLgcMR8XzwQGD+UYq/p2Uy+VX9qmwwdvQBukY987KUNcX4nGh/Q9PqQFPyhGRQzs3mtXYnp8R196ApbrXBLFR8zNqweLeL5Lmj/AOJ/i2ig3O3ZZUoBtdQdfDZiILQSbOTRrszET7WcRuzHBATLWOyttjNvZHhzo3uDXNNGlzSLwa/I4jBwwqCKqXhqyj8MtGQMXh3P4o6oiLtbLfGbhmc0twumKIEdFLmCnLDUHnb1fuVzxWIWW8/JexdBrRpGZ2zbM55d8kRQnv5mA6Ulh6EVdr1fuI4nETdlJv5L2OgaoaGdCwueaveS57s6uPTvAxx3kkqvxFXfdloWuFodmrvV5kkUYlhAEAQBAEAQBAEAQGHatGxyCjmihzFAQesEELZTktDSVOMtTwsugoIzVjGt/Za1v2QFtKrOWrNY0IR0RzjlY1ilvGwwi6xoaZnVAL7wDgwcG0IJ4nDLPmdTmPgz+A7wgHgz+A7wgHgz+A7wgHgz+A7wgMrRcYZKx0rSWNcHENLSTTEDEgUrRATb88Ivmpf+L8a2uYLhrbGcoZv+L8aXBX87I/mZu6L8aXFih1tj+Zm/4vxpcFv54RfNS/8AF+NLixC9LtD5nviaWscb1HFoIJxcMCcK171qZMPwZ/Ad4QDwZ/Ad4QDwZ/Ad4QFwscnm+sICfcmGs08MrLJKL8EjrrOcCY3O4cWE5jdWo3ggdXtehoZfLY0jgWtcO5wK6RqyjozlKjCWqLrJomKMUawAcAAB3NACxKpKWpmNKMckjPWh0CAIAgCAIAgCAIAgCAIAgIRrhqVFbJ9obzHXQ0uY4C9TK8CCMMq5oDRfBbF87N6TPwIB8FsXzk3pM/AgK/BdF85N6TPwoB8F0Pzk3pN/CgHwXQ/OTek38KAr8F8Pnzek38KAHkuh8+X0x+FAU+C2Hz5fTH4UBUcl0Pny+n/RAV+DGHzpfTHuQFfgxh86X0x7kA+DGDzpPTHuQD4MYOMnp/0QD4MYOMnp/wBEBcOTKDzpPT/ogM3QWocNntEcoa5xY4EXnkgHzqClSOlAdACAqgCAIAgCAIAgCAIAgCAIAgCApRAKIBRAKIBRAKIBRAKICtEBSiAUQCiAUQCiAUQCiAUQFUAQBAEAQBAEAQBAEAQBAEAQBAEAQBAEAQBAEAQBAEAQBAEAQBAEAQBAEAQBAEAQBAEB/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6" descr="data:image/jpeg;base64,/9j/4AAQSkZJRgABAQAAAQABAAD/2wCEAAkGBxISEhUUEhMVFhQVFRQVFRgXFBQVFxkUFxYYFhUVFRcYHSggGBomHBcWITEiJSorLi4uFx8zODMtNygtLisBCgoKDg0OGxAQGy0kICQ1LCw1LCwsLCwvLCwsLCwsLCwsLywtLDAsLCwsLC8sLCwtLCwsLCwsLCwsLCwvLCwsLf/AABEIAMoA+QMBEQACEQEDEQH/xAAcAAEAAQUBAQAAAAAAAAAAAAAABgECBAUHAwj/xABOEAABAwEEBQYICQoFBAMAAAABAAIDEQQSITEFBhNBUQciYXGBkRQjMlKSobHRFyRCU1RzssHSFRYzYnKCk6Lh8CU1dISjNGPC8UNkxP/EABsBAQACAwEBAAAAAAAAAAAAAAAEBQECAwYH/8QAPREAAgECAwUGBAQEBgIDAAAAAAECAxEEITEFEkFR8BNhcZGh0SKBscEUMlLhIzNC8RUWNGJy0gaSJETC/9oADAMBAAIRAxEAPwDuKAIAgCAIAgCAIAgCAIAgCAIAgCAIAgCAIAgCAIAgCAIAgCAIAgCAIAgCAIAgCAIAgCAIAgCAIAgPKWdozzzpvpx6ulc51IxNowb0Mc2px8kduY+4etcXXdrpZc+rL1Z07NL8z69foW+Eu4t/l/Eoz2hTTs6kL+Mf+xt2ce/r5FwtDxmK9X9CV3hiJNXyfh+zZq6ceD69D2itLXdft6jkV3hVjI0lBxPcLqaBAEAQBAEAQBAEAQBAEAQBAEAQBAEAQBAEAQBAEAQAlAYlotBrdbn7Oj+8vUo9Wr/THrr0OsIcX116mtltQGXOPE4ivEVzPSV5XHbcjBuGHzf6np8lx8X8iVGi3m8uusjGknLsyT2rzVfEVa8t6pJt95IjCMdEWX1xNrFWSEYg0W9OpOnLeg2nzWRhxT1MmO118rvAx7Rv9q9BgtuTT3cRmufH5/q+vI4yo2/L5daGys1opQE1G459WO8f2V66hXUkne6ej6/utGQ5w4rrr+xmAqYcSqAIAgCAIAgCAIAgCAIAgCAIAgCAIAgCAIAgCAIDxtUt1vTu9/YKnsXOrPdj113m8I7zNJbrRd5gzPlcccQ37z1rye2MZJf/ABqer/N89I/eXiTqNPe+J6Lq/sX/AJIfTym+tcf8tV7X3o+vsY/Fw5M10wLXFrsCM1R18NOhUdOas0SoNSV0WbRcd02sNom6LDaIkLGZYbTjdJwOVdx9xyKu9kY50pqjN/DL0b+z0fmcK1P+pddcDe2OWoocx30y+4jsXtqM7qz4dfsV1SNncyV3OYQBAEAQBAEAQBAEAQBAEAQBAEAQBAUqgAcOIQzZlUMBAEBgWt/OxyaKnqFXH7IHaodeaTu9Fn9/svM7018OXH+33ZFJbReJJzJJPavn1Wcqk3OWrz8y4jDdSSPSO3vaQbzsKfKOXBd6WMr05xlvvLhd6cjSVCMk1Y3mkNH7ZzXtcBeaDjXHge4hel2hsr8bUjVpySuvPv8AX6ECjiOyi4yXExvyA/z2+tQf8tVf1ryZ1/HQ5MfkB/nt9af5aq/rXqPx0OTMTSGj3RCpcDiBhXfWnsKgY7ZM8JHeck+GXf8A2O1HERquyRgCVVm6SN0k+jp71x3nCh68j62t717vZ9d1KcJvis/HR/ReZVVoWuuX9/uzbK2IgQBAULgMyhlJsAoYKoAgCAIAgCAIAgCAIAgKEoDRaa1gjiYXOeGMGF841NK3Yx8o0xyPdiuNSqoosMLgJ1pKKi2+Xu+Hp55EFtGvD5X3LLZnTOOV++4niRHHi0fvKE8S5O0I3PSU9hwow38RUUV3WXq8n5GPNrXbYSNvZI2A+SXMnaDxDXF5FewrSVepH80fr7nWGysJVT7Gq3bk4v0STN7oHXqORwY4mJ+V2QhzCeAfhToBujpK70sUpZaeJWY3YdSmt6PxLnHJ+Wd/X5Ewm0sGxOfs5HubTxcbb0hJN0Bow37zSmNaUKnRlc87UpuD7uZqhoq12zG1yGzwnKzWd5DyP+/aBR37sd0DznLJzM/SQuskAyEbgOqkY9iqsf8Ay6v/ABf0iTKCzj4r7kQMq8XulzYptE3RYlWh7RehYcKscWGpIwOWX7q9Zs+rv4WDf9L3c8suH2KjEw3aslzz69TY3hxZ6blYXX+3zZHs+/yKXhxZ6bli6/2+bGff5I0WsU1GsHnOe7MnBoDRnuOJVFted6cY8235ZLz1J+Ch8TfKy88zRbVUO6WFiS6AdWNvQ93ti969Psi/Ypd7+sCsxStN+H2kLRoCaFzpLDMWFxLnQTF0lneSauu/LgJxxYbuPkleiK0zrBpZzoy6aB8L2uLCxxa6pABrG4Gj2GvlYdIC1cktTeEHN2RGdYtdYoSWlxc/fHGaXf23nyT0Yni0KJVxMY5PyRf4DYtSst5Ky/VL7Lj6dzInaNfZq82GEftbRzv3i1zRXsUSWLlwSL2nsGjb4pyfhZL5XTfqe9g5QXA+NhA6YXOae55dX0gswxnNeRzr/wDj8Wv4c/lJJr0t9GTzQWskc7bzH7RuAdhR7Ccg5vs47iSp9OupK55jGbOnQlaSs/R+D670kSON4IqMQcQQpBVtWyZcgCAIAgCAIAgCAIDTawaQbGx140Y1hfId9wbgN5OVOJA3rlVkksyZg6Eqk1uq7bsvH9vd8DhundNPtUpkfgBUMZXBjeA4neTvOKpqtR1JXZ9EweEp4WnuQ14vi31ouCM+7LFYWhjXg2mWTaEB1TFEGBjDhkXPeab6BdLSjSsuP2I29Tq4xuTVoJW01le78UkkY2hC9sgjcx+xlIZK266l1xoH5YOaaOB/V6StaSknZrJnbGOEodpFrfjmndX8PB6NGBaYixxjkFC0kYgjIkd2C5yi4uzJMKinFTho+vMnXJ9rG68LPIeewExOO9jRzoyd4DRUdDSNzVOw1Zv4Web21s+Fu3gsnqu/g/PJ99ubOrQyhwBG8f2FYp3R46UXF2ZgW+K8XN89pHaW09rW96hYmnvuUP1JrzX7IkUpWSfJ9fVnPnPovGONtT0Nim1TdFjc6u6Ray+x7g0ODXNJwAe01FTu6+hWezq0aanCTtezV9LrTwIWMoyluyir2+jJD+XIPnWfxHfgV1+NpfrX/s/+pX/hKn6X5L3LX6bhphMyv1jvwLWWOp2ymv8A2f8A1H4Sp+l+S9yNaf0g2SQXDVjGBoOVTvI/vcqPaNaNaolDSKS92WeEoyhB72rdzWCVQN0lWJtoCKkcQOZ5/pGo9TW969Ts+lu0oR+fnn9l5lJipXnJ/Lyy+7N65wAqchirggJXObcoGszogGRkiWQGhGccdaVHB5NQN4o4+aq/E13HJav6HqtjbNjUe9P8sfV+y8nkuZEtRtGQz2ktmqWxxPluA0LiylGYddf3VFw9KMp/F4l3tfF1aWH3qWrajflfj1zJFom02LSkclnbZY7NIyMyRvbdIbQgElwa00qRUHMVUmLp1k47tmVWIhi9mTjXdV1It2ad/RXfy5HtovR2irZtLJZ43344y7wmmbgQK1rU1JyIAoDTILMKdGonCK04mmIxW08I44mtJWk7bnd5et2+Zz7RukZLPIJInC82o4tcMi1w+U08FAjJwldHp8RRhiKe5UWT80+a70du1V0wyeNj2VuSAkA4lrx5bDxxBx6j8pXFGopK5892hhZUajjLWPquD68OBIwu5WhAEAQBAEAQBACgOY8qttLYLoP6We6f2YwSR1V2Z/dUDFP4fF/Q9RsGku2u/wCmN/m+mRfkws7JNIRh7Q4NZI8A4i8BgadFa9dFGwkU6mZa7crShg5brtdpfI7PDJC17niRt59GnxlRzK4BpNARU1oOtW143ueHcariotOy7ufWXoXWm0wvY5hkbRwLDSS6cRiA5pqDTHDHejcWrXEYVItSUXlnoQzlUs8RsDXtAJjkjax1bxAIoRezOFPUouMinTuXWwKlSOLcXkmndaehynRlv2Uscnzb2uHUCCR0giop0qthLdaZ6+vTVWnKHNNdd59D6HdzXDcHEDqwx76q7p6HznEfmT5o9bbHhUZj2Z+ogHsXOvH4b8uvTU503Z2ILrRYiyTaNHMkNep/ym/eOteb2hh92e+tJej4r7l5gqu9Dceq+nB/Y0e0UDdJ1i+B7bzb3k3hep5ted6qraEY7y3tMr+HExJPde7qTDWc2UWcXNne5uzuXa545bqVz6FfbQjhvw/w2vla1utCmwXbut8V7Z3uW6qmymzm/s79XbS/drSppn8mlPWsbOjh+we9a+d726tYzju37b4b2ytbrmRK1Pbfdc8i867+zXD1KjqRjvvd0vl4FvBS3VvamXoaxmaQN+SMXng0Z9pyHSV1w2H7WduGr8P30OWIqqlC/HgdEsMe+lNw6ONO4D91epoR/q66yS+R56rLh11x+ZXSrqRup0DsqKjuqu03kKEb1EcE1tt1+2TkHJ5jHQ2PmCno17VT13ebPoGz4buGgu6/zef7HSNVLKxljs0jWNDjCX1DG3i+N99wBpWr49oD0NVhSSUE0eX2hVlUxNSEpO17Wu7Wat5J2Zs4oGRkG4ymLH0YwXmNdR5fRuN6KVjyP+2t0kuuuBFdSU1a75rN6tZWz4STXzL7EwRc0ANALA+61rb9C6zyVoMgTHJ+8sxVsuuX7mtWXaZvPldt20kuPjH5EJ5T7NGyGyFsbGvvTRvLWBt4x3WmtAKi8Ce1RMVFbsbIv9hVpurVTk2smru9r5jkrtppOyuDHRyt7ateO0iPuWMK8mjO3aacoS5px+lvudfCszxoQBAEAQBAEAQFCgOVcrcHiWO8y0PB6BK0kV/h+tQMSsvmep2JUtUa5xXo/wBzQ8kR/wARb9VL7AuWEX8Qmbdd8I/FEhOUf+otXsK6+7IfF/8AGBjweVJ/q/8A8hWFq/H7G8/yx/4f/szdeD/hLvr4vstW9b+UyPs52x68H9Wcps0Rke1jfKe5rB1uIaPaoEY3dj086qhFyfDM+lNDjmu/bNOqgP3q5hxPnmJ/Ml3GeQtyOavSNhaWua5tY3ZjhwodxG49hUGvRjutNXi+vTg/kSqVVppp2kuv7r5kC0zoOSCrhV8e5wGXQ8fJPqVHXwkqeazXP35F5h8XCrk8ny9uZp76i2JlheTdQsLyboNhovRcs55oo0eU44NHWd56Biu1LDzqaac+BHr4iFJZ68uJPdEaLbE24ytK1c44FzuJ4dA3davMPh1FbsdOfFv35Lh4lHXrub3pfJder4+Bu2NAFArFJJWRBbvqYmlx4s9Y9Zp961qflO+Hf8RHzxrTEWWy0NPz0jh1OcXtPc4KprR+NnvcFUUsPB9yXlkzoHIwdpHaWPJc1rorrSSQ2t+tBuqpeEV00yg/8he7OEo5N3z56E4sViMjGv8AFtDwHBuyrQHECt7E03qSo3VyknV3ZOOeXeX+CXJGNcI3NfVuDLpBALgfKNRRpHcs7uZh1XKLaurd/wAjjXKdK78ozMqbrNkGNJJDQYYyQ0bsVW4n+Y0ew2NZYSL4u9+/Nm25J4STaXUwIijB/WcXOp/IO8LphlkyPtmov4a8X9F9ztAVkeOCAIAgCAIAgCAICN63aHbPE+N2DZW3a+a8ULH94b2AjeuNWF/mWGBxDpyTWsc/FcV19jjeq+kjovSANoYfF345WjygHDym8RkRxGWag0n2U8z02MprG4W1N65r5cOtCd/nToTDny4Oe8cyXyn+VuUnepd5U/htoclolw4aFrdZtBipD5cX7Q8yXyrmzrl5qxvUe8PD7RdlZaW4aXv9TSa+a4WSayizWS+4GRr3Oc0tAuigAriScO5aVqkXHdiStn4KvTrdrWtpbzMLk00C6SUWlzTcjJEf68uWHQ2ta+dd6VpQp53O+08Uow7JPN69y/flyudxscNxgb39ZxPrVilZHkZz35OR7LJoUIQGJJZMatNOj7v6GoUeVG2cMuuuaOsanCXXXmaa26uwvNXQ0J3sq3to2rfUFDqYWEneUPK6+l16Im08ZUjpLzz+tn6muOqEFfKm74/wqP8AgqX+709iR/iFXlH19zMsmrEDconPPF5J9QDWldYYOmtI38ekjjUx1WWsreHTZvILFkDgBkBgB1UAA7B2qbGi3+by6+2feQZVeXn19zMawAUCkpJKyOLd3dlyyCyaMOBByII71hq5mLaaaOOcqOrzq+EsFS0Bk4A3DBkvVQhp4C5xKgV6fE9VsrFq3Zt5PNfdffvdzE5L9arNYduLQ5zRJsy0hpd5N4EYZeUEw9SML3Ntr4Oridx087X7uRLW6+6Obgy2WhjRk0QtIaOALoiadZXbtYcG+vkVn+HYl/mpxb539pI9IeUHRocHPtU8hbW7fhoBXAkBkbcaYY1zPFZVaCd7s1lszFNWUEvB+7Zy/XHSTbbb5ZIA5wldG2MUN5xDGRijc6kjAdIUOq9+baPQ4GDw+GjGpla9/Ns67qLoDwaFkZoXCskpGIMrqc0cQKNAP6v6ymUadlY85tHFdrJz55Lw/f79xMwpJUhAEAQBAEAQBAEBZLEHChyOaGU2ndEK1t1OitTeeCHNFGTNALmjMNeML7a7sKY0LclHqUr6lrhMdKm/h+aej8OT9dMnqcw0jyfW2M+La2ZuNDG4A03VY+jq9QI6VFdF8C9p7SpSXxXXj7q5hM1M0gTTwWQdLrrR3uICx2MuR0/xDD/q+pJ9XuTV5cDanV37KI1J6HyZAfs16xmukKHMhYjall/Dy739l7+TOt6K0U2JraNaLouta0UaxvBo7+88STMhCx52tXc8l/frrRJbJbkcIAgCAIAgCAIAgCAIDB0hYQ8br1KYjAg15rhvGJ7znUg6yjc7Uq25lwOU6zcmtXF1lIjJNTE+tzp2bxWg6DUDzhkoc6OeWR6DDbUsrTzXNa/NdeBEJdS9INNPBnnpYWPHe1xC5djLkWC2hQf9XndGRYdQrfIaGMRDjK9rf5W1eexqKjI1ntKjFZNvwX3dl6nSNTtSI7Lzwb8tCDK5tA0HAiJtTTA51qanycjJp0raeZS4zHyqZSyX6V9+vMn1ngDBQZf3ipKVkU8pOTuz1WTUIAgCAIAgCAICx0gGZA7Vq5Jagptm8R3hN+PMGkka+TSDfKEVns5dvDXyzuujoddZG7DdfHQtgbaSxMdm0Y50qCeshauKZ0jVnHRljdGRD5J9J3vWNyJs8RUfH0XsZMcTWijQAOgUWyVjk5N6svWTAQBAEAQBAEAQBAEAQBAEBZIwOFCARwIqhlNrNGM7RsZzb/M4eoFaOCZ1WIqLj6IujsEYyaO2rvas7iNZVpvj9voarTsL22mxzsDiA98EobePipm1DyB5sjI8dwLlsczeGZo3jvC130A2UHIjvCKaegLwtgEAQBAEBQlAazSOkgwZ0GXSTwb7/wCla7G4+GHjeT8tX4e/TGgm0w4+TQDqBPaSvL1tsYib+C0V5vzfsa3PNulXjeO5v3Bco7UxUXfev4pewubXRumKkNyPDcergej25K9wG11VahNWfo/Dk+766GUzfxyAioV/GSloZL1sChQHONduUt9itDoIoWvc0C8XuIAqKgADPBAaBvLJaPo0PpPQFzOWSffZoumjnhAVdyyT7rLH2vcgLByyWnGtmhzw57/WgA5Y7T9Gi9J6Ap8Mdp+jQ+k9AXs5ZZ6Y2WI9T3j7kBc7lmmphZI6/WOI+yEB5nlktP0aH0noC08stp+jQg/tPQFPhltP0eD0n+9ASvk/5QnW+Z0EsIY8ML2lhJaWggEOriDiEBP0AQFr3gDFYbsgaPSWlw3Df5oP2j939CqTH7VjQ+FZy5e/t/cw2ad+lZDlQdAaPvqV5+e08XJ5O3ckvvdmLlzNLPHlUPQQB7FtT2rioO0s+5q30sLm80bpQP3nDMHMdP6w/vhX0uB2jCuu9ap6r3XWXHNzbtKtTJVAEAQHhbH0b14e8rnVlaIIno4ttdoIdW4GuLQDTAEAe2q8th4Rx+Lfafls7Luvl7murN3+bkHB3pFW3+C4T9L82ZsaTS2hnCS7A0kBjXGrhm4uApU4+SqjG7Jaq7uHjkkm8+bfPwMNGllc5ji1wLXDMHAqonRnTluyVmjBMdXrdtGAnPFp6xjXtBXsNmYl1aSb10fiv2NkbwK1MlCgPnzlCjDtMSNOIMkIPUWsFEB3BmrljAwssH8GP3IANXLHj8Vs+OfiY8fUgK/m7Y8fitnxxPiY/cgB1esf0Wz/AMGP3IB+b1j+i2f+DH7kAGr1j+i2f+DH7kBd+QrJ9Gg/gx+5AW/m9Y/otn/gx+5AX/kKyUp4NBThsY6exAVdoWzEUNnhpw2TPcgMHS+rtjMMnxWz1DHkHYx4G6aEYIDkvIifj5/07/tMQHd0AQGr05a9mwngK9ZJo31qDj6/ZUnLl9dEYZEtGwmeQ1JoKueczTM06V5HD4aWKrWb5tvu4/M11Nxo/Sez2fxfZxyOuNdWr61pVwz/ALwV9ha8aG6lS3Yydk+N+8ymZOsWko4yyMsa97iOi60mlf6dC7bSrUU405xTb9FzuZZqNKwOssoLfJOX3tPQR96o8TQngsQnDxXeuRjQlWjJ7zRQ4UDh+y4VC9XhqinBNaZNeDNjNUkBAEBrdN12bqZ3JKddw09aiYu/Zu2tn9AQrU+0u8JAZdJcx45xIFMHbupUGyk418uKepotSeX5uEXpO9y9Lep3eptma7SWjJJmyXnMaXiIDyiBcc5xqTxvepQsVhJ1oyTaV91eTb9bg0Wsmjnx2ZrpXh72PDWuFa3HV5rq50OXWq7G4OccOnUd3F2T7nw8zD0PbUV5IfwvNp10NfVRb7ITW94r9/sETML0BsEB8/a7/wCdvriNvB7I8EB9AoAgPC2WuOJjpJHtYxoq5ziAAOkrDaSuzaMJTe7FXZE7DylWCSd0W0utF25I4ODHk5gVHNp+tRclXg3Ynz2ViIU1O1+7iuu4mBkAFSRQCpNcKZ1rwXYrrPQh0/KZYGzti2oLCDelAcWNcMm+TjXiMFx7eG9YsY7KxLp7+7ny4kvs1pZI1r2ODmOALXNIIIORBGa6p30K+UXF2krMiunOUOxWaVsRkD3X7klypEY3ucQKGnAYrlOvGLsT6GzK9WLlay4X4kj0XpKK0RiSGRsjHZFp9RGYPQV1UlJXRCqUp05bs1ZmYsmhiaXPiJfqpPslAcT5D3Ut56bO/wC1GUB3dAEBFtd3ERfvsr1Ud99FTbXTdPLmvo/uYZ5ak2huxkcfkl1aDGgF7twIUbZDjBTb4L3MRPGyaR2tobJOyXBwETQzmNJNLziSMexa0sT22IU60Zcoq2S72L5nnpbR1pbee8Mdflaai8XYVujLBoH3LXFYbEwbnKzvJc79y8A0zL1zedhHfu7SoJocL2Ru1xIxcuu1k3Gmp23rO9vkZZsdViTDHXzP/I09VFYbOuqMb8gjeKxMhAEB4WyOreNMfeFyqRugco0k2SxWisZIpV0bqA1YajfgcCQekLzkqcsPVvHhp4dZGmhmWfWiNlnF1rvC794yGhvc+pvOrVwLebd/9qRHFKNLJfHz9+7uM3LbPraZJ2OtYD4mh3Ma3m3jk8tJo4jpSOMc6idbNLhb1txFzG01rC+0ExsqIA+rGUFeABpuzoN1egU44nESq/Cvy3yRh5k71S0aYogHDnYud0OdhTsAA61bYGh2cbPx+ZsiRKwMhAfPmvf+dP8Ar7P7I0B9BoAgOacuG08Ghuk7Pam/SvlXTs69HlepRsTfdRdbE3e2lfW2X3NDoLQGjtIT2iKI7OPZ2UwEYSAhpEoo7yiflZ40PBc4whNtLuJVfE4nDU4Slm7yvy7v28iXa9aPfZtDPhifI8RtjaXOpfMQeKg3QMA3D9kYrtUi40rIr8FUjVxqnJJXv4XsQPViw6PtUlmhN1pdZZ2zF2DhaL3NcCczTFtN2HFR4KErLu9S2xVTE0VOf+5W5W4r3OmWfV91g0dPDZ5JJHCOd0V67UPdGaBlAKc7EZ4kqUobkGkUc8SsRiYzqJLNX8L8TkOrAsTm2ZkgbtXW1u1v5GzllAL2QberXfWnQocNxpX1uejxXbxc5ReW7lb9V/Y7FqbqjFYNoYpZHtlIddcW3RStC2gzoaVrjQKZTpqGjPNYvGyxNt9JNeZJ11IZh6Y/QTfVSfZKA4lyI/8AX/7eT7TEB3lAEBqNY7DtYnN85tAeDgatPVUKHjKSqQa59IM5/q7po2OdzZAQ0m68b2uGFaf3uVDRnLD1N63ijVZE2s0Zkq+KcG9eIF7c55cACMd4xxy4K0pS7W7p1M88tGrtvx9+GRk9LRI6E3prQAxpqRWhIF84jrc3satqtV0ZJ1KmXJavXh815DQhGlNIvt9pa2Mc3JvQMy49AGKqp9piq281a+SXJdZvyNdTo2i7OGMAGQDWt43WigqvRUIKMcukjczl3AQBAUKA02nNBR2hha4YZgjBzTxafu6OqkSvh1NW6+Qsc+t+pVoaTsy2QdYY7tDsB2Eqrng5LTP068zWxjQao2txoWBo4ukZT+Uk+paLC1Hwt819hYmGreqDYSHvN94yNKNaeLAcSek06gVPw+DUXfr5e/0MpExijDRQKyiklZGS9ZAQHz5r3/nT/r7P7I0B9BoC0uQEf1t03YYI9nbSLkwPNMb3hwaRXyQaUqFzqTglaRLwmHr1Jb1HVcbpWOV6d1PibNbzZ3mNtkjhmjBJcCHNLiA8moOGBx+9RZ0leVuBfUMdNwpKor77afX1JzqprSwaKjnt78Kvhc5zXPv0Lg0OABqS0UJOdOld6dRKmnIqsXg3+LdOgu/lYiul9ULHarVA2xu2Udos0k7SKubeacOa7yRuI3LlKlGUlu8SfSx1ejSk6ubjJI3PJRrA5tinNpkJiszhRxq+6wtxaKVJAIw6+C2w8/gd+BH2thk68VTWcuHeazWfRGjra6zTWTm+E2rYSOYC3EgkkxuwDsjkK1Ws4QnZx4s7YWvicPvwq/0xur+5lclcs1nt1psBk2kUQeQR5Ic14bVo+TW9iOIW1C8ZOJptRQq0IYi1m/brM6upRQmHpc+Im+qk+wUBxLkR/wCv/wBvJ9piA7ygCAte2uaw1cEV1k1UZPzhzX7nAVqNweN/Xu9Sr8RhFLP19+vYxYhkmq1tjPi6EcWSNaP5i0+pVs8C5apPy+9jFj0g1TtkpG1IaK/LkDz2BpOPclPANaJLruFic6vaux2dtBUk+U44OdTGlPkt6ParWhhVDrP9kZSJC0UU4yVQBAEAQBAWuYDmAexYaTBQRNGTR3BY3VyBoYJnR6Skjc4llos7JYwSSA+F2zlDamg5r4jQdJWwJCgCAID5717/AM6f9fZ/ZGgO9mY1KAByA0mt2rcWkIdnIS1zTejeMS11KHDeCMx7lpUpqasyVhMXPDVN6OfNHN9G8n9oktM9mktLxFGIb7g19JW0qxrbxpzemoGGCixoNycWy7qbUpxpRqxgt53yyy5+Z0ufVqzOsXgV2kN26KHnA1vB4PnXudXiVK7OO7ulHHF1VX7e/wAXWXgc0fyf2mO1ss8dqcI3xSkSBrwGsJ50ZAdSruAIBxUXsJKW6mXi2pSlRdSUFdNZZZ9/yOk6A1Zs9lsxszRfY8O2pdnIXC669TIUwoNwUmFNRjulHiMXUrVe1eTWndY5zpvk/ms00PgtofclnaG4OrE6hpI4twNMReoDio06Di1usu6O04VoS7WKul3Z937E91M1Sj0e15DzLNJTaSOwrvo0VNBUk4kklSKdJQ8SoxmOliWsrRWiJI566kIxNJu8RL9VJ9goDjHIl/mH+3k+0xAd6QBAEBH9aJnF9kgjc5rprQxzi0lpEMHjpMR8k3WMPRJTegN86MHMA9gWHFPVANYBkAOxFFLRAuosgIAgCAIAgCAIAgNLpmzxvkgkvlr7PKXggVq1zHRvjdiBQh3YWg0wW0YN6GkqkY6szY9JMO/2H2VWXSktUaxrwlozLY8HI1Wh1LkB8969H/GpPr4PZGgO5ufigG0QDaIBtEA2iAbRANogG0QDaIBtEBjaTk8TL9VJ9koDj/Il/mH+3k+1GgO9IChKAxJtIMbv9ntK3VOT0OUq0I6s10MMbrX4SZK0h2MbS0AMq+/I69U1LqRjdS5vqjpyWpmNWMtGbwFaHQqgCAIAgCAIAgCAIDV6d0gImf3vyHbj2ArtQpdpKxGxNbsoXIcZpZiSAXU4ZDoCtl2dLJuxQNVq73kmyrYJhjccjrUn/UgsPXTuos3mgNKOvmN+DhmDh0V68R2FQcTRilvw0LTBYmTbp1NUShQS0PnjXg/4zL9fD7I0B291a5FAUx4FAMeBQDHgUAx4FAMeBQDHgUAx4FAMeBQDHgUBjaSrsZcD+jk+yUByXkVP+Ij/AE8ntjQHfCUBHtYdKFtGNxcTQDOpw3b8xhxUvDUVL4paIr8biHBKMdWaQ6NtTudsya41vNNfWp6xFBZJlU8JiZO7i/NFY9H2pmIjcKfrN9eOSxKvQkrNmY4XEwd1Fr5okGgNI3xdOBFQRwcN3V7iFXYikoPLQuMJXdSNnqsjdqOTAgCAIAgCAIAgCAhOvspaG8L2Poc3/wA1Y4HVlTtO9l1w/uUOnJoo4msDKGxbUVY489ra1eQRdZQbgcTiW4LhOCc5N8yTRnJUopfpNpoLTMk05jeAG7CORtIy01IF6+bxukk4AVBANHGhXKcEo3R3hNuVnyI7FMPDiAcakdgixVh/9ZdcSpX+sdusifTWhsbC+Rwa1oq4nAADMlVReHz7rJCLdbpZYiQJX1aHClGtYBeOOAo0u6EBjjVmQ0+MNxNBjJ7ukIANWZMPjDcTQYyZ4dHSgA1Zk+kNzpnJn3IB+bMn0hvDOT3IAdWZPpDeGcnuQA6syY/GG4Ghxkz7uhAPzYk+fbnTOTPuQAasyfSG4mmcmfd0hABqzJ9Ibwzkz7kA/NmT6Q3OmcnuQFfzYk+kMzpiX59uCA2uoDmWC3h9oJaLj4nc3yS4tIc7HLDdxQHeGvBAIIIIBBBqCDvB4ICC6VmppCEHe+OnbKVZUv8ATy+f0Kev/qo37vqb17KO+J+VXnAf9PWuN/g7P9HjWlQoOq+P9+vEsrWfwft14FYmAuHhdTJUXAf0Fd2y3F3C/wA6taYI3l8H7mbZ/F+xqtAyE2y0jhN677/uvKXX/kw8PsQML/PqeP3ZNFALQIAgCAIAgCAIAgNJrRokWiIt37jwIyd7QegldqFXs5XI+JoqpCxzG1aVt1mIiMsjA0UaKi7dGHMNMW9StIwo1PismUzqV6Xw3aPNus9tJoLRIScAMKnoFBisuhS13UFia2m8yVaraMNnY+1Wm8KAucLpc5rK3nEgY1OZG4A1ULFV01ux0J2Dwzi9+WvX1Ipyha7eFvMMB+LsOeW1cPlH9Ubh28KQSzNNou1RMiPjWiR5o6t8FrAahgpG4GpFT1NHFAZI0hGBhOyvW7A13eI6AgKnSMeFJ2YAb34O3keIzQA6RiFKTsoOJfn5x8R/dAgM7weXCgdQGuLJcevxCAp4NLwdnU8yXHoPxfr70ANnmNcHYmvkS9P/ANfpQA2ebHB2dRzJcD0fF/7oEBXweXg7sZLgcMR8XzwQGD+UYq/p2Uy+VX9qmwwdvQBukY987KUNcX4nGh/Q9PqQFPyhGRQzs3mtXYnp8R196ApbrXBLFR8zNqweLeL5Lmj/AOJ/i2ig3O3ZZUoBtdQdfDZiILQSbOTRrszET7WcRuzHBATLWOyttjNvZHhzo3uDXNNGlzSLwa/I4jBwwqCKqXhqyj8MtGQMXh3P4o6oiLtbLfGbhmc0twumKIEdFLmCnLDUHnb1fuVzxWIWW8/JexdBrRpGZ2zbM55d8kRQnv5mA6Ulh6EVdr1fuI4nETdlJv5L2OgaoaGdCwueaveS57s6uPTvAxx3kkqvxFXfdloWuFodmrvV5kkUYlhAEAQBAEAQBAEAQGHatGxyCjmihzFAQesEELZTktDSVOMtTwsugoIzVjGt/Za1v2QFtKrOWrNY0IR0RzjlY1ilvGwwi6xoaZnVAL7wDgwcG0IJ4nDLPmdTmPgz+A7wgHgz+A7wgHgz+A7wgHgz+A7wgMrRcYZKx0rSWNcHENLSTTEDEgUrRATb88Ivmpf+L8a2uYLhrbGcoZv+L8aXBX87I/mZu6L8aXFih1tj+Zm/4vxpcFv54RfNS/8AF+NLixC9LtD5nviaWscb1HFoIJxcMCcK171qZMPwZ/Ad4QDwZ/Ad4QDwZ/Ad4QFwscnm+sICfcmGs08MrLJKL8EjrrOcCY3O4cWE5jdWo3ggdXtehoZfLY0jgWtcO5wK6RqyjozlKjCWqLrJomKMUawAcAAB3NACxKpKWpmNKMckjPWh0CAIAgCAIAgCAIAgCAIAgIRrhqVFbJ9obzHXQ0uY4C9TK8CCMMq5oDRfBbF87N6TPwIB8FsXzk3pM/AgK/BdF85N6TPwoB8F0Pzk3pN/CgHwXQ/OTek38KAr8F8Pnzek38KAHkuh8+X0x+FAU+C2Hz5fTH4UBUcl0Pny+n/RAV+DGHzpfTHuQFfgxh86X0x7kA+DGDzpPTHuQD4MYOMnp/0QD4MYOMnp/wBEBcOTKDzpPT/ogM3QWocNntEcoa5xY4EXnkgHzqClSOlAdACAqgCAIAgCAIAgCAIAgCAIAgCApRAKIBRAKIBRAKIBRAKICtEBSiAUQCiAUQCiAUQCiAUQFUAQBAEAQBAEAQBAEAQBAEAQBAEAQBAEAQBAEAQBAEAQBAEAQBAEAQBAEAQBAEAQBAEB/9k="/>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8" descr="data:image/jpeg;base64,/9j/4AAQSkZJRgABAQAAAQABAAD/2wCEAAkGBxISEhUUEhMVFhQVFRQVFRgXFBQVFxkUFxYYFhUVFRcYHSggGBomHBcWITEiJSorLi4uFx8zODMtNygtLisBCgoKDg0OGxAQGy0kICQ1LCw1LCwsLCwvLCwsLCwsLCwsLywtLDAsLCwsLC8sLCwtLCwsLCwsLCwsLCwvLCwsLf/AABEIAMoA+QMBEQACEQEDEQH/xAAcAAEAAQUBAQAAAAAAAAAAAAAABgECBAUHAwj/xABOEAABAwEEBQYICQoFBAMAAAABAAIDEQQSITEFBhNBUQciYXGBkRQjMlKSobHRFyRCU1RzssHSFRYzYnKCk6Lh8CU1dISjNGPC8UNkxP/EABsBAQACAwEBAAAAAAAAAAAAAAAEBQECAwYH/8QAPREAAgECAwUGBAQEBgIDAAAAAAECAxEEITEFEkFR8BNhcZGh0SKBscEUMlLhIzNC8RUWNGJy0gaSJETC/9oADAMBAAIRAxEAPwDuKAIAgCAIAgCAIAgCAIAgCAIAgCAIAgCAIAgCAIAgCAIAgCAIAgCAIAgCAIAgCAIAgCAIAgCAIAgPKWdozzzpvpx6ulc51IxNowb0Mc2px8kduY+4etcXXdrpZc+rL1Z07NL8z69foW+Eu4t/l/Eoz2hTTs6kL+Mf+xt2ce/r5FwtDxmK9X9CV3hiJNXyfh+zZq6ceD69D2itLXdft6jkV3hVjI0lBxPcLqaBAEAQBAEAQBAEAQBAEAQBAEAQBAEAQBAEAQBAEAQAlAYlotBrdbn7Oj+8vUo9Wr/THrr0OsIcX116mtltQGXOPE4ivEVzPSV5XHbcjBuGHzf6np8lx8X8iVGi3m8uusjGknLsyT2rzVfEVa8t6pJt95IjCMdEWX1xNrFWSEYg0W9OpOnLeg2nzWRhxT1MmO118rvAx7Rv9q9BgtuTT3cRmufH5/q+vI4yo2/L5daGys1opQE1G459WO8f2V66hXUkne6ej6/utGQ5w4rrr+xmAqYcSqAIAgCAIAgCAIAgCAIAgCAIAgCAIAgCAIAgCAIDxtUt1vTu9/YKnsXOrPdj113m8I7zNJbrRd5gzPlcccQ37z1rye2MZJf/ABqer/N89I/eXiTqNPe+J6Lq/sX/AJIfTym+tcf8tV7X3o+vsY/Fw5M10wLXFrsCM1R18NOhUdOas0SoNSV0WbRcd02sNom6LDaIkLGZYbTjdJwOVdx9xyKu9kY50pqjN/DL0b+z0fmcK1P+pddcDe2OWoocx30y+4jsXtqM7qz4dfsV1SNncyV3OYQBAEAQBAEAQBAEAQBAEAQBAEAQBAUqgAcOIQzZlUMBAEBgWt/OxyaKnqFXH7IHaodeaTu9Fn9/svM7018OXH+33ZFJbReJJzJJPavn1Wcqk3OWrz8y4jDdSSPSO3vaQbzsKfKOXBd6WMr05xlvvLhd6cjSVCMk1Y3mkNH7ZzXtcBeaDjXHge4hel2hsr8bUjVpySuvPv8AX6ECjiOyi4yXExvyA/z2+tQf8tVf1ryZ1/HQ5MfkB/nt9af5aq/rXqPx0OTMTSGj3RCpcDiBhXfWnsKgY7ZM8JHeck+GXf8A2O1HERquyRgCVVm6SN0k+jp71x3nCh68j62t717vZ9d1KcJvis/HR/ReZVVoWuuX9/uzbK2IgQBAULgMyhlJsAoYKoAgCAIAgCAIAgCAIAgKEoDRaa1gjiYXOeGMGF841NK3Yx8o0xyPdiuNSqoosMLgJ1pKKi2+Xu+Hp55EFtGvD5X3LLZnTOOV++4niRHHi0fvKE8S5O0I3PSU9hwow38RUUV3WXq8n5GPNrXbYSNvZI2A+SXMnaDxDXF5FewrSVepH80fr7nWGysJVT7Gq3bk4v0STN7oHXqORwY4mJ+V2QhzCeAfhToBujpK70sUpZaeJWY3YdSmt6PxLnHJ+Wd/X5Ewm0sGxOfs5HubTxcbb0hJN0Bow37zSmNaUKnRlc87UpuD7uZqhoq12zG1yGzwnKzWd5DyP+/aBR37sd0DznLJzM/SQuskAyEbgOqkY9iqsf8Ay6v/ABf0iTKCzj4r7kQMq8XulzYptE3RYlWh7RehYcKscWGpIwOWX7q9Zs+rv4WDf9L3c8suH2KjEw3aslzz69TY3hxZ6blYXX+3zZHs+/yKXhxZ6bli6/2+bGff5I0WsU1GsHnOe7MnBoDRnuOJVFted6cY8235ZLz1J+Ch8TfKy88zRbVUO6WFiS6AdWNvQ93ti969Psi/Ypd7+sCsxStN+H2kLRoCaFzpLDMWFxLnQTF0lneSauu/LgJxxYbuPkleiK0zrBpZzoy6aB8L2uLCxxa6pABrG4Gj2GvlYdIC1cktTeEHN2RGdYtdYoSWlxc/fHGaXf23nyT0Yni0KJVxMY5PyRf4DYtSst5Ky/VL7Lj6dzInaNfZq82GEftbRzv3i1zRXsUSWLlwSL2nsGjb4pyfhZL5XTfqe9g5QXA+NhA6YXOae55dX0gswxnNeRzr/wDj8Wv4c/lJJr0t9GTzQWskc7bzH7RuAdhR7Ccg5vs47iSp9OupK55jGbOnQlaSs/R+D670kSON4IqMQcQQpBVtWyZcgCAIAgCAIAgCAIDTawaQbGx140Y1hfId9wbgN5OVOJA3rlVkksyZg6Eqk1uq7bsvH9vd8DhundNPtUpkfgBUMZXBjeA4neTvOKpqtR1JXZ9EweEp4WnuQ14vi31ouCM+7LFYWhjXg2mWTaEB1TFEGBjDhkXPeab6BdLSjSsuP2I29Tq4xuTVoJW01le78UkkY2hC9sgjcx+xlIZK266l1xoH5YOaaOB/V6StaSknZrJnbGOEodpFrfjmndX8PB6NGBaYixxjkFC0kYgjIkd2C5yi4uzJMKinFTho+vMnXJ9rG68LPIeewExOO9jRzoyd4DRUdDSNzVOw1Zv4Web21s+Fu3gsnqu/g/PJ99ubOrQyhwBG8f2FYp3R46UXF2ZgW+K8XN89pHaW09rW96hYmnvuUP1JrzX7IkUpWSfJ9fVnPnPovGONtT0Nim1TdFjc6u6Ray+x7g0ODXNJwAe01FTu6+hWezq0aanCTtezV9LrTwIWMoyluyir2+jJD+XIPnWfxHfgV1+NpfrX/s/+pX/hKn6X5L3LX6bhphMyv1jvwLWWOp2ymv8A2f8A1H4Sp+l+S9yNaf0g2SQXDVjGBoOVTvI/vcqPaNaNaolDSKS92WeEoyhB72rdzWCVQN0lWJtoCKkcQOZ5/pGo9TW969Ts+lu0oR+fnn9l5lJipXnJ/Lyy+7N65wAqchirggJXObcoGszogGRkiWQGhGccdaVHB5NQN4o4+aq/E13HJav6HqtjbNjUe9P8sfV+y8nkuZEtRtGQz2ktmqWxxPluA0LiylGYddf3VFw9KMp/F4l3tfF1aWH3qWrajflfj1zJFom02LSkclnbZY7NIyMyRvbdIbQgElwa00qRUHMVUmLp1k47tmVWIhi9mTjXdV1It2ad/RXfy5HtovR2irZtLJZ43344y7wmmbgQK1rU1JyIAoDTILMKdGonCK04mmIxW08I44mtJWk7bnd5et2+Zz7RukZLPIJInC82o4tcMi1w+U08FAjJwldHp8RRhiKe5UWT80+a70du1V0wyeNj2VuSAkA4lrx5bDxxBx6j8pXFGopK5892hhZUajjLWPquD68OBIwu5WhAEAQBAEAQBACgOY8qttLYLoP6We6f2YwSR1V2Z/dUDFP4fF/Q9RsGku2u/wCmN/m+mRfkws7JNIRh7Q4NZI8A4i8BgadFa9dFGwkU6mZa7crShg5brtdpfI7PDJC17niRt59GnxlRzK4BpNARU1oOtW143ueHcariotOy7ufWXoXWm0wvY5hkbRwLDSS6cRiA5pqDTHDHejcWrXEYVItSUXlnoQzlUs8RsDXtAJjkjax1bxAIoRezOFPUouMinTuXWwKlSOLcXkmndaehynRlv2Uscnzb2uHUCCR0giop0qthLdaZ6+vTVWnKHNNdd59D6HdzXDcHEDqwx76q7p6HznEfmT5o9bbHhUZj2Z+ogHsXOvH4b8uvTU503Z2ILrRYiyTaNHMkNep/ym/eOteb2hh92e+tJej4r7l5gqu9Dceq+nB/Y0e0UDdJ1i+B7bzb3k3hep5ted6qraEY7y3tMr+HExJPde7qTDWc2UWcXNne5uzuXa545bqVz6FfbQjhvw/w2vla1utCmwXbut8V7Z3uW6qmymzm/s79XbS/drSppn8mlPWsbOjh+we9a+d726tYzju37b4b2ytbrmRK1Pbfdc8i867+zXD1KjqRjvvd0vl4FvBS3VvamXoaxmaQN+SMXng0Z9pyHSV1w2H7WduGr8P30OWIqqlC/HgdEsMe+lNw6ONO4D91epoR/q66yS+R56rLh11x+ZXSrqRup0DsqKjuqu03kKEb1EcE1tt1+2TkHJ5jHQ2PmCno17VT13ebPoGz4buGgu6/zef7HSNVLKxljs0jWNDjCX1DG3i+N99wBpWr49oD0NVhSSUE0eX2hVlUxNSEpO17Wu7Wat5J2Zs4oGRkG4ymLH0YwXmNdR5fRuN6KVjyP+2t0kuuuBFdSU1a75rN6tZWz4STXzL7EwRc0ANALA+61rb9C6zyVoMgTHJ+8sxVsuuX7mtWXaZvPldt20kuPjH5EJ5T7NGyGyFsbGvvTRvLWBt4x3WmtAKi8Ce1RMVFbsbIv9hVpurVTk2smru9r5jkrtppOyuDHRyt7ateO0iPuWMK8mjO3aacoS5px+lvudfCszxoQBAEAQBAEAQFCgOVcrcHiWO8y0PB6BK0kV/h+tQMSsvmep2JUtUa5xXo/wBzQ8kR/wARb9VL7AuWEX8Qmbdd8I/FEhOUf+otXsK6+7IfF/8AGBjweVJ/q/8A8hWFq/H7G8/yx/4f/szdeD/hLvr4vstW9b+UyPs52x68H9Wcps0Rke1jfKe5rB1uIaPaoEY3dj086qhFyfDM+lNDjmu/bNOqgP3q5hxPnmJ/Ml3GeQtyOavSNhaWua5tY3ZjhwodxG49hUGvRjutNXi+vTg/kSqVVppp2kuv7r5kC0zoOSCrhV8e5wGXQ8fJPqVHXwkqeazXP35F5h8XCrk8ny9uZp76i2JlheTdQsLyboNhovRcs55oo0eU44NHWd56Biu1LDzqaac+BHr4iFJZ68uJPdEaLbE24ytK1c44FzuJ4dA3davMPh1FbsdOfFv35Lh4lHXrub3pfJder4+Bu2NAFArFJJWRBbvqYmlx4s9Y9Zp961qflO+Hf8RHzxrTEWWy0NPz0jh1OcXtPc4KprR+NnvcFUUsPB9yXlkzoHIwdpHaWPJc1rorrSSQ2t+tBuqpeEV00yg/8he7OEo5N3z56E4sViMjGv8AFtDwHBuyrQHECt7E03qSo3VyknV3ZOOeXeX+CXJGNcI3NfVuDLpBALgfKNRRpHcs7uZh1XKLaurd/wAjjXKdK78ozMqbrNkGNJJDQYYyQ0bsVW4n+Y0ew2NZYSL4u9+/Nm25J4STaXUwIijB/WcXOp/IO8LphlkyPtmov4a8X9F9ztAVkeOCAIAgCAIAgCAICN63aHbPE+N2DZW3a+a8ULH94b2AjeuNWF/mWGBxDpyTWsc/FcV19jjeq+kjovSANoYfF345WjygHDym8RkRxGWag0n2U8z02MprG4W1N65r5cOtCd/nToTDny4Oe8cyXyn+VuUnepd5U/htoclolw4aFrdZtBipD5cX7Q8yXyrmzrl5qxvUe8PD7RdlZaW4aXv9TSa+a4WSayizWS+4GRr3Oc0tAuigAriScO5aVqkXHdiStn4KvTrdrWtpbzMLk00C6SUWlzTcjJEf68uWHQ2ta+dd6VpQp53O+08Uow7JPN69y/flyudxscNxgb39ZxPrVilZHkZz35OR7LJoUIQGJJZMatNOj7v6GoUeVG2cMuuuaOsanCXXXmaa26uwvNXQ0J3sq3to2rfUFDqYWEneUPK6+l16Im08ZUjpLzz+tn6muOqEFfKm74/wqP8AgqX+709iR/iFXlH19zMsmrEDconPPF5J9QDWldYYOmtI38ekjjUx1WWsreHTZvILFkDgBkBgB1UAA7B2qbGi3+by6+2feQZVeXn19zMawAUCkpJKyOLd3dlyyCyaMOBByII71hq5mLaaaOOcqOrzq+EsFS0Bk4A3DBkvVQhp4C5xKgV6fE9VsrFq3Zt5PNfdffvdzE5L9arNYduLQ5zRJsy0hpd5N4EYZeUEw9SML3Ntr4Oridx087X7uRLW6+6Obgy2WhjRk0QtIaOALoiadZXbtYcG+vkVn+HYl/mpxb539pI9IeUHRocHPtU8hbW7fhoBXAkBkbcaYY1zPFZVaCd7s1lszFNWUEvB+7Zy/XHSTbbb5ZIA5wldG2MUN5xDGRijc6kjAdIUOq9+baPQ4GDw+GjGpla9/Ns67qLoDwaFkZoXCskpGIMrqc0cQKNAP6v6ymUadlY85tHFdrJz55Lw/f79xMwpJUhAEAQBAEAQBAEBZLEHChyOaGU2ndEK1t1OitTeeCHNFGTNALmjMNeML7a7sKY0LclHqUr6lrhMdKm/h+aej8OT9dMnqcw0jyfW2M+La2ZuNDG4A03VY+jq9QI6VFdF8C9p7SpSXxXXj7q5hM1M0gTTwWQdLrrR3uICx2MuR0/xDD/q+pJ9XuTV5cDanV37KI1J6HyZAfs16xmukKHMhYjall/Dy739l7+TOt6K0U2JraNaLouta0UaxvBo7+88STMhCx52tXc8l/frrRJbJbkcIAgCAIAgCAIAgCAIDB0hYQ8br1KYjAg15rhvGJ7znUg6yjc7Uq25lwOU6zcmtXF1lIjJNTE+tzp2bxWg6DUDzhkoc6OeWR6DDbUsrTzXNa/NdeBEJdS9INNPBnnpYWPHe1xC5djLkWC2hQf9XndGRYdQrfIaGMRDjK9rf5W1eexqKjI1ntKjFZNvwX3dl6nSNTtSI7Lzwb8tCDK5tA0HAiJtTTA51qanycjJp0raeZS4zHyqZSyX6V9+vMn1ngDBQZf3ipKVkU8pOTuz1WTUIAgCAIAgCAICx0gGZA7Vq5Jagptm8R3hN+PMGkka+TSDfKEVns5dvDXyzuujoddZG7DdfHQtgbaSxMdm0Y50qCeshauKZ0jVnHRljdGRD5J9J3vWNyJs8RUfH0XsZMcTWijQAOgUWyVjk5N6svWTAQBAEAQBAEAQBAEAQBAEBZIwOFCARwIqhlNrNGM7RsZzb/M4eoFaOCZ1WIqLj6IujsEYyaO2rvas7iNZVpvj9voarTsL22mxzsDiA98EobePipm1DyB5sjI8dwLlsczeGZo3jvC130A2UHIjvCKaegLwtgEAQBAEBQlAazSOkgwZ0GXSTwb7/wCla7G4+GHjeT8tX4e/TGgm0w4+TQDqBPaSvL1tsYib+C0V5vzfsa3PNulXjeO5v3Bco7UxUXfev4pewubXRumKkNyPDcergej25K9wG11VahNWfo/Dk+766GUzfxyAioV/GSloZL1sChQHONduUt9itDoIoWvc0C8XuIAqKgADPBAaBvLJaPo0PpPQFzOWSffZoumjnhAVdyyT7rLH2vcgLByyWnGtmhzw57/WgA5Y7T9Gi9J6Ap8Mdp+jQ+k9AXs5ZZ6Y2WI9T3j7kBc7lmmphZI6/WOI+yEB5nlktP0aH0noC08stp+jQg/tPQFPhltP0eD0n+9ASvk/5QnW+Z0EsIY8ML2lhJaWggEOriDiEBP0AQFr3gDFYbsgaPSWlw3Df5oP2j939CqTH7VjQ+FZy5e/t/cw2ad+lZDlQdAaPvqV5+e08XJ5O3ckvvdmLlzNLPHlUPQQB7FtT2rioO0s+5q30sLm80bpQP3nDMHMdP6w/vhX0uB2jCuu9ap6r3XWXHNzbtKtTJVAEAQHhbH0b14e8rnVlaIIno4ttdoIdW4GuLQDTAEAe2q8th4Rx+Lfafls7Luvl7murN3+bkHB3pFW3+C4T9L82ZsaTS2hnCS7A0kBjXGrhm4uApU4+SqjG7Jaq7uHjkkm8+bfPwMNGllc5ji1wLXDMHAqonRnTluyVmjBMdXrdtGAnPFp6xjXtBXsNmYl1aSb10fiv2NkbwK1MlCgPnzlCjDtMSNOIMkIPUWsFEB3BmrljAwssH8GP3IANXLHj8Vs+OfiY8fUgK/m7Y8fitnxxPiY/cgB1esf0Wz/AMGP3IB+b1j+i2f+DH7kAGr1j+i2f+DH7kBd+QrJ9Gg/gx+5AW/m9Y/otn/gx+5AX/kKyUp4NBThsY6exAVdoWzEUNnhpw2TPcgMHS+rtjMMnxWz1DHkHYx4G6aEYIDkvIifj5/07/tMQHd0AQGr05a9mwngK9ZJo31qDj6/ZUnLl9dEYZEtGwmeQ1JoKueczTM06V5HD4aWKrWb5tvu4/M11Nxo/Sez2fxfZxyOuNdWr61pVwz/ALwV9ha8aG6lS3Yydk+N+8ymZOsWko4yyMsa97iOi60mlf6dC7bSrUU405xTb9FzuZZqNKwOssoLfJOX3tPQR96o8TQngsQnDxXeuRjQlWjJ7zRQ4UDh+y4VC9XhqinBNaZNeDNjNUkBAEBrdN12bqZ3JKddw09aiYu/Zu2tn9AQrU+0u8JAZdJcx45xIFMHbupUGyk418uKepotSeX5uEXpO9y9Lep3eptma7SWjJJmyXnMaXiIDyiBcc5xqTxvepQsVhJ1oyTaV91eTb9bg0Wsmjnx2ZrpXh72PDWuFa3HV5rq50OXWq7G4OccOnUd3F2T7nw8zD0PbUV5IfwvNp10NfVRb7ITW94r9/sETML0BsEB8/a7/wCdvriNvB7I8EB9AoAgPC2WuOJjpJHtYxoq5ziAAOkrDaSuzaMJTe7FXZE7DylWCSd0W0utF25I4ODHk5gVHNp+tRclXg3Ynz2ViIU1O1+7iuu4mBkAFSRQCpNcKZ1rwXYrrPQh0/KZYGzti2oLCDelAcWNcMm+TjXiMFx7eG9YsY7KxLp7+7ny4kvs1pZI1r2ODmOALXNIIIORBGa6p30K+UXF2krMiunOUOxWaVsRkD3X7klypEY3ucQKGnAYrlOvGLsT6GzK9WLlay4X4kj0XpKK0RiSGRsjHZFp9RGYPQV1UlJXRCqUp05bs1ZmYsmhiaXPiJfqpPslAcT5D3Ut56bO/wC1GUB3dAEBFtd3ERfvsr1Ud99FTbXTdPLmvo/uYZ5ak2huxkcfkl1aDGgF7twIUbZDjBTb4L3MRPGyaR2tobJOyXBwETQzmNJNLziSMexa0sT22IU60Zcoq2S72L5nnpbR1pbee8Mdflaai8XYVujLBoH3LXFYbEwbnKzvJc79y8A0zL1zedhHfu7SoJocL2Ru1xIxcuu1k3Gmp23rO9vkZZsdViTDHXzP/I09VFYbOuqMb8gjeKxMhAEB4WyOreNMfeFyqRugco0k2SxWisZIpV0bqA1YajfgcCQekLzkqcsPVvHhp4dZGmhmWfWiNlnF1rvC794yGhvc+pvOrVwLebd/9qRHFKNLJfHz9+7uM3LbPraZJ2OtYD4mh3Ma3m3jk8tJo4jpSOMc6idbNLhb1txFzG01rC+0ExsqIA+rGUFeABpuzoN1egU44nESq/Cvy3yRh5k71S0aYogHDnYud0OdhTsAA61bYGh2cbPx+ZsiRKwMhAfPmvf+dP8Ar7P7I0B9BoAgOacuG08Ghuk7Pam/SvlXTs69HlepRsTfdRdbE3e2lfW2X3NDoLQGjtIT2iKI7OPZ2UwEYSAhpEoo7yiflZ40PBc4whNtLuJVfE4nDU4Slm7yvy7v28iXa9aPfZtDPhifI8RtjaXOpfMQeKg3QMA3D9kYrtUi40rIr8FUjVxqnJJXv4XsQPViw6PtUlmhN1pdZZ2zF2DhaL3NcCczTFtN2HFR4KErLu9S2xVTE0VOf+5W5W4r3OmWfV91g0dPDZ5JJHCOd0V67UPdGaBlAKc7EZ4kqUobkGkUc8SsRiYzqJLNX8L8TkOrAsTm2ZkgbtXW1u1v5GzllAL2QberXfWnQocNxpX1uejxXbxc5ReW7lb9V/Y7FqbqjFYNoYpZHtlIddcW3RStC2gzoaVrjQKZTpqGjPNYvGyxNt9JNeZJ11IZh6Y/QTfVSfZKA4lyI/8AX/7eT7TEB3lAEBqNY7DtYnN85tAeDgatPVUKHjKSqQa59IM5/q7po2OdzZAQ0m68b2uGFaf3uVDRnLD1N63ijVZE2s0Zkq+KcG9eIF7c55cACMd4xxy4K0pS7W7p1M88tGrtvx9+GRk9LRI6E3prQAxpqRWhIF84jrc3satqtV0ZJ1KmXJavXh815DQhGlNIvt9pa2Mc3JvQMy49AGKqp9piq281a+SXJdZvyNdTo2i7OGMAGQDWt43WigqvRUIKMcukjczl3AQBAUKA02nNBR2hha4YZgjBzTxafu6OqkSvh1NW6+Qsc+t+pVoaTsy2QdYY7tDsB2Eqrng5LTP068zWxjQao2txoWBo4ukZT+Uk+paLC1Hwt819hYmGreqDYSHvN94yNKNaeLAcSek06gVPw+DUXfr5e/0MpExijDRQKyiklZGS9ZAQHz5r3/nT/r7P7I0B9BoC0uQEf1t03YYI9nbSLkwPNMb3hwaRXyQaUqFzqTglaRLwmHr1Jb1HVcbpWOV6d1PibNbzZ3mNtkjhmjBJcCHNLiA8moOGBx+9RZ0leVuBfUMdNwpKor77afX1JzqprSwaKjnt78Kvhc5zXPv0Lg0OABqS0UJOdOld6dRKmnIqsXg3+LdOgu/lYiul9ULHarVA2xu2Udos0k7SKubeacOa7yRuI3LlKlGUlu8SfSx1ejSk6ubjJI3PJRrA5tinNpkJiszhRxq+6wtxaKVJAIw6+C2w8/gd+BH2thk68VTWcuHeazWfRGjra6zTWTm+E2rYSOYC3EgkkxuwDsjkK1Ws4QnZx4s7YWvicPvwq/0xur+5lclcs1nt1psBk2kUQeQR5Ic14bVo+TW9iOIW1C8ZOJptRQq0IYi1m/brM6upRQmHpc+Im+qk+wUBxLkR/wCv/wBvJ9piA7ygCAte2uaw1cEV1k1UZPzhzX7nAVqNweN/Xu9Sr8RhFLP19+vYxYhkmq1tjPi6EcWSNaP5i0+pVs8C5apPy+9jFj0g1TtkpG1IaK/LkDz2BpOPclPANaJLruFic6vaux2dtBUk+U44OdTGlPkt6ParWhhVDrP9kZSJC0UU4yVQBAEAQBAWuYDmAexYaTBQRNGTR3BY3VyBoYJnR6Skjc4llos7JYwSSA+F2zlDamg5r4jQdJWwJCgCAID5717/AM6f9fZ/ZGgO9mY1KAByA0mt2rcWkIdnIS1zTejeMS11KHDeCMx7lpUpqasyVhMXPDVN6OfNHN9G8n9oktM9mktLxFGIb7g19JW0qxrbxpzemoGGCixoNycWy7qbUpxpRqxgt53yyy5+Z0ufVqzOsXgV2kN26KHnA1vB4PnXudXiVK7OO7ulHHF1VX7e/wAXWXgc0fyf2mO1ss8dqcI3xSkSBrwGsJ50ZAdSruAIBxUXsJKW6mXi2pSlRdSUFdNZZZ9/yOk6A1Zs9lsxszRfY8O2pdnIXC669TIUwoNwUmFNRjulHiMXUrVe1eTWndY5zpvk/ms00PgtofclnaG4OrE6hpI4twNMReoDio06Di1usu6O04VoS7WKul3Z937E91M1Sj0e15DzLNJTaSOwrvo0VNBUk4kklSKdJQ8SoxmOliWsrRWiJI566kIxNJu8RL9VJ9goDjHIl/mH+3k+0xAd6QBAEBH9aJnF9kgjc5rprQxzi0lpEMHjpMR8k3WMPRJTegN86MHMA9gWHFPVANYBkAOxFFLRAuosgIAgCAIAgCAIAgNLpmzxvkgkvlr7PKXggVq1zHRvjdiBQh3YWg0wW0YN6GkqkY6szY9JMO/2H2VWXSktUaxrwlozLY8HI1Wh1LkB8969H/GpPr4PZGgO5ufigG0QDaIBtEA2iAbRANogG0QDaIBtEBjaTk8TL9VJ9koDj/Il/mH+3k+1GgO9IChKAxJtIMbv9ntK3VOT0OUq0I6s10MMbrX4SZK0h2MbS0AMq+/I69U1LqRjdS5vqjpyWpmNWMtGbwFaHQqgCAIAgCAIAgCAIDV6d0gImf3vyHbj2ArtQpdpKxGxNbsoXIcZpZiSAXU4ZDoCtl2dLJuxQNVq73kmyrYJhjccjrUn/UgsPXTuos3mgNKOvmN+DhmDh0V68R2FQcTRilvw0LTBYmTbp1NUShQS0PnjXg/4zL9fD7I0B291a5FAUx4FAMeBQDHgUAx4FAMeBQDHgUAx4FAMeBQDHgUBjaSrsZcD+jk+yUByXkVP+Ij/AE8ntjQHfCUBHtYdKFtGNxcTQDOpw3b8xhxUvDUVL4paIr8biHBKMdWaQ6NtTudsya41vNNfWp6xFBZJlU8JiZO7i/NFY9H2pmIjcKfrN9eOSxKvQkrNmY4XEwd1Fr5okGgNI3xdOBFQRwcN3V7iFXYikoPLQuMJXdSNnqsjdqOTAgCAIAgCAIAgCAhOvspaG8L2Poc3/wA1Y4HVlTtO9l1w/uUOnJoo4msDKGxbUVY489ra1eQRdZQbgcTiW4LhOCc5N8yTRnJUopfpNpoLTMk05jeAG7CORtIy01IF6+bxukk4AVBANHGhXKcEo3R3hNuVnyI7FMPDiAcakdgixVh/9ZdcSpX+sdusifTWhsbC+Rwa1oq4nAADMlVReHz7rJCLdbpZYiQJX1aHClGtYBeOOAo0u6EBjjVmQ0+MNxNBjJ7ukIANWZMPjDcTQYyZ4dHSgA1Zk+kNzpnJn3IB+bMn0hvDOT3IAdWZPpDeGcnuQA6syY/GG4Ghxkz7uhAPzYk+fbnTOTPuQAasyfSG4mmcmfd0hABqzJ9Ibwzkz7kA/NmT6Q3OmcnuQFfzYk+kMzpiX59uCA2uoDmWC3h9oJaLj4nc3yS4tIc7HLDdxQHeGvBAIIIIBBBqCDvB4ICC6VmppCEHe+OnbKVZUv8ATy+f0Kev/qo37vqb17KO+J+VXnAf9PWuN/g7P9HjWlQoOq+P9+vEsrWfwft14FYmAuHhdTJUXAf0Fd2y3F3C/wA6taYI3l8H7mbZ/F+xqtAyE2y0jhN677/uvKXX/kw8PsQML/PqeP3ZNFALQIAgCAIAgCAIAgNJrRokWiIt37jwIyd7QegldqFXs5XI+JoqpCxzG1aVt1mIiMsjA0UaKi7dGHMNMW9StIwo1PismUzqV6Xw3aPNus9tJoLRIScAMKnoFBisuhS13UFia2m8yVaraMNnY+1Wm8KAucLpc5rK3nEgY1OZG4A1ULFV01ux0J2Dwzi9+WvX1Ipyha7eFvMMB+LsOeW1cPlH9Ubh28KQSzNNou1RMiPjWiR5o6t8FrAahgpG4GpFT1NHFAZI0hGBhOyvW7A13eI6AgKnSMeFJ2YAb34O3keIzQA6RiFKTsoOJfn5x8R/dAgM7weXCgdQGuLJcevxCAp4NLwdnU8yXHoPxfr70ANnmNcHYmvkS9P/ANfpQA2ebHB2dRzJcD0fF/7oEBXweXg7sZLgcMR8XzwQGD+UYq/p2Uy+VX9qmwwdvQBukY987KUNcX4nGh/Q9PqQFPyhGRQzs3mtXYnp8R196ApbrXBLFR8zNqweLeL5Lmj/AOJ/i2ig3O3ZZUoBtdQdfDZiILQSbOTRrszET7WcRuzHBATLWOyttjNvZHhzo3uDXNNGlzSLwa/I4jBwwqCKqXhqyj8MtGQMXh3P4o6oiLtbLfGbhmc0twumKIEdFLmCnLDUHnb1fuVzxWIWW8/JexdBrRpGZ2zbM55d8kRQnv5mA6Ulh6EVdr1fuI4nETdlJv5L2OgaoaGdCwueaveS57s6uPTvAxx3kkqvxFXfdloWuFodmrvV5kkUYlhAEAQBAEAQBAEAQGHatGxyCjmihzFAQesEELZTktDSVOMtTwsugoIzVjGt/Za1v2QFtKrOWrNY0IR0RzjlY1ilvGwwi6xoaZnVAL7wDgwcG0IJ4nDLPmdTmPgz+A7wgHgz+A7wgHgz+A7wgHgz+A7wgMrRcYZKx0rSWNcHENLSTTEDEgUrRATb88Ivmpf+L8a2uYLhrbGcoZv+L8aXBX87I/mZu6L8aXFih1tj+Zm/4vxpcFv54RfNS/8AF+NLixC9LtD5nviaWscb1HFoIJxcMCcK171qZMPwZ/Ad4QDwZ/Ad4QDwZ/Ad4QFwscnm+sICfcmGs08MrLJKL8EjrrOcCY3O4cWE5jdWo3ggdXtehoZfLY0jgWtcO5wK6RqyjozlKjCWqLrJomKMUawAcAAB3NACxKpKWpmNKMckjPWh0CAIAgCAIAgCAIAgCAIAgIRrhqVFbJ9obzHXQ0uY4C9TK8CCMMq5oDRfBbF87N6TPwIB8FsXzk3pM/AgK/BdF85N6TPwoB8F0Pzk3pN/CgHwXQ/OTek38KAr8F8Pnzek38KAHkuh8+X0x+FAU+C2Hz5fTH4UBUcl0Pny+n/RAV+DGHzpfTHuQFfgxh86X0x7kA+DGDzpPTHuQD4MYOMnp/0QD4MYOMnp/wBEBcOTKDzpPT/ogM3QWocNntEcoa5xY4EXnkgHzqClSOlAdACAqgCAIAgCAIAgCAIAgCAIAgCApRAKIBRAKIBRAKIBRAKICtEBSiAUQCiAUQCiAUQCiAUQFUAQBAEAQBAEAQBAEAQBAEAQBAEAQBAEAQBAEAQBAEAQBAEAQBAEAQBAEAQBAEAQBAEB/9k="/>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153701185"/>
      </p:ext>
    </p:extLst>
  </p:cSld>
  <p:clrMapOvr>
    <a:masterClrMapping/>
  </p:clrMapOvr>
  <p:transition spd="slow">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media.professionali.ru/processor/topics/original/2013/11/20/konkurenciya-v-biznese-1440x90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5335830" y="2743200"/>
            <a:ext cx="3779520" cy="2362200"/>
          </a:xfrm>
          <a:prstGeom prst="rect">
            <a:avLst/>
          </a:prstGeom>
          <a:noFill/>
          <a:extLst>
            <a:ext uri="{909E8E84-426E-40DD-AFC4-6F175D3DCCD1}">
              <a14:hiddenFill xmlns:a14="http://schemas.microsoft.com/office/drawing/2010/main">
                <a:solidFill>
                  <a:srgbClr val="FFFFFF"/>
                </a:solidFill>
              </a14:hiddenFill>
            </a:ext>
          </a:extLst>
        </p:spPr>
      </p:pic>
      <p:sp>
        <p:nvSpPr>
          <p:cNvPr id="3" name="Объект 2"/>
          <p:cNvSpPr>
            <a:spLocks noGrp="1"/>
          </p:cNvSpPr>
          <p:nvPr>
            <p:ph idx="1"/>
          </p:nvPr>
        </p:nvSpPr>
        <p:spPr>
          <a:xfrm>
            <a:off x="228600" y="228600"/>
            <a:ext cx="5334000" cy="6019800"/>
          </a:xfrm>
        </p:spPr>
        <p:txBody>
          <a:bodyPr>
            <a:normAutofit fontScale="85000" lnSpcReduction="10000"/>
          </a:bodyPr>
          <a:lstStyle/>
          <a:p>
            <a:endParaRPr lang="en-US" sz="2000" dirty="0"/>
          </a:p>
          <a:p>
            <a:pPr marL="0" indent="0">
              <a:buNone/>
            </a:pPr>
            <a:r>
              <a:rPr lang="ru-RU" sz="2000" dirty="0"/>
              <a:t>Транспортная логистика помогает эффективно решать массу задач:</a:t>
            </a:r>
            <a:endParaRPr lang="en-US" sz="2000" dirty="0"/>
          </a:p>
          <a:p>
            <a:endParaRPr lang="en-US" sz="2000" dirty="0"/>
          </a:p>
          <a:p>
            <a:pPr lvl="0"/>
            <a:r>
              <a:rPr lang="ru-RU" sz="2000" dirty="0"/>
              <a:t>разработать наиболее выгодные и безопасные маршруты для перевозки грузов;</a:t>
            </a:r>
            <a:endParaRPr lang="en-US" sz="2000" dirty="0"/>
          </a:p>
          <a:p>
            <a:pPr lvl="0"/>
            <a:r>
              <a:rPr lang="ru-RU" sz="2000" dirty="0"/>
              <a:t>подобрать необходимый транспорт и экспедиторов;</a:t>
            </a:r>
            <a:endParaRPr lang="en-US" sz="2000" dirty="0"/>
          </a:p>
          <a:p>
            <a:pPr lvl="0"/>
            <a:r>
              <a:rPr lang="ru-RU" sz="2000" dirty="0"/>
              <a:t>организовать быструю транспортировку;</a:t>
            </a:r>
            <a:endParaRPr lang="en-US" sz="2000" dirty="0"/>
          </a:p>
          <a:p>
            <a:pPr lvl="0"/>
            <a:r>
              <a:rPr lang="ru-RU" sz="2000" dirty="0"/>
              <a:t>объединить различные грузы в единую партию;</a:t>
            </a:r>
            <a:endParaRPr lang="en-US" sz="2000" dirty="0"/>
          </a:p>
          <a:p>
            <a:pPr lvl="0"/>
            <a:r>
              <a:rPr lang="ru-RU" sz="2000" dirty="0"/>
              <a:t>составить точный план и обеспечить контроль погрузки, доставки, разгрузки груза;</a:t>
            </a:r>
            <a:endParaRPr lang="en-US" sz="2000" dirty="0"/>
          </a:p>
          <a:p>
            <a:pPr lvl="0"/>
            <a:r>
              <a:rPr lang="ru-RU" sz="2000" dirty="0"/>
              <a:t>организовать хранение груза на складе;</a:t>
            </a:r>
            <a:endParaRPr lang="en-US" sz="2000" dirty="0"/>
          </a:p>
          <a:p>
            <a:pPr lvl="0"/>
            <a:r>
              <a:rPr lang="ru-RU" sz="2000" dirty="0"/>
              <a:t>выбрать компанию-перевозчика для конкретных видов груза;</a:t>
            </a:r>
            <a:endParaRPr lang="en-US" sz="2000" dirty="0"/>
          </a:p>
          <a:p>
            <a:pPr lvl="0"/>
            <a:r>
              <a:rPr lang="ru-RU" sz="2000" dirty="0"/>
              <a:t>оформить документы на транспортировку и </a:t>
            </a:r>
            <a:r>
              <a:rPr lang="ru-RU" sz="2000" dirty="0" err="1"/>
              <a:t>растаможку</a:t>
            </a:r>
            <a:r>
              <a:rPr lang="ru-RU" sz="2000" dirty="0"/>
              <a:t>;</a:t>
            </a:r>
            <a:endParaRPr lang="en-US" sz="2000" dirty="0"/>
          </a:p>
          <a:p>
            <a:pPr lvl="0"/>
            <a:r>
              <a:rPr lang="ru-RU" sz="2000" dirty="0"/>
              <a:t>наладить контакт между грузоотправителем и грузополучателем.</a:t>
            </a:r>
            <a:endParaRPr lang="en-US" sz="2000" dirty="0"/>
          </a:p>
          <a:p>
            <a:endParaRPr lang="en-US" sz="2000" dirty="0"/>
          </a:p>
        </p:txBody>
      </p:sp>
    </p:spTree>
    <p:extLst>
      <p:ext uri="{BB962C8B-B14F-4D97-AF65-F5344CB8AC3E}">
        <p14:creationId xmlns:p14="http://schemas.microsoft.com/office/powerpoint/2010/main" val="2153701185"/>
      </p:ext>
    </p:extLst>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stroytransnm.ru/images/stories/greenboard/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4400" y="1143000"/>
            <a:ext cx="4419600" cy="3495541"/>
          </a:xfrm>
          <a:prstGeom prst="rect">
            <a:avLst/>
          </a:prstGeom>
          <a:noFill/>
          <a:extLst>
            <a:ext uri="{909E8E84-426E-40DD-AFC4-6F175D3DCCD1}">
              <a14:hiddenFill xmlns:a14="http://schemas.microsoft.com/office/drawing/2010/main">
                <a:solidFill>
                  <a:srgbClr val="FFFFFF"/>
                </a:solidFill>
              </a14:hiddenFill>
            </a:ext>
          </a:extLst>
        </p:spPr>
      </p:pic>
      <p:sp>
        <p:nvSpPr>
          <p:cNvPr id="3" name="Объект 2"/>
          <p:cNvSpPr>
            <a:spLocks noGrp="1"/>
          </p:cNvSpPr>
          <p:nvPr>
            <p:ph idx="1"/>
          </p:nvPr>
        </p:nvSpPr>
        <p:spPr>
          <a:xfrm>
            <a:off x="381000" y="228600"/>
            <a:ext cx="5410200" cy="6019800"/>
          </a:xfrm>
        </p:spPr>
        <p:txBody>
          <a:bodyPr>
            <a:normAutofit fontScale="85000" lnSpcReduction="10000"/>
          </a:bodyPr>
          <a:lstStyle/>
          <a:p>
            <a:r>
              <a:rPr lang="ru-RU" sz="2000" dirty="0"/>
              <a:t>Для решения подобных задач транспортная логистика проводит ряд соответствующих операций, среди которых:</a:t>
            </a:r>
            <a:endParaRPr lang="en-US" sz="2000" dirty="0"/>
          </a:p>
          <a:p>
            <a:pPr lvl="0"/>
            <a:r>
              <a:rPr lang="ru-RU" sz="2000" dirty="0"/>
              <a:t>упаковка;</a:t>
            </a:r>
            <a:endParaRPr lang="en-US" sz="2000" dirty="0"/>
          </a:p>
          <a:p>
            <a:pPr lvl="0"/>
            <a:r>
              <a:rPr lang="ru-RU" sz="2000" dirty="0"/>
              <a:t>складирование;</a:t>
            </a:r>
            <a:endParaRPr lang="en-US" sz="2000" dirty="0"/>
          </a:p>
          <a:p>
            <a:pPr lvl="0"/>
            <a:r>
              <a:rPr lang="ru-RU" sz="2000" dirty="0"/>
              <a:t>страхование;</a:t>
            </a:r>
            <a:endParaRPr lang="en-US" sz="2000" dirty="0"/>
          </a:p>
          <a:p>
            <a:pPr lvl="0"/>
            <a:r>
              <a:rPr lang="ru-RU" sz="2000" dirty="0"/>
              <a:t>экспедирование.</a:t>
            </a:r>
            <a:endParaRPr lang="en-US" sz="2000" dirty="0"/>
          </a:p>
          <a:p>
            <a:pPr marL="0" indent="0">
              <a:buNone/>
            </a:pPr>
            <a:r>
              <a:rPr lang="ru-RU" sz="2000" dirty="0"/>
              <a:t/>
            </a:r>
            <a:br>
              <a:rPr lang="ru-RU" sz="2000" dirty="0"/>
            </a:br>
            <a:r>
              <a:rPr lang="ru-RU" sz="2000" dirty="0"/>
              <a:t>При организации грузоперевозки логистическая система предусматривает:</a:t>
            </a:r>
            <a:endParaRPr lang="en-US" sz="2000" dirty="0"/>
          </a:p>
          <a:p>
            <a:endParaRPr lang="en-US" sz="2000" dirty="0"/>
          </a:p>
          <a:p>
            <a:pPr lvl="0"/>
            <a:r>
              <a:rPr lang="ru-RU" sz="2000" dirty="0"/>
              <a:t>использование тех видов транспорта, которые подходят для транспортировки того или иного вида грузов;</a:t>
            </a:r>
            <a:endParaRPr lang="en-US" sz="2000" dirty="0"/>
          </a:p>
          <a:p>
            <a:pPr lvl="0"/>
            <a:r>
              <a:rPr lang="ru-RU" sz="2000" dirty="0"/>
              <a:t>наличие единого оператора, который курирует весь процесс перевозки;</a:t>
            </a:r>
            <a:endParaRPr lang="en-US" sz="2000" dirty="0"/>
          </a:p>
          <a:p>
            <a:pPr lvl="0"/>
            <a:r>
              <a:rPr lang="ru-RU" sz="2000" dirty="0"/>
              <a:t>наличие единого транспортного документа;</a:t>
            </a:r>
            <a:endParaRPr lang="en-US" sz="2000" dirty="0"/>
          </a:p>
          <a:p>
            <a:pPr lvl="0"/>
            <a:r>
              <a:rPr lang="ru-RU" sz="2000" dirty="0"/>
              <a:t>наличие четко фиксированной тарифной ставки;</a:t>
            </a:r>
            <a:endParaRPr lang="en-US" sz="2000" dirty="0"/>
          </a:p>
          <a:p>
            <a:pPr lvl="0"/>
            <a:r>
              <a:rPr lang="ru-RU" sz="2000" dirty="0"/>
              <a:t>ответственность за груз.</a:t>
            </a:r>
            <a:endParaRPr lang="en-US" sz="2000" dirty="0"/>
          </a:p>
        </p:txBody>
      </p:sp>
    </p:spTree>
    <p:extLst>
      <p:ext uri="{BB962C8B-B14F-4D97-AF65-F5344CB8AC3E}">
        <p14:creationId xmlns:p14="http://schemas.microsoft.com/office/powerpoint/2010/main" val="2153701185"/>
      </p:ext>
    </p:extLst>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http://studsovet.ipsa.kpi.ua/uploads/posts/2014-11/1416264711_ekspertnyjkontrolkach-v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3600" y="3539543"/>
            <a:ext cx="4470400" cy="3352800"/>
          </a:xfrm>
          <a:prstGeom prst="rect">
            <a:avLst/>
          </a:prstGeom>
          <a:noFill/>
          <a:extLst>
            <a:ext uri="{909E8E84-426E-40DD-AFC4-6F175D3DCCD1}">
              <a14:hiddenFill xmlns:a14="http://schemas.microsoft.com/office/drawing/2010/main">
                <a:solidFill>
                  <a:srgbClr val="FFFFFF"/>
                </a:solidFill>
              </a14:hiddenFill>
            </a:ext>
          </a:extLst>
        </p:spPr>
      </p:pic>
      <p:sp>
        <p:nvSpPr>
          <p:cNvPr id="3" name="Объект 2"/>
          <p:cNvSpPr>
            <a:spLocks noGrp="1"/>
          </p:cNvSpPr>
          <p:nvPr>
            <p:ph idx="1"/>
          </p:nvPr>
        </p:nvSpPr>
        <p:spPr>
          <a:xfrm>
            <a:off x="381000" y="228600"/>
            <a:ext cx="5410200" cy="6019800"/>
          </a:xfrm>
        </p:spPr>
        <p:txBody>
          <a:bodyPr>
            <a:normAutofit fontScale="92500" lnSpcReduction="10000"/>
          </a:bodyPr>
          <a:lstStyle/>
          <a:p>
            <a:r>
              <a:rPr lang="ru-RU" sz="1800" dirty="0"/>
              <a:t>	Одной из отличительных черт интернет-магазина от обычного состоит в том, что неважно, где находится центральный офис или сам магазин, поскольку покупатели могут попасть в виртуальный магазин из любой точки земного шара, где есть интернет, что повышает эффективность взаимодействия, с клиентами сближая его «на расстояние вытянутой руки». Но если вопрос со скоростью взаимодействия с клиентами не представляет собой особой проблемы (не нужно думать о близком размещении магазина к потребителям, вопрос только в качественной работе сервера, для быстрого обмена данными), то вопрос о размещении складов и близости к поставщикам продукции никуда не делся и имеет те же проблемы что и у обычного магазина, поскольку воздух покупать никто не будет, необходимо думать о том, где же разместить логистический цент, что бы минимизировать свои затраты.</a:t>
            </a:r>
            <a:endParaRPr lang="en-US" sz="1800" dirty="0"/>
          </a:p>
        </p:txBody>
      </p:sp>
    </p:spTree>
    <p:extLst>
      <p:ext uri="{BB962C8B-B14F-4D97-AF65-F5344CB8AC3E}">
        <p14:creationId xmlns:p14="http://schemas.microsoft.com/office/powerpoint/2010/main" val="2153701185"/>
      </p:ext>
    </p:extLst>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yt3.ggpht.com/-RwPYuOTIK0g/AAAAAAAAAAI/AAAAAAAAAAA/sujPaaygtC4/s900-c-k-no/phot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3500" y="26831"/>
            <a:ext cx="4000500" cy="4000500"/>
          </a:xfrm>
          <a:prstGeom prst="rect">
            <a:avLst/>
          </a:prstGeom>
          <a:noFill/>
          <a:extLst>
            <a:ext uri="{909E8E84-426E-40DD-AFC4-6F175D3DCCD1}">
              <a14:hiddenFill xmlns:a14="http://schemas.microsoft.com/office/drawing/2010/main">
                <a:solidFill>
                  <a:srgbClr val="FFFFFF"/>
                </a:solidFill>
              </a14:hiddenFill>
            </a:ext>
          </a:extLst>
        </p:spPr>
      </p:pic>
      <p:sp>
        <p:nvSpPr>
          <p:cNvPr id="3" name="Объект 2"/>
          <p:cNvSpPr>
            <a:spLocks noGrp="1"/>
          </p:cNvSpPr>
          <p:nvPr>
            <p:ph idx="1"/>
          </p:nvPr>
        </p:nvSpPr>
        <p:spPr>
          <a:xfrm>
            <a:off x="381000" y="228600"/>
            <a:ext cx="5410200" cy="6019800"/>
          </a:xfrm>
        </p:spPr>
        <p:txBody>
          <a:bodyPr>
            <a:normAutofit fontScale="92500" lnSpcReduction="20000"/>
          </a:bodyPr>
          <a:lstStyle/>
          <a:p>
            <a:r>
              <a:rPr lang="ru-RU" sz="2000" dirty="0"/>
              <a:t>Такой гигант на украинском рынке интернет-продаж как “</a:t>
            </a:r>
            <a:r>
              <a:rPr lang="en-US" sz="2000" dirty="0" err="1"/>
              <a:t>Rozetka</a:t>
            </a:r>
            <a:r>
              <a:rPr lang="ru-RU" sz="2000" dirty="0"/>
              <a:t>” способен позволить себе создавать склады во множестве городов, а так же предложить своему потребителю различный спектр услуг, таких как: выбор способ доставки, точное время, транспортную фирму, которая им больше нравится, а так же курьерская доставка прямо под двери к потребителю. Но что б добиться такого уровня оказания доп. услуг своему потребителю им так же пришлось решить множество различных вопросов. Например, что бы доставить груз прямо в руки покупателю, нужно каждый раз рассчитывать кратчайший маршрут до него, а поскольку потребителей у этой фирмы невероятное множество, то вариант для найма отдельной логистической компании теряет смысл, так как расчеты приходится вести каждый день по многу раз.</a:t>
            </a:r>
            <a:endParaRPr lang="en-US" sz="2000" dirty="0"/>
          </a:p>
        </p:txBody>
      </p:sp>
    </p:spTree>
    <p:extLst>
      <p:ext uri="{BB962C8B-B14F-4D97-AF65-F5344CB8AC3E}">
        <p14:creationId xmlns:p14="http://schemas.microsoft.com/office/powerpoint/2010/main" val="2153701185"/>
      </p:ext>
    </p:extLst>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ecret-seo.ru/images/images/marketing_%D1%81%D0%BD%D0%B8%D0%B6%D0%B5%D0%BD%D0%B8%D0%B5_%D1%80%D0%B0%D1%81%D1%85%D0%BE%D0%B4%D0%BE%D0%B2_10_%D1%81%D0%BF%D0%BE%D1%81%D0%BE%D0%B1%D0%BE%D0%B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0" y="3857624"/>
            <a:ext cx="5334000" cy="3000375"/>
          </a:xfrm>
          <a:prstGeom prst="rect">
            <a:avLst/>
          </a:prstGeom>
          <a:noFill/>
          <a:extLst>
            <a:ext uri="{909E8E84-426E-40DD-AFC4-6F175D3DCCD1}">
              <a14:hiddenFill xmlns:a14="http://schemas.microsoft.com/office/drawing/2010/main">
                <a:solidFill>
                  <a:srgbClr val="FFFFFF"/>
                </a:solidFill>
              </a14:hiddenFill>
            </a:ext>
          </a:extLst>
        </p:spPr>
      </p:pic>
      <p:sp>
        <p:nvSpPr>
          <p:cNvPr id="3" name="Объект 2"/>
          <p:cNvSpPr>
            <a:spLocks noGrp="1"/>
          </p:cNvSpPr>
          <p:nvPr>
            <p:ph idx="1"/>
          </p:nvPr>
        </p:nvSpPr>
        <p:spPr>
          <a:xfrm>
            <a:off x="381000" y="228600"/>
            <a:ext cx="5410200" cy="6019800"/>
          </a:xfrm>
        </p:spPr>
        <p:txBody>
          <a:bodyPr>
            <a:normAutofit/>
          </a:bodyPr>
          <a:lstStyle/>
          <a:p>
            <a:r>
              <a:rPr lang="ru-RU" sz="2000" dirty="0"/>
              <a:t>Следовательно, на каждом этапе развития интернет-магазина, ему приходится решать все новые и новые проблемы (не считая конкуренцию, налоговые обязательства, затраты на рекламу, повышение имиджа и многое другое). Но взамен некоторые из старых проблем перестают быть таковыми (появляется возможность расширения и не нужно больше думать, как доставлять товары с одного склада на тысячи километров). </a:t>
            </a:r>
            <a:endParaRPr lang="en-US" sz="2000" dirty="0"/>
          </a:p>
        </p:txBody>
      </p:sp>
    </p:spTree>
    <p:extLst>
      <p:ext uri="{BB962C8B-B14F-4D97-AF65-F5344CB8AC3E}">
        <p14:creationId xmlns:p14="http://schemas.microsoft.com/office/powerpoint/2010/main" val="2417845789"/>
      </p:ext>
    </p:extLst>
  </p:cSld>
  <p:clrMapOvr>
    <a:masterClrMapping/>
  </p:clrMapOvr>
  <p:transition spd="slow">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81000" y="228600"/>
            <a:ext cx="5410200" cy="6019800"/>
          </a:xfrm>
        </p:spPr>
        <p:txBody>
          <a:bodyPr>
            <a:normAutofit fontScale="85000" lnSpcReduction="20000"/>
          </a:bodyPr>
          <a:lstStyle/>
          <a:p>
            <a:r>
              <a:rPr lang="ru-RU" sz="2000" dirty="0"/>
              <a:t>Для примера можно так же рассмотреть такой небольшой и довольно таки еще молодой интернет магазин как «</a:t>
            </a:r>
            <a:r>
              <a:rPr lang="en-US" sz="2000" dirty="0" err="1"/>
              <a:t>MopShop</a:t>
            </a:r>
            <a:r>
              <a:rPr lang="ru-RU" sz="2000" dirty="0"/>
              <a:t>», офис которого располагается в городе Харьков и имеет две точки самовывоза товара: Ст. м. Пушкинская, ул. Пушкинская 67/69 и Ст. м. Центральный рынок, ДОМ ТОРГОВЛИ,</a:t>
            </a:r>
            <a:r>
              <a:rPr lang="en-US" sz="2000" dirty="0"/>
              <a:t> </a:t>
            </a:r>
            <a:r>
              <a:rPr lang="ru-RU" sz="2000" dirty="0"/>
              <a:t>1 этаж.</a:t>
            </a:r>
            <a:endParaRPr lang="en-US" sz="2000" dirty="0"/>
          </a:p>
          <a:p>
            <a:endParaRPr lang="en-US" sz="2000" dirty="0"/>
          </a:p>
          <a:p>
            <a:endParaRPr lang="en-US" sz="2000" dirty="0"/>
          </a:p>
          <a:p>
            <a:endParaRPr lang="en-US" sz="2000" dirty="0"/>
          </a:p>
          <a:p>
            <a:r>
              <a:rPr lang="ru-RU" sz="2000" dirty="0"/>
              <a:t>Что касательно способа их доставки и оплаты, то:</a:t>
            </a:r>
            <a:endParaRPr lang="en-US" sz="2000" dirty="0"/>
          </a:p>
          <a:p>
            <a:r>
              <a:rPr lang="ru-RU" sz="2000" dirty="0"/>
              <a:t>Доставка курьером по адресу - 40 грн.</a:t>
            </a:r>
            <a:br>
              <a:rPr lang="ru-RU" sz="2000" dirty="0"/>
            </a:br>
            <a:r>
              <a:rPr lang="ru-RU" sz="2000" dirty="0"/>
              <a:t>Доставка курьером по адресу осуществляется на следующий день после заказа с 10.00 до 18.00</a:t>
            </a:r>
            <a:br>
              <a:rPr lang="ru-RU" sz="2000" dirty="0"/>
            </a:br>
            <a:r>
              <a:rPr lang="ru-RU" sz="2000" dirty="0"/>
              <a:t>Время доставки согласовывается с менеджером.</a:t>
            </a:r>
            <a:br>
              <a:rPr lang="ru-RU" sz="2000" dirty="0"/>
            </a:br>
            <a:r>
              <a:rPr lang="ru-RU" sz="2000" dirty="0"/>
              <a:t>►Для тех кто НЕ с Харькова нужно указать данные для пересылки Новой почтой!</a:t>
            </a:r>
            <a:br>
              <a:rPr lang="ru-RU" sz="2000" dirty="0"/>
            </a:br>
            <a:r>
              <a:rPr lang="ru-RU" sz="2000" dirty="0"/>
              <a:t>	Заказы пересылаем в любую точку Украины службой экспресс доставки "Нова Почта"</a:t>
            </a:r>
            <a:br>
              <a:rPr lang="ru-RU" sz="2000" dirty="0"/>
            </a:br>
            <a:r>
              <a:rPr lang="ru-RU" sz="2000" dirty="0"/>
              <a:t>Сроки доставки: 1-2 дня</a:t>
            </a:r>
            <a:endParaRPr lang="en-US" sz="2000" dirty="0"/>
          </a:p>
        </p:txBody>
      </p:sp>
      <p:pic>
        <p:nvPicPr>
          <p:cNvPr id="6146" name="Picture 2" descr="Оригинальные подарки MopSho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82511" y="0"/>
            <a:ext cx="3161489"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7845789"/>
      </p:ext>
    </p:extLst>
  </p:cSld>
  <p:clrMapOvr>
    <a:masterClrMapping/>
  </p:clrMapOvr>
  <p:transition spd="slow">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ukraine-express.com/files/img/buy-in-usa-with-us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86777" y="1447800"/>
            <a:ext cx="3886200" cy="3886200"/>
          </a:xfrm>
          <a:prstGeom prst="rect">
            <a:avLst/>
          </a:prstGeom>
          <a:noFill/>
          <a:extLst>
            <a:ext uri="{909E8E84-426E-40DD-AFC4-6F175D3DCCD1}">
              <a14:hiddenFill xmlns:a14="http://schemas.microsoft.com/office/drawing/2010/main">
                <a:solidFill>
                  <a:srgbClr val="FFFFFF"/>
                </a:solidFill>
              </a14:hiddenFill>
            </a:ext>
          </a:extLst>
        </p:spPr>
      </p:pic>
      <p:sp>
        <p:nvSpPr>
          <p:cNvPr id="3" name="Объект 2"/>
          <p:cNvSpPr>
            <a:spLocks noGrp="1"/>
          </p:cNvSpPr>
          <p:nvPr>
            <p:ph idx="1"/>
          </p:nvPr>
        </p:nvSpPr>
        <p:spPr>
          <a:xfrm>
            <a:off x="381000" y="228600"/>
            <a:ext cx="5410200" cy="6019800"/>
          </a:xfrm>
        </p:spPr>
        <p:txBody>
          <a:bodyPr>
            <a:normAutofit fontScale="85000" lnSpcReduction="10000"/>
          </a:bodyPr>
          <a:lstStyle/>
          <a:p>
            <a:r>
              <a:rPr lang="ru-RU" sz="2000" dirty="0"/>
              <a:t>Дана компания решила вопрос доставки по городу очень умело, разместив грубо говоря свои склады в двух отдаленных друг от друга местах, да и к тому же местах с высоким человеческим трафиком, что весьма логично и эффективно.</a:t>
            </a:r>
            <a:endParaRPr lang="en-US" sz="2000" dirty="0"/>
          </a:p>
          <a:p>
            <a:r>
              <a:rPr lang="ru-RU" sz="2000" dirty="0"/>
              <a:t>Что касательно транспортировки товара за пределы города Харьков, то так как они в основном высылают товары в небольшом количестве и малого размера, то решение не заниматься самостоятельной транспортировкой, а доверить это транспортной компании, что значительно снижает их затраты и повышает доверие потребителя так же едино правильное.</a:t>
            </a:r>
            <a:endParaRPr lang="en-US" sz="2000" dirty="0"/>
          </a:p>
          <a:p>
            <a:r>
              <a:rPr lang="ru-RU" sz="2000" dirty="0"/>
              <a:t>В случае если они захотят переспециализироваться на продажу более крупных заказов и товаров большего размера, чем сейчас, то для них более логично будет для начала нанять логистическую фирму и заниматься перевозками самостоятельно.</a:t>
            </a:r>
            <a:endParaRPr lang="en-US" sz="2000" dirty="0"/>
          </a:p>
        </p:txBody>
      </p:sp>
    </p:spTree>
    <p:extLst>
      <p:ext uri="{BB962C8B-B14F-4D97-AF65-F5344CB8AC3E}">
        <p14:creationId xmlns:p14="http://schemas.microsoft.com/office/powerpoint/2010/main" val="2417845789"/>
      </p:ext>
    </p:extLst>
  </p:cSld>
  <p:clrMapOvr>
    <a:masterClrMapping/>
  </p:clrMapOvr>
  <p:transition spd="slow">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228600"/>
            <a:ext cx="9144000" cy="6019800"/>
          </a:xfrm>
        </p:spPr>
        <p:txBody>
          <a:bodyPr>
            <a:normAutofit/>
          </a:bodyPr>
          <a:lstStyle/>
          <a:p>
            <a:pPr marL="0" indent="0" algn="ctr">
              <a:buNone/>
            </a:pPr>
            <a:endParaRPr lang="ru-RU" sz="4400" dirty="0" smtClean="0"/>
          </a:p>
          <a:p>
            <a:pPr marL="0" indent="0" algn="ctr">
              <a:buNone/>
            </a:pPr>
            <a:endParaRPr lang="ru-RU" sz="4400" dirty="0" smtClean="0"/>
          </a:p>
          <a:p>
            <a:pPr marL="0" indent="0" algn="ctr">
              <a:buNone/>
            </a:pPr>
            <a:endParaRPr lang="ru-RU" sz="4400" dirty="0"/>
          </a:p>
          <a:p>
            <a:pPr marL="0" indent="0" algn="ctr">
              <a:buNone/>
            </a:pPr>
            <a:r>
              <a:rPr lang="ru-RU" sz="4400" dirty="0" smtClean="0"/>
              <a:t>Спасибо за внимание</a:t>
            </a:r>
            <a:endParaRPr lang="en-US" sz="4400" dirty="0"/>
          </a:p>
        </p:txBody>
      </p:sp>
    </p:spTree>
    <p:extLst>
      <p:ext uri="{BB962C8B-B14F-4D97-AF65-F5344CB8AC3E}">
        <p14:creationId xmlns:p14="http://schemas.microsoft.com/office/powerpoint/2010/main" val="2153701185"/>
      </p:ext>
    </p:extLst>
  </p:cSld>
  <p:clrMapOvr>
    <a:masterClrMapping/>
  </p:clrMapOvr>
  <p:transition spd="slow">
    <p:wip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сполнительная">
  <a:themeElements>
    <a:clrScheme name="Исполнительная">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Исполнительная">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Исполнитель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32</TotalTime>
  <Words>511</Words>
  <Application>Microsoft Office PowerPoint</Application>
  <PresentationFormat>Экран (4:3)</PresentationFormat>
  <Paragraphs>46</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Исполнительная</vt:lpstr>
      <vt:lpstr>МОДЕЛЬ БИЗНЕС ПРОЦЕССОВ В ИНТЕРНЕТ-МАГАЗИНЕ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МОДЕЛЬ БИЗНЕС ПРОЦЕССОВ В ИНТЕРНЕТ-МАГАЗИНЕ</dc:title>
  <dc:creator>Tolya</dc:creator>
  <cp:lastModifiedBy>Tolya</cp:lastModifiedBy>
  <cp:revision>4</cp:revision>
  <dcterms:created xsi:type="dcterms:W3CDTF">2014-12-18T02:06:13Z</dcterms:created>
  <dcterms:modified xsi:type="dcterms:W3CDTF">2015-03-01T14:58:01Z</dcterms:modified>
</cp:coreProperties>
</file>