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76;&#1086;&#1082;&#1091;&#1084;&#1077;&#1085;&#1090;&#1099;-&#1091;&#1085;&#1080;&#1074;&#1077;&#1088;\3%20&#1082;&#1091;&#1088;&#1089;\&#1080;&#1086;\&#1089;&#1090;&#1072;&#1090;&#1100;&#1103;\BUD_u%20-%20&#1082;&#1086;&#1087;&#1080;&#1103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76;&#1086;&#1082;&#1091;&#1084;&#1077;&#1085;&#1090;&#1099;-&#1091;&#1085;&#1080;&#1074;&#1077;&#1088;\3%20&#1082;&#1091;&#1088;&#1089;\&#1080;&#1086;\&#1089;&#1090;&#1072;&#1090;&#1100;&#1103;\BUD_u%20-%20&#1082;&#1086;&#1087;&#1080;&#1103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cked"/>
        <c:varyColors val="0"/>
        <c:ser>
          <c:idx val="0"/>
          <c:order val="0"/>
          <c:tx>
            <c:v>доходи</c:v>
          </c:tx>
          <c:cat>
            <c:numRef>
              <c:f>'[BUD_u - копия.xls]рік'!$A$6:$A$15</c:f>
              <c:numCache>
                <c:formatCode>General</c:formatCod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numCache>
            </c:numRef>
          </c:cat>
          <c:val>
            <c:numRef>
              <c:f>'[BUD_u - копия.xls]рік'!$B$6:$B$15</c:f>
              <c:numCache>
                <c:formatCode>#,##0.0</c:formatCode>
                <c:ptCount val="10"/>
                <c:pt idx="0">
                  <c:v>91529.412534150004</c:v>
                </c:pt>
                <c:pt idx="1">
                  <c:v>134183.21736611999</c:v>
                </c:pt>
                <c:pt idx="2">
                  <c:v>171811.45898177999</c:v>
                </c:pt>
                <c:pt idx="3">
                  <c:v>219936.51999527001</c:v>
                </c:pt>
                <c:pt idx="4">
                  <c:v>297844.58101709001</c:v>
                </c:pt>
                <c:pt idx="5">
                  <c:v>272967</c:v>
                </c:pt>
                <c:pt idx="6">
                  <c:v>314506.3</c:v>
                </c:pt>
                <c:pt idx="7">
                  <c:v>398553.59999999998</c:v>
                </c:pt>
                <c:pt idx="8">
                  <c:v>445525.27207413001</c:v>
                </c:pt>
                <c:pt idx="9">
                  <c:v>442742.9</c:v>
                </c:pt>
              </c:numCache>
            </c:numRef>
          </c:val>
          <c:smooth val="0"/>
        </c:ser>
        <c:ser>
          <c:idx val="1"/>
          <c:order val="1"/>
          <c:tx>
            <c:v>видатки</c:v>
          </c:tx>
          <c:cat>
            <c:numRef>
              <c:f>'[BUD_u - копия.xls]рік'!$A$6:$A$15</c:f>
              <c:numCache>
                <c:formatCode>General</c:formatCod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numCache>
            </c:numRef>
          </c:cat>
          <c:val>
            <c:numRef>
              <c:f>'[BUD_u - копия.xls]рік'!$C$6:$C$15</c:f>
              <c:numCache>
                <c:formatCode>#,##0.0</c:formatCode>
                <c:ptCount val="10"/>
                <c:pt idx="0">
                  <c:v>101415.491993</c:v>
                </c:pt>
                <c:pt idx="1">
                  <c:v>141698.81622685</c:v>
                </c:pt>
                <c:pt idx="2">
                  <c:v>175284.28590848</c:v>
                </c:pt>
                <c:pt idx="3">
                  <c:v>226054.36813914002</c:v>
                </c:pt>
                <c:pt idx="4">
                  <c:v>309216.23073433002</c:v>
                </c:pt>
                <c:pt idx="5">
                  <c:v>307399.40000000002</c:v>
                </c:pt>
                <c:pt idx="6">
                  <c:v>377842.8</c:v>
                </c:pt>
                <c:pt idx="7">
                  <c:v>416853.6</c:v>
                </c:pt>
                <c:pt idx="8">
                  <c:v>492454.66152155999</c:v>
                </c:pt>
                <c:pt idx="9">
                  <c:v>505791.9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6814464"/>
        <c:axId val="107083264"/>
      </c:lineChart>
      <c:catAx>
        <c:axId val="106814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07083264"/>
        <c:crosses val="autoZero"/>
        <c:auto val="1"/>
        <c:lblAlgn val="ctr"/>
        <c:lblOffset val="100"/>
        <c:noMultiLvlLbl val="0"/>
      </c:catAx>
      <c:valAx>
        <c:axId val="107083264"/>
        <c:scaling>
          <c:orientation val="minMax"/>
        </c:scaling>
        <c:delete val="0"/>
        <c:axPos val="l"/>
        <c:majorGridlines/>
        <c:numFmt formatCode="#,##0.0" sourceLinked="1"/>
        <c:majorTickMark val="none"/>
        <c:minorTickMark val="none"/>
        <c:tickLblPos val="nextTo"/>
        <c:spPr>
          <a:ln w="9525">
            <a:noFill/>
          </a:ln>
        </c:spPr>
        <c:crossAx val="10681446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353708018640527"/>
          <c:y val="7.2196688499213527E-2"/>
          <c:w val="0.38402030103379936"/>
          <c:h val="0.14830232529107751"/>
        </c:manualLayout>
      </c:layout>
      <c:overlay val="0"/>
    </c:legend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cked"/>
        <c:varyColors val="0"/>
        <c:ser>
          <c:idx val="0"/>
          <c:order val="0"/>
          <c:tx>
            <c:v>доходи</c:v>
          </c:tx>
          <c:cat>
            <c:numRef>
              <c:f>'[BUD_u - копия.xls]рік'!$A$6:$A$15</c:f>
              <c:numCache>
                <c:formatCode>General</c:formatCod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numCache>
            </c:numRef>
          </c:cat>
          <c:val>
            <c:numRef>
              <c:f>'[BUD_u - копия.xls]рік'!$F$6:$F$15</c:f>
              <c:numCache>
                <c:formatCode>#,##0.0_р_.</c:formatCode>
                <c:ptCount val="10"/>
                <c:pt idx="0">
                  <c:v>17204.77679213346</c:v>
                </c:pt>
                <c:pt idx="1">
                  <c:v>26156.572585988302</c:v>
                </c:pt>
                <c:pt idx="2">
                  <c:v>34022.071085500989</c:v>
                </c:pt>
                <c:pt idx="3">
                  <c:v>43551.786137677227</c:v>
                </c:pt>
                <c:pt idx="4">
                  <c:v>56949.250672483744</c:v>
                </c:pt>
                <c:pt idx="5">
                  <c:v>35040.693196405649</c:v>
                </c:pt>
                <c:pt idx="6">
                  <c:v>39660.315258511982</c:v>
                </c:pt>
                <c:pt idx="7">
                  <c:v>50006.725219573396</c:v>
                </c:pt>
                <c:pt idx="8">
                  <c:v>55760.35945858949</c:v>
                </c:pt>
                <c:pt idx="9">
                  <c:v>55412.127659574471</c:v>
                </c:pt>
              </c:numCache>
            </c:numRef>
          </c:val>
          <c:smooth val="0"/>
        </c:ser>
        <c:ser>
          <c:idx val="1"/>
          <c:order val="1"/>
          <c:tx>
            <c:v>видатки</c:v>
          </c:tx>
          <c:cat>
            <c:numRef>
              <c:f>'[BUD_u - копия.xls]рік'!$A$6:$A$15</c:f>
              <c:numCache>
                <c:formatCode>General</c:formatCod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numCache>
            </c:numRef>
          </c:cat>
          <c:val>
            <c:numRef>
              <c:f>'[BUD_u - копия.xls]рік'!$G$6:$G$15</c:f>
              <c:numCache>
                <c:formatCode>#,##0.0_р_.</c:formatCode>
                <c:ptCount val="10"/>
                <c:pt idx="0">
                  <c:v>19063.062404699249</c:v>
                </c:pt>
                <c:pt idx="1">
                  <c:v>27621.601603674466</c:v>
                </c:pt>
                <c:pt idx="2">
                  <c:v>34709.759585837623</c:v>
                </c:pt>
                <c:pt idx="3">
                  <c:v>44763.241215671289</c:v>
                </c:pt>
                <c:pt idx="4">
                  <c:v>59123.562281898659</c:v>
                </c:pt>
                <c:pt idx="5">
                  <c:v>39460.770218228499</c:v>
                </c:pt>
                <c:pt idx="6">
                  <c:v>47647.263556116013</c:v>
                </c:pt>
                <c:pt idx="7">
                  <c:v>52302.835633626099</c:v>
                </c:pt>
                <c:pt idx="8">
                  <c:v>61633.875033987482</c:v>
                </c:pt>
                <c:pt idx="9">
                  <c:v>63303.116395494369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8133504"/>
        <c:axId val="79790464"/>
      </c:lineChart>
      <c:catAx>
        <c:axId val="78133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79790464"/>
        <c:crosses val="autoZero"/>
        <c:auto val="1"/>
        <c:lblAlgn val="ctr"/>
        <c:lblOffset val="100"/>
        <c:noMultiLvlLbl val="0"/>
      </c:catAx>
      <c:valAx>
        <c:axId val="79790464"/>
        <c:scaling>
          <c:orientation val="minMax"/>
        </c:scaling>
        <c:delete val="0"/>
        <c:axPos val="l"/>
        <c:majorGridlines/>
        <c:numFmt formatCode="#,##0.0_р_." sourceLinked="1"/>
        <c:majorTickMark val="none"/>
        <c:minorTickMark val="none"/>
        <c:tickLblPos val="nextTo"/>
        <c:spPr>
          <a:ln w="9525">
            <a:noFill/>
          </a:ln>
        </c:spPr>
        <c:crossAx val="7813350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4390573708221879"/>
          <c:y val="5.2855477743852207E-2"/>
          <c:w val="0.29484463276836159"/>
          <c:h val="0.1269272283922476"/>
        </c:manualLayout>
      </c:layout>
      <c:overlay val="0"/>
    </c:legend>
    <c:plotVisOnly val="1"/>
    <c:dispBlanksAs val="zero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95736" y="836712"/>
            <a:ext cx="6840760" cy="2448272"/>
          </a:xfrm>
        </p:spPr>
        <p:txBody>
          <a:bodyPr>
            <a:normAutofit/>
          </a:bodyPr>
          <a:lstStyle/>
          <a:p>
            <a:pPr algn="ctr" fontAlgn="base"/>
            <a:r>
              <a:rPr lang="uk-UA" b="0" dirty="0">
                <a:solidFill>
                  <a:schemeClr val="accent1">
                    <a:lumMod val="75000"/>
                  </a:schemeClr>
                </a:solidFill>
              </a:rPr>
              <a:t>СИСТЕМНА МОДЕЛЬ ФОРМУВАННЯ ТА ВИКОНАННЯ </a:t>
            </a:r>
            <a:r>
              <a:rPr lang="ru-RU" b="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b="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uk-UA" b="0" dirty="0">
                <a:solidFill>
                  <a:schemeClr val="accent1">
                    <a:lumMod val="75000"/>
                  </a:schemeClr>
                </a:solidFill>
              </a:rPr>
              <a:t>БЮДЖЕТУ УКРАЇНИ</a:t>
            </a:r>
            <a:endParaRPr lang="ru-RU" b="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4077072"/>
            <a:ext cx="6172200" cy="2297850"/>
          </a:xfrm>
        </p:spPr>
        <p:txBody>
          <a:bodyPr>
            <a:normAutofit fontScale="92500" lnSpcReduction="20000"/>
          </a:bodyPr>
          <a:lstStyle/>
          <a:p>
            <a:r>
              <a:rPr lang="uk-UA" dirty="0"/>
              <a:t>Пархоменко А. М.</a:t>
            </a:r>
            <a:endParaRPr lang="ru-RU" dirty="0"/>
          </a:p>
          <a:p>
            <a:r>
              <a:rPr lang="uk-UA" dirty="0"/>
              <a:t>Студентка 3 курсу</a:t>
            </a:r>
            <a:endParaRPr lang="ru-RU" dirty="0"/>
          </a:p>
          <a:p>
            <a:r>
              <a:rPr lang="uk-UA" dirty="0"/>
              <a:t>факультету економічної інформатики </a:t>
            </a:r>
            <a:endParaRPr lang="uk-UA" dirty="0" smtClean="0"/>
          </a:p>
          <a:p>
            <a:r>
              <a:rPr lang="uk-UA" dirty="0" smtClean="0"/>
              <a:t>ХНЕУ </a:t>
            </a:r>
            <a:r>
              <a:rPr lang="uk-UA" dirty="0"/>
              <a:t>ім. С. </a:t>
            </a:r>
            <a:r>
              <a:rPr lang="uk-UA" dirty="0" err="1"/>
              <a:t>Кузнеця</a:t>
            </a:r>
            <a:endParaRPr lang="ru-RU" dirty="0"/>
          </a:p>
          <a:p>
            <a:endParaRPr lang="uk-UA" dirty="0" smtClean="0"/>
          </a:p>
          <a:p>
            <a:r>
              <a:rPr lang="uk-UA" dirty="0"/>
              <a:t>Науковий керівник </a:t>
            </a:r>
            <a:endParaRPr lang="uk-UA" dirty="0" smtClean="0"/>
          </a:p>
          <a:p>
            <a:r>
              <a:rPr lang="uk-UA" dirty="0" smtClean="0"/>
              <a:t>к. е. н., доцент</a:t>
            </a:r>
            <a:endParaRPr lang="uk-UA" dirty="0"/>
          </a:p>
          <a:p>
            <a:r>
              <a:rPr lang="uk-UA" dirty="0" smtClean="0"/>
              <a:t>С.В</a:t>
            </a:r>
            <a:r>
              <a:rPr lang="uk-UA" dirty="0"/>
              <a:t>. </a:t>
            </a:r>
            <a:r>
              <a:rPr lang="uk-UA" dirty="0" err="1"/>
              <a:t>Мілевський</a:t>
            </a:r>
            <a:r>
              <a:rPr lang="uk-UA" dirty="0"/>
              <a:t>	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3996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74676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accent1">
                    <a:lumMod val="75000"/>
                  </a:schemeClr>
                </a:solidFill>
              </a:rPr>
              <a:t>Бюджет та </a:t>
            </a:r>
            <a:br>
              <a:rPr lang="uk-UA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uk-UA" b="1" dirty="0" smtClean="0">
                <a:solidFill>
                  <a:schemeClr val="accent1">
                    <a:lumMod val="75000"/>
                  </a:schemeClr>
                </a:solidFill>
              </a:rPr>
              <a:t>Бюджетна система України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uk-UA" b="1" dirty="0"/>
              <a:t>Б</a:t>
            </a:r>
            <a:r>
              <a:rPr lang="uk-UA" b="1" dirty="0" smtClean="0"/>
              <a:t>юджет</a:t>
            </a:r>
            <a:r>
              <a:rPr lang="uk-UA" dirty="0" smtClean="0"/>
              <a:t> </a:t>
            </a:r>
            <a:r>
              <a:rPr lang="uk-UA" dirty="0"/>
              <a:t>– це план формування та </a:t>
            </a:r>
            <a:r>
              <a:rPr lang="uk-UA" dirty="0" smtClean="0"/>
              <a:t>використання </a:t>
            </a:r>
            <a:r>
              <a:rPr lang="uk-UA" dirty="0"/>
              <a:t>фінансових ресурсів для забезпечення завдань і функцій, які здійснюються відповідно органами державної влади, органами </a:t>
            </a:r>
            <a:r>
              <a:rPr lang="uk-UA" dirty="0" smtClean="0"/>
              <a:t>місцевого </a:t>
            </a:r>
            <a:r>
              <a:rPr lang="uk-UA" dirty="0"/>
              <a:t>самоврядування </a:t>
            </a:r>
            <a:r>
              <a:rPr lang="uk-UA" dirty="0" smtClean="0"/>
              <a:t>протягом </a:t>
            </a:r>
            <a:r>
              <a:rPr lang="uk-UA" dirty="0"/>
              <a:t>бюджетного </a:t>
            </a:r>
            <a:r>
              <a:rPr lang="uk-UA" dirty="0" smtClean="0"/>
              <a:t>періоду.</a:t>
            </a:r>
          </a:p>
          <a:p>
            <a:endParaRPr lang="uk-UA" dirty="0" smtClean="0"/>
          </a:p>
          <a:p>
            <a:r>
              <a:rPr lang="uk-UA" b="1" dirty="0"/>
              <a:t>Бюджетна система України </a:t>
            </a:r>
            <a:r>
              <a:rPr lang="uk-UA" dirty="0"/>
              <a:t>– це сукупність державного бюджету та місцевих бюджетів, побудована з урахуванням економічних відносин, державного і адміністративно-територіальних устроїв і врегульована нормами права. </a:t>
            </a:r>
            <a:endParaRPr lang="uk-UA" dirty="0" smtClean="0"/>
          </a:p>
          <a:p>
            <a:endParaRPr lang="uk-UA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2547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uk-UA" sz="1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Зведений бюджет </a:t>
            </a:r>
            <a:r>
              <a:rPr lang="uk-UA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 сукупністю показників бюджетів, що використовуються для аналізу та прогнозування економічного і соціального розвитку держави</a:t>
            </a:r>
            <a:endParaRPr lang="ru-RU" sz="1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65" t="27306" r="13173" b="21606"/>
          <a:stretch/>
        </p:blipFill>
        <p:spPr bwMode="auto">
          <a:xfrm>
            <a:off x="683568" y="1628800"/>
            <a:ext cx="7442934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0827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chemeClr val="accent1">
                    <a:lumMod val="75000"/>
                  </a:schemeClr>
                </a:solidFill>
              </a:rPr>
              <a:t>Системна модель бюджетного процесу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sz="quarter" idx="1"/>
          </p:nvPr>
        </p:nvPicPr>
        <p:blipFill rotWithShape="1">
          <a:blip r:embed="rId2"/>
          <a:srcRect l="19872" t="27936" r="28045" b="38712"/>
          <a:stretch/>
        </p:blipFill>
        <p:spPr bwMode="auto">
          <a:xfrm>
            <a:off x="683569" y="1772816"/>
            <a:ext cx="7848872" cy="40324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32298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chemeClr val="accent1">
                    <a:lumMod val="75000"/>
                  </a:schemeClr>
                </a:solidFill>
              </a:rPr>
              <a:t>Зведений бюджет України </a:t>
            </a:r>
            <a:r>
              <a:rPr lang="uk-UA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uk-UA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uk-UA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uk-UA" dirty="0">
                <a:solidFill>
                  <a:schemeClr val="accent1">
                    <a:lumMod val="75000"/>
                  </a:schemeClr>
                </a:solidFill>
              </a:rPr>
              <a:t>2004-2013 рр</a:t>
            </a:r>
            <a:r>
              <a:rPr lang="uk-UA" dirty="0" smtClean="0">
                <a:solidFill>
                  <a:schemeClr val="accent1">
                    <a:lumMod val="75000"/>
                  </a:schemeClr>
                </a:solidFill>
              </a:rPr>
              <a:t>.)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968048281"/>
              </p:ext>
            </p:extLst>
          </p:nvPr>
        </p:nvGraphicFramePr>
        <p:xfrm>
          <a:off x="755576" y="1988840"/>
          <a:ext cx="7776863" cy="35488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720080"/>
                <a:gridCol w="1080120"/>
                <a:gridCol w="1008112"/>
                <a:gridCol w="1152128"/>
                <a:gridCol w="1008112"/>
                <a:gridCol w="864096"/>
                <a:gridCol w="864096"/>
                <a:gridCol w="1080119"/>
              </a:tblGrid>
              <a:tr h="360040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Рік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Номінальний (</a:t>
                      </a:r>
                      <a:r>
                        <a:rPr lang="uk-UA" sz="1200" dirty="0" err="1">
                          <a:effectLst/>
                        </a:rPr>
                        <a:t>млн.грн</a:t>
                      </a:r>
                      <a:r>
                        <a:rPr lang="uk-UA" sz="1200" dirty="0">
                          <a:effectLst/>
                        </a:rPr>
                        <a:t>.)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Середня ставка долара за рік (грн.)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Номінальний (млн. дол.)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965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доходи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видатки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дефіцит (–), </a:t>
                      </a:r>
                      <a:br>
                        <a:rPr lang="uk-UA" sz="1200">
                          <a:effectLst/>
                        </a:rPr>
                      </a:br>
                      <a:r>
                        <a:rPr lang="uk-UA" sz="1200">
                          <a:effectLst/>
                        </a:rPr>
                        <a:t>профіцит (+) *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доходи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видатки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дефіцит (–), </a:t>
                      </a:r>
                      <a:br>
                        <a:rPr lang="uk-UA" sz="1200">
                          <a:effectLst/>
                        </a:rPr>
                      </a:br>
                      <a:r>
                        <a:rPr lang="uk-UA" sz="1200">
                          <a:effectLst/>
                        </a:rPr>
                        <a:t>профіцит (+) *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91 529,4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101 415,5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-11 009,0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5,32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17 204,8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19 063,1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-2 069,4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134 183,2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141 698,8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-7 806,3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5,13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26 156,6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27 621,6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-1 521,7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171 811,5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175 284,3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-3 700,9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5,05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34 022,1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34 709,8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-732,9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219 936,5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226 054,4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-7 701,7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5,05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43 551,8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44 763,2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-1 525,1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297 844,6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309 216,2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-14 183,1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5,23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56 949,3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59 123,6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-2 711,9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272 967,0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307 399,4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-37 258,1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7,79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35 040,7 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39 460,8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-4 782,8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2010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314 506,3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377 842,8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-64 684,9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7,93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39 660,3 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47 647,3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-8 157,0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2011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398 553,6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416 853,6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-23 057,9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7,97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50 006,7 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52 302,8 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-2 893,1 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2012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445 525,3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492 454,7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-50 785,7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7,99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55 760,4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61 633,9 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-6 356,2 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2013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442 742,9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505 791,9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-63 591,3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7,99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55 412,1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63 303,1 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-7 958,9 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9374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2400" dirty="0">
                <a:solidFill>
                  <a:schemeClr val="accent1">
                    <a:lumMod val="75000"/>
                  </a:schemeClr>
                </a:solidFill>
              </a:rPr>
              <a:t>Графік доходів та видатків України в державній грошовій одиниці (2004- 2013 рр</a:t>
            </a:r>
            <a:r>
              <a:rPr lang="uk-UA" sz="2400" dirty="0" smtClean="0">
                <a:solidFill>
                  <a:schemeClr val="accent1">
                    <a:lumMod val="75000"/>
                  </a:schemeClr>
                </a:solidFill>
              </a:rPr>
              <a:t>.)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21376249"/>
              </p:ext>
            </p:extLst>
          </p:nvPr>
        </p:nvGraphicFramePr>
        <p:xfrm>
          <a:off x="755576" y="1988840"/>
          <a:ext cx="7467600" cy="3845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81015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chemeClr val="accent1">
                    <a:lumMod val="75000"/>
                  </a:schemeClr>
                </a:solidFill>
              </a:rPr>
              <a:t>Графік доходів та видатків України в доларах (2004- 2013 рр</a:t>
            </a:r>
            <a:r>
              <a:rPr lang="uk-UA" dirty="0" smtClean="0">
                <a:solidFill>
                  <a:schemeClr val="accent1">
                    <a:lumMod val="75000"/>
                  </a:schemeClr>
                </a:solidFill>
              </a:rPr>
              <a:t>.)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16539181"/>
              </p:ext>
            </p:extLst>
          </p:nvPr>
        </p:nvGraphicFramePr>
        <p:xfrm>
          <a:off x="467544" y="1772816"/>
          <a:ext cx="8003232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11703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chemeClr val="accent1">
                    <a:lumMod val="75000"/>
                  </a:schemeClr>
                </a:solidFill>
              </a:rPr>
              <a:t>Висновок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 smtClean="0"/>
              <a:t>	Порівнюючи </a:t>
            </a:r>
            <a:r>
              <a:rPr lang="uk-UA" dirty="0"/>
              <a:t>ці графіки можна сказати, що в перерахунку на долар краще видно зміни доходів та видатків. Тобто, можна зробити висновок, що доходи та видатки в 2008 та 2013 році знаходяться на одному рівні, але через світову кризу яка почалась в кінці 2008 року, доходи та видатки країни різко впали до рівня 2006 року.</a:t>
            </a:r>
            <a:endParaRPr lang="ru-RU" dirty="0"/>
          </a:p>
          <a:p>
            <a:r>
              <a:rPr lang="uk-UA" dirty="0"/>
              <a:t>	Виходячи з побаченого, можна зробити висновок, що ситуація в країні є досить складною, адже не зважаючи на те, що дохід країни кожен рік збільшується, видатки також ростуть, але набагато швидше.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0863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13285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solidFill>
                  <a:schemeClr val="accent1">
                    <a:lumMod val="75000"/>
                  </a:schemeClr>
                </a:solidFill>
              </a:rPr>
              <a:t>Дякую за увагу !!!</a:t>
            </a:r>
            <a:endParaRPr lang="ru-RU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3281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29</TotalTime>
  <Words>334</Words>
  <Application>Microsoft Office PowerPoint</Application>
  <PresentationFormat>Экран (4:3)</PresentationFormat>
  <Paragraphs>112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СИСТЕМНА МОДЕЛЬ ФОРМУВАННЯ ТА ВИКОНАННЯ  БЮДЖЕТУ УКРАЇНИ</vt:lpstr>
      <vt:lpstr>Бюджет та  Бюджетна система України</vt:lpstr>
      <vt:lpstr>Зведений бюджет є сукупністю показників бюджетів, що використовуються для аналізу та прогнозування економічного і соціального розвитку держави</vt:lpstr>
      <vt:lpstr>Системна модель бюджетного процесу</vt:lpstr>
      <vt:lpstr>Зведений бюджет України  (2004-2013 рр.)</vt:lpstr>
      <vt:lpstr>Графік доходів та видатків України в державній грошовій одиниці (2004- 2013 рр.)</vt:lpstr>
      <vt:lpstr>Графік доходів та видатків України в доларах (2004- 2013 рр.)</vt:lpstr>
      <vt:lpstr>Висновок</vt:lpstr>
      <vt:lpstr>Дякую за увагу 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СИСТЕМНА МОДЕЛЬ ФОРМУВАННЯ ТА ВИКОНАННЯ  БЮДЖЕТУ УКРАЇНИ</dc:title>
  <dc:creator>Алинка</dc:creator>
  <cp:lastModifiedBy>Алинка</cp:lastModifiedBy>
  <cp:revision>6</cp:revision>
  <dcterms:created xsi:type="dcterms:W3CDTF">2015-03-01T11:53:35Z</dcterms:created>
  <dcterms:modified xsi:type="dcterms:W3CDTF">2015-03-01T12:38:17Z</dcterms:modified>
</cp:coreProperties>
</file>