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2C16"/>
    <a:srgbClr val="0C788E"/>
    <a:srgbClr val="006666"/>
    <a:srgbClr val="0099CC"/>
    <a:srgbClr val="660066"/>
    <a:srgbClr val="660033"/>
    <a:srgbClr val="015153"/>
    <a:srgbClr val="3333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53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34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9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DE5A47-264D-4BBA-A058-BD77BA83F5F7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4B4B9E-383E-4AE6-B10B-097366B6449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D1813-9BB0-4804-9C43-49D730C66B2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46953-4859-421A-A68C-0F230CE0D490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6C23B-0310-4714-BE09-4D3890CAE78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95EBBF-F293-4610-AE26-98B6E1C3B56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67C00A-FFBE-4309-83B7-33E5880A2833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B8495B-9BB1-4D65-9F3B-F0DB09EF8B1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D665B-BF62-497D-9968-2ADA5341444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4E1F22-FD20-422D-AE69-BF2A0C1697C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7B14D6-4802-4C6C-930A-EE5FC44535B3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DB62714-C625-4529-B052-74997D21DB4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50"/>
          <p:cNvSpPr>
            <a:spLocks noGrp="1" noChangeArrowheads="1"/>
          </p:cNvSpPr>
          <p:nvPr>
            <p:ph type="ctrTitle"/>
          </p:nvPr>
        </p:nvSpPr>
        <p:spPr>
          <a:xfrm>
            <a:off x="3203848" y="4941168"/>
            <a:ext cx="6840538" cy="936104"/>
          </a:xfrm>
        </p:spPr>
        <p:txBody>
          <a:bodyPr/>
          <a:lstStyle/>
          <a:p>
            <a:pPr algn="l" eaLnBrk="1" hangingPunct="1"/>
            <a:r>
              <a:rPr lang="ru-RU" sz="2800" dirty="0" smtClean="0">
                <a:solidFill>
                  <a:schemeClr val="bg1"/>
                </a:solidFill>
              </a:rPr>
              <a:t>Модели управления запасами в интернет магазине</a:t>
            </a:r>
            <a:endParaRPr lang="es-ES" sz="2800" dirty="0" smtClean="0">
              <a:solidFill>
                <a:schemeClr val="bg1"/>
              </a:solidFill>
            </a:endParaRPr>
          </a:p>
        </p:txBody>
      </p:sp>
      <p:sp>
        <p:nvSpPr>
          <p:cNvPr id="2051" name="Rectangle 165"/>
          <p:cNvSpPr>
            <a:spLocks noChangeArrowheads="1"/>
          </p:cNvSpPr>
          <p:nvPr/>
        </p:nvSpPr>
        <p:spPr bwMode="auto">
          <a:xfrm>
            <a:off x="3275856" y="6021288"/>
            <a:ext cx="48974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2000" dirty="0" err="1" smtClean="0">
                <a:solidFill>
                  <a:schemeClr val="bg1"/>
                </a:solidFill>
              </a:rPr>
              <a:t>Логвинов</a:t>
            </a:r>
            <a:r>
              <a:rPr lang="ru-RU" sz="2000" dirty="0" smtClean="0">
                <a:solidFill>
                  <a:schemeClr val="bg1"/>
                </a:solidFill>
              </a:rPr>
              <a:t> Алексей Игоревич</a:t>
            </a:r>
            <a:endParaRPr lang="es-E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71438"/>
            <a:ext cx="7508875" cy="836612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Актуальность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075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67544" y="1916832"/>
            <a:ext cx="8229600" cy="4525963"/>
          </a:xfrm>
        </p:spPr>
        <p:txBody>
          <a:bodyPr/>
          <a:lstStyle/>
          <a:p>
            <a:pPr algn="just">
              <a:buNone/>
            </a:pPr>
            <a:r>
              <a:rPr lang="ru-RU" sz="2000" dirty="0" smtClean="0"/>
              <a:t>		Актуальность данной темы состоит в том, что в настоящее время магазины, которые имеют определенное место расположения постепенно отходят на задний план, в следствии того, что </a:t>
            </a:r>
            <a:r>
              <a:rPr lang="ru-RU" sz="2000" dirty="0" err="1" smtClean="0"/>
              <a:t>онлайн</a:t>
            </a:r>
            <a:r>
              <a:rPr lang="ru-RU" sz="2000" dirty="0" smtClean="0"/>
              <a:t> – предпринимательство позволяет существенно сэкономить денежные средства на начальных</a:t>
            </a:r>
          </a:p>
          <a:p>
            <a:pPr algn="just">
              <a:buNone/>
            </a:pPr>
            <a:r>
              <a:rPr lang="ru-RU" sz="2000" dirty="0" smtClean="0"/>
              <a:t>	</a:t>
            </a:r>
            <a:r>
              <a:rPr lang="ru-RU" sz="2000" dirty="0" smtClean="0"/>
              <a:t>этапах развития предприятия. Это происходит за счет того, что </a:t>
            </a:r>
            <a:r>
              <a:rPr lang="ru-RU" sz="2000" dirty="0" err="1" smtClean="0"/>
              <a:t>онлайн</a:t>
            </a:r>
            <a:r>
              <a:rPr lang="ru-RU" sz="2000" dirty="0" smtClean="0"/>
              <a:t> магазин не требует затрат на приобретение места для размещения самого магазина и складских сетей.</a:t>
            </a:r>
          </a:p>
          <a:p>
            <a:pPr eaLnBrk="1" hangingPunct="1"/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6712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Проблемы интернет магазина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2664296"/>
          </a:xfrm>
        </p:spPr>
        <p:txBody>
          <a:bodyPr/>
          <a:lstStyle/>
          <a:p>
            <a:pPr algn="just">
              <a:buNone/>
            </a:pPr>
            <a:r>
              <a:rPr lang="ru-RU" sz="2400" dirty="0" smtClean="0"/>
              <a:t>	</a:t>
            </a:r>
            <a:r>
              <a:rPr lang="ru-RU" sz="2000" dirty="0" smtClean="0"/>
              <a:t>	На начальных стадиях основную нагрузку формирует стартовый капитал предпринимателя. По мере развития интернет магазина возникает необходимость в складе хранения а так же грамотные стратегии поставок, иными словами наем </a:t>
            </a:r>
            <a:r>
              <a:rPr lang="ru-RU" sz="2000" dirty="0" err="1" smtClean="0"/>
              <a:t>логистического</a:t>
            </a:r>
            <a:r>
              <a:rPr lang="ru-RU" sz="2000" dirty="0" smtClean="0"/>
              <a:t> центра, который будет грамотно рассчитывать оптимальный путь за минимальное время между заказчиками.</a:t>
            </a:r>
            <a:endParaRPr lang="ru-RU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90872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Модель </a:t>
            </a:r>
            <a:r>
              <a:rPr lang="en-US" dirty="0" smtClean="0">
                <a:solidFill>
                  <a:schemeClr val="bg1"/>
                </a:solidFill>
              </a:rPr>
              <a:t>ABC </a:t>
            </a:r>
            <a:r>
              <a:rPr lang="ru-RU" dirty="0" smtClean="0">
                <a:solidFill>
                  <a:schemeClr val="bg1"/>
                </a:solidFill>
              </a:rPr>
              <a:t>анализа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	Для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решения данных проблем предлагается рассмотреть модель ABC анализа, подразумевающая, что все товары предприятия делятся на 3 группы:</a:t>
            </a:r>
          </a:p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	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наиболее ценные товары, которые составляют 75-80% общей стоимости товара, но в количественном выражении составляют только 10-20%</a:t>
            </a:r>
          </a:p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	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средние по стоимости товары (составляют примерно от 10 до 15% стоимости всех товаров, в количественном соотношении от 10 до 40%)</a:t>
            </a:r>
          </a:p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	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самые дешевые товары, от 5-10% общей стоимости, и самые массовые от 40 до 50% в количественном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выражении.</a:t>
            </a:r>
            <a:endParaRPr lang="ru-RU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908720"/>
          </a:xfrm>
        </p:spPr>
        <p:txBody>
          <a:bodyPr/>
          <a:lstStyle/>
          <a:p>
            <a:r>
              <a:rPr lang="ru-RU" sz="36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Определение группы ABC анализа</a:t>
            </a: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 l="6093" t="23932" r="54303" b="10541"/>
          <a:stretch>
            <a:fillRect/>
          </a:stretch>
        </p:blipFill>
        <p:spPr bwMode="auto">
          <a:xfrm>
            <a:off x="1619672" y="1196752"/>
            <a:ext cx="5688632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90872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Результат </a:t>
            </a:r>
            <a:r>
              <a:rPr lang="en-US" dirty="0" smtClean="0">
                <a:solidFill>
                  <a:schemeClr val="bg1"/>
                </a:solidFill>
              </a:rPr>
              <a:t>ABC </a:t>
            </a:r>
            <a:r>
              <a:rPr lang="ru-RU" dirty="0" smtClean="0">
                <a:solidFill>
                  <a:schemeClr val="bg1"/>
                </a:solidFill>
              </a:rPr>
              <a:t>анализа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	Товары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 являются основными. Изделия группы Б требуют обычного контроля, изделия группы С нуждаются в текущем контроле.</a:t>
            </a:r>
          </a:p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	Для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группы 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- 78% выручки, 56% наименования; 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- 16% выручки, 25% наименования; 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- 6% выручки, 16%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наименования.</a:t>
            </a:r>
          </a:p>
          <a:p>
            <a:pPr>
              <a:buNone/>
            </a:pPr>
            <a:r>
              <a:rPr lang="ru-RU" sz="2000" dirty="0" smtClean="0"/>
              <a:t>	</a:t>
            </a:r>
            <a:r>
              <a:rPr lang="ru-RU" sz="2000" dirty="0" smtClean="0"/>
              <a:t>	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Сравним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результат  полученного ABC анализа с рекомендуемыми значениями.</a:t>
            </a:r>
          </a:p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	Рекомендуемые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значения:</a:t>
            </a:r>
          </a:p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	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- 80% выручки, 20% наименования; 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- 15% выручки, 30% наименования; 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- 5% выручки, 50% наименования.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0872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Модель </a:t>
            </a:r>
            <a:r>
              <a:rPr lang="en-US" dirty="0" smtClean="0">
                <a:solidFill>
                  <a:schemeClr val="bg1"/>
                </a:solidFill>
              </a:rPr>
              <a:t>XYZ - </a:t>
            </a:r>
            <a:r>
              <a:rPr lang="ru-RU" dirty="0" smtClean="0">
                <a:solidFill>
                  <a:schemeClr val="bg1"/>
                </a:solidFill>
              </a:rPr>
              <a:t>анализа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000" dirty="0" smtClean="0"/>
              <a:t>		</a:t>
            </a:r>
            <a:r>
              <a:rPr lang="en-US" sz="2000" dirty="0" smtClean="0"/>
              <a:t>XYZ – </a:t>
            </a:r>
            <a:r>
              <a:rPr lang="ru-RU" sz="2000" dirty="0" smtClean="0"/>
              <a:t>анализ позволяет разделить весь ассортимент товаров предприятия на 3 группы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 признаку стабильности спроса и точности прогнозирования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	Категория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 — ресурсы характеризуются стабильной величиной потребления, незначительными колебаниями в их расходе и высокой точностью прогноза. </a:t>
            </a:r>
            <a:endParaRPr lang="ru-RU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	Категория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 — ресурсы характеризуются известными тенденциями определения потребности в них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>
              <a:buNone/>
            </a:pPr>
            <a:r>
              <a:rPr lang="ru-RU" sz="2000" dirty="0" smtClean="0"/>
              <a:t>	</a:t>
            </a:r>
            <a:r>
              <a:rPr lang="ru-RU" sz="2000" dirty="0" smtClean="0"/>
              <a:t>	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Категория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 — потребление ресурсов нерегулярно, какие-либо тенденции отсутствуют, точность прогнозирования невысокая. </a:t>
            </a:r>
            <a:endParaRPr lang="ru-RU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484784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uk-UA" sz="2000" dirty="0" smtClean="0"/>
              <a:t>	Так же </a:t>
            </a:r>
            <a:r>
              <a:rPr lang="ru-RU" sz="2000" dirty="0" smtClean="0"/>
              <a:t>д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ля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оценки XYZ - групп используется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коэффициент</a:t>
            </a:r>
          </a:p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вариации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который рассчитывается по формуле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</a:t>
            </a:r>
          </a:p>
          <a:p>
            <a:pPr>
              <a:buNone/>
            </a:pPr>
            <a:endParaRPr lang="uk-UA" sz="2000" dirty="0" smtClean="0"/>
          </a:p>
          <a:p>
            <a:pPr>
              <a:buNone/>
            </a:pPr>
            <a:endParaRPr lang="uk-UA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endParaRPr lang="uk-UA" sz="2000" dirty="0" smtClean="0"/>
          </a:p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Категория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 -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Значение коэффициента вариации находится в интервале от 0 до 10 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%.</a:t>
            </a:r>
          </a:p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Категория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 -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Значение коэффициента вариации — от 10 до 25 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%</a:t>
            </a:r>
          </a:p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Категория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 -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Значение коэффициента вариации — свыше 25 %</a:t>
            </a:r>
            <a:endParaRPr lang="ru-RU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35896" y="2420888"/>
            <a:ext cx="2093375" cy="7920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08720"/>
          </a:xfrm>
        </p:spPr>
        <p:txBody>
          <a:bodyPr/>
          <a:lstStyle/>
          <a:p>
            <a:r>
              <a:rPr lang="ru-RU" sz="36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Определение группы XYZ анализа</a:t>
            </a: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 l="10262" t="24217" r="5559" b="12536"/>
          <a:stretch>
            <a:fillRect/>
          </a:stretch>
        </p:blipFill>
        <p:spPr bwMode="auto">
          <a:xfrm>
            <a:off x="179512" y="1700808"/>
            <a:ext cx="8784976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08720"/>
          </a:xfrm>
        </p:spPr>
        <p:txBody>
          <a:bodyPr/>
          <a:lstStyle/>
          <a:p>
            <a:r>
              <a:rPr lang="ru-RU" sz="32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Сравнение модели ABC и XYZ анализа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18600" t="49288" r="54142" b="40456"/>
          <a:stretch>
            <a:fillRect/>
          </a:stretch>
        </p:blipFill>
        <p:spPr bwMode="auto">
          <a:xfrm>
            <a:off x="1979712" y="2564904"/>
            <a:ext cx="518457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4970</TotalTime>
  <Words>37</Words>
  <Application>Microsoft Office PowerPoint</Application>
  <PresentationFormat>Экран (4:3)</PresentationFormat>
  <Paragraphs>34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Diseño predeterminado</vt:lpstr>
      <vt:lpstr>Модели управления запасами в интернет магазине</vt:lpstr>
      <vt:lpstr>Актуальность</vt:lpstr>
      <vt:lpstr>Проблемы интернет магазина</vt:lpstr>
      <vt:lpstr>Модель ABC анализа</vt:lpstr>
      <vt:lpstr>Определение группы ABC анализа</vt:lpstr>
      <vt:lpstr>Результат ABC анализа</vt:lpstr>
      <vt:lpstr>Модель XYZ - анализа</vt:lpstr>
      <vt:lpstr>Слайд 8</vt:lpstr>
      <vt:lpstr>Определение группы XYZ анализа</vt:lpstr>
      <vt:lpstr>Сравнение модели ABC и XYZ анализа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ПК</cp:lastModifiedBy>
  <cp:revision>708</cp:revision>
  <dcterms:created xsi:type="dcterms:W3CDTF">2010-05-23T14:28:12Z</dcterms:created>
  <dcterms:modified xsi:type="dcterms:W3CDTF">2015-02-26T20:12:58Z</dcterms:modified>
</cp:coreProperties>
</file>