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9" r:id="rId3"/>
    <p:sldId id="258" r:id="rId4"/>
    <p:sldId id="262" r:id="rId5"/>
    <p:sldId id="263" r:id="rId6"/>
    <p:sldId id="260" r:id="rId7"/>
    <p:sldId id="264" r:id="rId8"/>
    <p:sldId id="265" r:id="rId9"/>
    <p:sldId id="267" r:id="rId1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16FE9B5-99EF-4CF0-9922-61A926C66F39}" type="datetimeFigureOut">
              <a:rPr lang="uk-UA" smtClean="0"/>
              <a:t>27.02.2015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uk-UA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8B8E8E9-3222-4124-A4FE-86D03027DABC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16FE9B5-99EF-4CF0-9922-61A926C66F39}" type="datetimeFigureOut">
              <a:rPr lang="uk-UA" smtClean="0"/>
              <a:t>27.02.2015</a:t>
            </a:fld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8B8E8E9-3222-4124-A4FE-86D03027DABC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16FE9B5-99EF-4CF0-9922-61A926C66F39}" type="datetimeFigureOut">
              <a:rPr lang="uk-UA" smtClean="0"/>
              <a:t>27.02.2015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uk-UA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8B8E8E9-3222-4124-A4FE-86D03027DABC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E9B5-99EF-4CF0-9922-61A926C66F39}" type="datetimeFigureOut">
              <a:rPr lang="uk-UA" smtClean="0"/>
              <a:t>27.02.2015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E8E9-3222-4124-A4FE-86D03027DABC}" type="slidenum">
              <a:rPr lang="uk-UA" smtClean="0"/>
              <a:t>‹#›</a:t>
            </a:fld>
            <a:endParaRPr lang="uk-UA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E9B5-99EF-4CF0-9922-61A926C66F39}" type="datetimeFigureOut">
              <a:rPr lang="uk-UA" smtClean="0"/>
              <a:t>27.02.2015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E8E9-3222-4124-A4FE-86D03027DABC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16FE9B5-99EF-4CF0-9922-61A926C66F39}" type="datetimeFigureOut">
              <a:rPr lang="uk-UA" smtClean="0"/>
              <a:t>27.02.2015</a:t>
            </a:fld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8B8E8E9-3222-4124-A4FE-86D03027DABC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E9B5-99EF-4CF0-9922-61A926C66F39}" type="datetimeFigureOut">
              <a:rPr lang="uk-UA" smtClean="0"/>
              <a:t>27.02.2015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E8E9-3222-4124-A4FE-86D03027DAB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16FE9B5-99EF-4CF0-9922-61A926C66F39}" type="datetimeFigureOut">
              <a:rPr lang="uk-UA" smtClean="0"/>
              <a:t>27.02.2015</a:t>
            </a:fld>
            <a:endParaRPr lang="uk-UA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8B8E8E9-3222-4124-A4FE-86D03027DABC}" type="slidenum">
              <a:rPr lang="uk-UA" smtClean="0"/>
              <a:t>‹#›</a:t>
            </a:fld>
            <a:endParaRPr lang="uk-UA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16FE9B5-99EF-4CF0-9922-61A926C66F39}" type="datetimeFigureOut">
              <a:rPr lang="uk-UA" smtClean="0"/>
              <a:t>27.02.2015</a:t>
            </a:fld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8B8E8E9-3222-4124-A4FE-86D03027DABC}" type="slidenum">
              <a:rPr lang="uk-UA" smtClean="0"/>
              <a:t>‹#›</a:t>
            </a:fld>
            <a:endParaRPr lang="uk-UA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E9B5-99EF-4CF0-9922-61A926C66F39}" type="datetimeFigureOut">
              <a:rPr lang="uk-UA" smtClean="0"/>
              <a:t>27.02.2015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E8E9-3222-4124-A4FE-86D03027DAB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E9B5-99EF-4CF0-9922-61A926C66F39}" type="datetimeFigureOut">
              <a:rPr lang="uk-UA" smtClean="0"/>
              <a:t>27.02.2015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E8E9-3222-4124-A4FE-86D03027DAB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16FE9B5-99EF-4CF0-9922-61A926C66F39}" type="datetimeFigureOut">
              <a:rPr lang="uk-UA" smtClean="0"/>
              <a:t>27.02.2015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8B8E8E9-3222-4124-A4FE-86D03027DABC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51720" y="270013"/>
            <a:ext cx="57013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1800" b="1" dirty="0"/>
              <a:t>Харківський національний Економічний університет</a:t>
            </a:r>
            <a:endParaRPr lang="ru-RU" sz="1800" b="1" dirty="0"/>
          </a:p>
          <a:p>
            <a:pPr algn="ctr">
              <a:spcAft>
                <a:spcPts val="0"/>
              </a:spcAft>
            </a:pPr>
            <a:r>
              <a:rPr lang="uk-UA" sz="1800" b="1" dirty="0"/>
              <a:t>ІМЕНІ СЕМЕНА КУЗНЕЦЯ</a:t>
            </a:r>
            <a:endParaRPr lang="ru-RU" sz="1800" b="1" dirty="0"/>
          </a:p>
          <a:p>
            <a:pPr algn="ctr">
              <a:spcAft>
                <a:spcPts val="0"/>
              </a:spcAft>
            </a:pPr>
            <a:r>
              <a:rPr lang="uk-UA" sz="1800" b="1" dirty="0"/>
              <a:t>Факультет ЕКОНОМІЧНОЇ ІНФОРМАТИКИ</a:t>
            </a:r>
            <a:endParaRPr lang="ru-RU" sz="1800" b="1" dirty="0"/>
          </a:p>
          <a:p>
            <a:pPr algn="ctr">
              <a:spcAft>
                <a:spcPts val="0"/>
              </a:spcAft>
            </a:pPr>
            <a:r>
              <a:rPr lang="uk-UA" sz="1800" b="1" dirty="0"/>
              <a:t> Кафедра ЕКОНОМІЧНОЇ КІБЕРНЕТИКИ</a:t>
            </a:r>
            <a:endParaRPr lang="ru-RU" sz="1800" b="1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734627" y="2282389"/>
            <a:ext cx="5911404" cy="1008112"/>
          </a:xfrm>
        </p:spPr>
        <p:txBody>
          <a:bodyPr anchor="ctr">
            <a:noAutofit/>
          </a:bodyPr>
          <a:lstStyle/>
          <a:p>
            <a:pPr algn="ctr"/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Комплекс моделей оцінки та </a:t>
            </a:r>
            <a:r>
              <a:rPr lang="uk-UA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аналiзу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рівня </a:t>
            </a:r>
            <a:r>
              <a:rPr lang="uk-UA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соцiально-економiчного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розвитку </a:t>
            </a:r>
            <a:r>
              <a:rPr lang="uk-UA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регiонiв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uk-UA" sz="1800" dirty="0"/>
              <a:t>     </a:t>
            </a:r>
            <a:endParaRPr lang="ru-RU" sz="1800" dirty="0"/>
          </a:p>
        </p:txBody>
      </p:sp>
      <p:sp>
        <p:nvSpPr>
          <p:cNvPr id="7" name="Rectangle 6"/>
          <p:cNvSpPr/>
          <p:nvPr/>
        </p:nvSpPr>
        <p:spPr>
          <a:xfrm>
            <a:off x="4690329" y="3290501"/>
            <a:ext cx="4006143" cy="258532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ru-RU" sz="1800" dirty="0" err="1" smtClean="0"/>
              <a:t>Плугатар</a:t>
            </a:r>
            <a:r>
              <a:rPr lang="ru-RU" sz="1800" dirty="0" smtClean="0"/>
              <a:t> А.В., </a:t>
            </a:r>
            <a:r>
              <a:rPr lang="ru-RU" sz="1800" dirty="0"/>
              <a:t>студент 2 року </a:t>
            </a:r>
          </a:p>
          <a:p>
            <a:r>
              <a:rPr lang="uk-UA" sz="1800" dirty="0"/>
              <a:t>навчання</a:t>
            </a:r>
            <a:r>
              <a:rPr lang="ru-RU" sz="1800" dirty="0"/>
              <a:t> ОКР </a:t>
            </a:r>
            <a:endParaRPr lang="ru-RU" sz="1800" dirty="0" smtClean="0"/>
          </a:p>
          <a:p>
            <a:r>
              <a:rPr lang="ru-RU" sz="1800" dirty="0" smtClean="0"/>
              <a:t>маг</a:t>
            </a:r>
            <a:r>
              <a:rPr lang="uk-UA" sz="1800" dirty="0"/>
              <a:t>і</a:t>
            </a:r>
            <a:r>
              <a:rPr lang="ru-RU" sz="1800" dirty="0" err="1" smtClean="0"/>
              <a:t>стр</a:t>
            </a:r>
            <a:r>
              <a:rPr lang="ru-RU" dirty="0"/>
              <a:t> </a:t>
            </a:r>
            <a:r>
              <a:rPr lang="uk-UA" sz="1800" dirty="0" smtClean="0"/>
              <a:t>факультету </a:t>
            </a:r>
            <a:r>
              <a:rPr lang="uk-UA" sz="1800" dirty="0"/>
              <a:t>економічної </a:t>
            </a:r>
            <a:r>
              <a:rPr lang="uk-UA" sz="1800" dirty="0" smtClean="0"/>
              <a:t>інформатики</a:t>
            </a:r>
            <a:r>
              <a:rPr lang="ru-RU" dirty="0"/>
              <a:t> </a:t>
            </a:r>
            <a:r>
              <a:rPr lang="uk-UA" sz="1800" dirty="0" smtClean="0"/>
              <a:t>ХНЕУ </a:t>
            </a:r>
            <a:r>
              <a:rPr lang="uk-UA" sz="1800" dirty="0" err="1" smtClean="0"/>
              <a:t>ім.С.Кузнеця</a:t>
            </a:r>
            <a:r>
              <a:rPr lang="ru-RU" dirty="0"/>
              <a:t> </a:t>
            </a:r>
            <a:endParaRPr lang="ru-RU" dirty="0" smtClean="0"/>
          </a:p>
          <a:p>
            <a:r>
              <a:rPr lang="uk-UA" sz="1800" dirty="0" smtClean="0"/>
              <a:t>Україна</a:t>
            </a:r>
            <a:endParaRPr lang="ru-RU" sz="1800" dirty="0"/>
          </a:p>
          <a:p>
            <a:r>
              <a:rPr lang="ru-RU" sz="1800" dirty="0"/>
              <a:t/>
            </a:r>
            <a:br>
              <a:rPr lang="ru-RU" sz="1800" dirty="0"/>
            </a:br>
            <a:r>
              <a:rPr lang="uk-UA" sz="1800" dirty="0" smtClean="0"/>
              <a:t>Керівник</a:t>
            </a:r>
            <a:r>
              <a:rPr lang="uk-UA" sz="1800" dirty="0"/>
              <a:t>: </a:t>
            </a:r>
            <a:r>
              <a:rPr lang="uk-UA" sz="1800" dirty="0" err="1"/>
              <a:t>к.е.н</a:t>
            </a:r>
            <a:r>
              <a:rPr lang="uk-UA" sz="1800" dirty="0"/>
              <a:t>., доц</a:t>
            </a:r>
            <a:r>
              <a:rPr lang="uk-UA" sz="1800" dirty="0" smtClean="0"/>
              <a:t>. </a:t>
            </a:r>
            <a:r>
              <a:rPr lang="uk-UA" sz="1800" dirty="0" smtClean="0"/>
              <a:t>Чернова Н.Л.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uk-UA" sz="1800" dirty="0" smtClean="0"/>
              <a:t> </a:t>
            </a:r>
            <a:endParaRPr lang="ru-RU" sz="1800" dirty="0"/>
          </a:p>
        </p:txBody>
      </p:sp>
      <p:sp>
        <p:nvSpPr>
          <p:cNvPr id="8" name="Rectangle 7"/>
          <p:cNvSpPr/>
          <p:nvPr/>
        </p:nvSpPr>
        <p:spPr>
          <a:xfrm>
            <a:off x="2789337" y="5733256"/>
            <a:ext cx="4570809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uk-UA" sz="1800" dirty="0" smtClean="0"/>
          </a:p>
          <a:p>
            <a:pPr algn="ctr"/>
            <a:r>
              <a:rPr lang="uk-UA" sz="1800" dirty="0" smtClean="0"/>
              <a:t>Харків </a:t>
            </a:r>
            <a:r>
              <a:rPr lang="uk-UA" sz="1800" dirty="0"/>
              <a:t>– 2015 рік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94060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467600" cy="1143000"/>
          </a:xfrm>
        </p:spPr>
        <p:txBody>
          <a:bodyPr/>
          <a:lstStyle/>
          <a:p>
            <a:pPr algn="ctr"/>
            <a:r>
              <a:rPr lang="ru-RU" sz="3200" dirty="0"/>
              <a:t>Мета, </a:t>
            </a:r>
            <a:r>
              <a:rPr lang="uk-UA" sz="3200" dirty="0"/>
              <a:t>об'єкт та предмет</a:t>
            </a:r>
            <a:r>
              <a:rPr lang="ru-RU" sz="3200" dirty="0"/>
              <a:t> </a:t>
            </a:r>
            <a:r>
              <a:rPr lang="uk-UA" sz="3200" dirty="0"/>
              <a:t>дослідження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3568" y="1556792"/>
            <a:ext cx="7467600" cy="4873752"/>
          </a:xfrm>
        </p:spPr>
        <p:txBody>
          <a:bodyPr anchor="ctr"/>
          <a:lstStyle/>
          <a:p>
            <a:pPr algn="just"/>
            <a:r>
              <a:rPr lang="uk-UA" dirty="0"/>
              <a:t>Метою дослідження даної роботи є розробка комплексу моделей оцінки, аналізу та прогнозування рівня соціально-економічної системи регіонів. </a:t>
            </a:r>
          </a:p>
          <a:p>
            <a:pPr algn="just"/>
            <a:r>
              <a:rPr lang="uk-UA" dirty="0"/>
              <a:t>Об’єкт дослідження – регіональна соціально-економічна система</a:t>
            </a:r>
          </a:p>
          <a:p>
            <a:pPr algn="just"/>
            <a:r>
              <a:rPr lang="uk-UA" dirty="0"/>
              <a:t>Предмет – економіко-математичні методи та моделі оцінки аналізу та прогнозування соціально-економічної системи.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8225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467600" cy="940966"/>
          </a:xfrm>
        </p:spPr>
        <p:txBody>
          <a:bodyPr anchor="ctr">
            <a:normAutofit/>
          </a:bodyPr>
          <a:lstStyle/>
          <a:p>
            <a:pPr algn="ctr"/>
            <a:r>
              <a:rPr lang="ru-RU" sz="3600" dirty="0" err="1" smtClean="0"/>
              <a:t>Принципи</a:t>
            </a:r>
            <a:r>
              <a:rPr lang="ru-RU" sz="3600" dirty="0" smtClean="0"/>
              <a:t> </a:t>
            </a:r>
            <a:r>
              <a:rPr lang="ru-RU" sz="3600" dirty="0" err="1" smtClean="0"/>
              <a:t>моделювання</a:t>
            </a:r>
            <a:endParaRPr lang="uk-UA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71600" y="1628800"/>
            <a:ext cx="7467600" cy="4081664"/>
          </a:xfrm>
        </p:spPr>
        <p:txBody>
          <a:bodyPr anchor="ctr">
            <a:normAutofit/>
          </a:bodyPr>
          <a:lstStyle/>
          <a:p>
            <a:r>
              <a:rPr lang="uk-UA" sz="3200" dirty="0"/>
              <a:t>Принцип інформаційної достатності.  </a:t>
            </a:r>
            <a:endParaRPr lang="uk-UA" sz="3200" dirty="0" smtClean="0"/>
          </a:p>
          <a:p>
            <a:r>
              <a:rPr lang="uk-UA" sz="3200" dirty="0"/>
              <a:t>Принцип здійсненності. </a:t>
            </a:r>
            <a:endParaRPr lang="uk-UA" sz="3200" dirty="0" smtClean="0"/>
          </a:p>
          <a:p>
            <a:r>
              <a:rPr lang="uk-UA" sz="3200" dirty="0"/>
              <a:t>Принцип множинності моделей. </a:t>
            </a:r>
            <a:endParaRPr lang="uk-UA" sz="3200" dirty="0" smtClean="0"/>
          </a:p>
          <a:p>
            <a:r>
              <a:rPr lang="uk-UA" sz="3200" dirty="0"/>
              <a:t>Принцип агрегування. </a:t>
            </a:r>
            <a:endParaRPr lang="uk-UA" sz="3200" dirty="0" smtClean="0"/>
          </a:p>
          <a:p>
            <a:r>
              <a:rPr lang="uk-UA" sz="3200" dirty="0"/>
              <a:t>Принцип параметризації. </a:t>
            </a:r>
          </a:p>
        </p:txBody>
      </p:sp>
    </p:spTree>
    <p:extLst>
      <p:ext uri="{BB962C8B-B14F-4D97-AF65-F5344CB8AC3E}">
        <p14:creationId xmlns:p14="http://schemas.microsoft.com/office/powerpoint/2010/main" val="358225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704856" cy="1656184"/>
          </a:xfrm>
        </p:spPr>
        <p:txBody>
          <a:bodyPr>
            <a:normAutofit/>
          </a:bodyPr>
          <a:lstStyle/>
          <a:p>
            <a:pPr algn="ctr"/>
            <a:r>
              <a:rPr lang="ru-RU" sz="4000" dirty="0" err="1" smtClean="0"/>
              <a:t>Ключов</a:t>
            </a:r>
            <a:r>
              <a:rPr lang="en-US" sz="4000" dirty="0" err="1" smtClean="0"/>
              <a:t>i</a:t>
            </a:r>
            <a:r>
              <a:rPr lang="ru-RU" sz="4000" dirty="0" smtClean="0"/>
              <a:t> </a:t>
            </a:r>
            <a:r>
              <a:rPr lang="ru-RU" sz="4000" dirty="0" err="1" smtClean="0"/>
              <a:t>елементи</a:t>
            </a:r>
            <a:r>
              <a:rPr lang="ru-RU" sz="4000" dirty="0" smtClean="0"/>
              <a:t> </a:t>
            </a:r>
            <a:r>
              <a:rPr lang="ru-RU" sz="4000" dirty="0" err="1" smtClean="0"/>
              <a:t>побудови</a:t>
            </a:r>
            <a:r>
              <a:rPr lang="ru-RU" sz="4000" dirty="0" smtClean="0"/>
              <a:t> </a:t>
            </a:r>
            <a:r>
              <a:rPr lang="ru-RU" sz="4000" dirty="0" err="1" smtClean="0"/>
              <a:t>модел</a:t>
            </a:r>
            <a:r>
              <a:rPr lang="en-US" sz="4000" dirty="0" err="1" smtClean="0"/>
              <a:t>i</a:t>
            </a:r>
            <a:endParaRPr lang="uk-UA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2204864"/>
            <a:ext cx="7467600" cy="3456384"/>
          </a:xfrm>
        </p:spPr>
        <p:txBody>
          <a:bodyPr anchor="ctr"/>
          <a:lstStyle/>
          <a:p>
            <a:pPr marL="0" indent="0">
              <a:buNone/>
            </a:pPr>
            <a:r>
              <a:rPr lang="uk-UA" dirty="0" smtClean="0"/>
              <a:t>	</a:t>
            </a:r>
            <a:r>
              <a:rPr lang="uk-UA" sz="3200" dirty="0" smtClean="0"/>
              <a:t>1</a:t>
            </a:r>
            <a:r>
              <a:rPr lang="uk-UA" sz="3200" dirty="0"/>
              <a:t>)    експеримент;</a:t>
            </a:r>
          </a:p>
          <a:p>
            <a:pPr marL="0" indent="0">
              <a:buNone/>
            </a:pPr>
            <a:r>
              <a:rPr lang="uk-UA" sz="3200" dirty="0" smtClean="0"/>
              <a:t>	2</a:t>
            </a:r>
            <a:r>
              <a:rPr lang="uk-UA" sz="3200" dirty="0"/>
              <a:t>)    модель;</a:t>
            </a:r>
          </a:p>
          <a:p>
            <a:pPr marL="0" indent="0">
              <a:buNone/>
            </a:pPr>
            <a:r>
              <a:rPr lang="uk-UA" sz="3200" dirty="0" smtClean="0"/>
              <a:t>	3</a:t>
            </a:r>
            <a:r>
              <a:rPr lang="uk-UA" sz="3200" dirty="0"/>
              <a:t>)    показники ефективності;</a:t>
            </a:r>
          </a:p>
          <a:p>
            <a:pPr marL="0" indent="0">
              <a:buNone/>
            </a:pPr>
            <a:r>
              <a:rPr lang="uk-UA" sz="3200" dirty="0" smtClean="0"/>
              <a:t>	4</a:t>
            </a:r>
            <a:r>
              <a:rPr lang="uk-UA" sz="3200" dirty="0"/>
              <a:t>)    критерії прийняття рішень.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8635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15200" cy="135416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/>
              <a:t>Етапи побудови </a:t>
            </a:r>
            <a:r>
              <a:rPr lang="uk-UA" sz="3600" dirty="0"/>
              <a:t>системи </a:t>
            </a:r>
            <a:r>
              <a:rPr lang="uk-UA" sz="3600" dirty="0" smtClean="0"/>
              <a:t>математичних моделей</a:t>
            </a:r>
            <a:endParaRPr lang="uk-UA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99592" y="1268760"/>
            <a:ext cx="7467600" cy="4873752"/>
          </a:xfrm>
        </p:spPr>
        <p:txBody>
          <a:bodyPr anchor="ctr"/>
          <a:lstStyle/>
          <a:p>
            <a:r>
              <a:rPr lang="uk-UA" dirty="0"/>
              <a:t>Змістовне описування об’єкта моделювання</a:t>
            </a:r>
            <a:r>
              <a:rPr lang="uk-UA" dirty="0" smtClean="0"/>
              <a:t>.</a:t>
            </a:r>
          </a:p>
          <a:p>
            <a:r>
              <a:rPr lang="ru-RU" dirty="0" err="1"/>
              <a:t>Побудова</a:t>
            </a:r>
            <a:r>
              <a:rPr lang="ru-RU" dirty="0"/>
              <a:t> </a:t>
            </a:r>
            <a:r>
              <a:rPr lang="ru-RU" dirty="0" err="1"/>
              <a:t>математичної</a:t>
            </a:r>
            <a:r>
              <a:rPr lang="ru-RU" dirty="0"/>
              <a:t> </a:t>
            </a:r>
            <a:r>
              <a:rPr lang="ru-RU" dirty="0" err="1"/>
              <a:t>моделі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/>
              <a:t>Підготовка</a:t>
            </a:r>
            <a:r>
              <a:rPr lang="ru-RU" dirty="0"/>
              <a:t> </a:t>
            </a:r>
            <a:r>
              <a:rPr lang="ru-RU" dirty="0" err="1"/>
              <a:t>інформаційної</a:t>
            </a:r>
            <a:r>
              <a:rPr lang="ru-RU" dirty="0"/>
              <a:t> </a:t>
            </a:r>
            <a:r>
              <a:rPr lang="ru-RU" dirty="0" err="1"/>
              <a:t>бази</a:t>
            </a:r>
            <a:r>
              <a:rPr lang="ru-RU" dirty="0"/>
              <a:t> </a:t>
            </a:r>
            <a:r>
              <a:rPr lang="ru-RU" dirty="0" err="1"/>
              <a:t>моделювання</a:t>
            </a:r>
            <a:r>
              <a:rPr lang="ru-RU" dirty="0"/>
              <a:t> та </a:t>
            </a:r>
            <a:r>
              <a:rPr lang="ru-RU" dirty="0" err="1"/>
              <a:t>чисельна</a:t>
            </a:r>
            <a:r>
              <a:rPr lang="ru-RU" dirty="0"/>
              <a:t> </a:t>
            </a:r>
            <a:r>
              <a:rPr lang="ru-RU" dirty="0" err="1"/>
              <a:t>реалізація</a:t>
            </a:r>
            <a:r>
              <a:rPr lang="ru-RU" dirty="0"/>
              <a:t> </a:t>
            </a:r>
            <a:r>
              <a:rPr lang="ru-RU" dirty="0" err="1"/>
              <a:t>моделі</a:t>
            </a:r>
            <a:r>
              <a:rPr lang="ru-RU" dirty="0"/>
              <a:t>. </a:t>
            </a:r>
            <a:endParaRPr lang="ru-RU" dirty="0" smtClean="0"/>
          </a:p>
          <a:p>
            <a:r>
              <a:rPr lang="uk-UA" dirty="0"/>
              <a:t>Перевірка адекватності моделі</a:t>
            </a:r>
            <a:r>
              <a:rPr lang="uk-UA" dirty="0" smtClean="0"/>
              <a:t>.</a:t>
            </a:r>
          </a:p>
          <a:p>
            <a:r>
              <a:rPr lang="uk-UA" dirty="0"/>
              <a:t>Застосування моделі. </a:t>
            </a:r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7846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8053" y="260648"/>
            <a:ext cx="7467600" cy="1143000"/>
          </a:xfrm>
        </p:spPr>
        <p:txBody>
          <a:bodyPr>
            <a:normAutofit/>
          </a:bodyPr>
          <a:lstStyle/>
          <a:p>
            <a:r>
              <a:rPr lang="uk-UA" dirty="0"/>
              <a:t>Комплекс моделей оцінки аналізу та прогнозування рівня СЕС </a:t>
            </a:r>
            <a:r>
              <a:rPr lang="uk-UA" dirty="0" smtClean="0"/>
              <a:t>регіону</a:t>
            </a:r>
            <a:endParaRPr lang="uk-UA" dirty="0"/>
          </a:p>
        </p:txBody>
      </p:sp>
      <p:grpSp>
        <p:nvGrpSpPr>
          <p:cNvPr id="18" name="Полотно 154"/>
          <p:cNvGrpSpPr/>
          <p:nvPr/>
        </p:nvGrpSpPr>
        <p:grpSpPr>
          <a:xfrm>
            <a:off x="1691680" y="1668877"/>
            <a:ext cx="5309528" cy="3904871"/>
            <a:chOff x="-154841" y="0"/>
            <a:chExt cx="5309528" cy="3904871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0" y="0"/>
              <a:ext cx="5153025" cy="3903980"/>
            </a:xfrm>
            <a:prstGeom prst="rect">
              <a:avLst/>
            </a:prstGeom>
          </p:spPr>
        </p:sp>
        <p:sp>
          <p:nvSpPr>
            <p:cNvPr id="20" name="Прямоугольник 19"/>
            <p:cNvSpPr/>
            <p:nvPr/>
          </p:nvSpPr>
          <p:spPr>
            <a:xfrm>
              <a:off x="592965" y="1"/>
              <a:ext cx="4164735" cy="586016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79763" tIns="39882" rIns="79763" bIns="398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uk-UA" sz="1400" dirty="0">
                  <a:effectLst/>
                  <a:latin typeface="Times New Roman"/>
                  <a:ea typeface="Calibri"/>
                </a:rPr>
                <a:t>Блок формування системи показників</a:t>
              </a:r>
              <a:endParaRPr lang="uk-UA" sz="1200" dirty="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21" name="Прямая со стрелкой 20"/>
            <p:cNvCxnSpPr/>
            <p:nvPr/>
          </p:nvCxnSpPr>
          <p:spPr>
            <a:xfrm>
              <a:off x="3318974" y="586017"/>
              <a:ext cx="0" cy="658649"/>
            </a:xfrm>
            <a:prstGeom prst="straightConnector1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  <a:tailEnd type="arrow"/>
            </a:ln>
            <a:effectLst/>
          </p:spPr>
        </p:cxnSp>
        <p:cxnSp>
          <p:nvCxnSpPr>
            <p:cNvPr id="22" name="Прямая соединительная линия 21"/>
            <p:cNvCxnSpPr/>
            <p:nvPr/>
          </p:nvCxnSpPr>
          <p:spPr>
            <a:xfrm flipH="1">
              <a:off x="879022" y="925265"/>
              <a:ext cx="2426969" cy="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sp>
          <p:nvSpPr>
            <p:cNvPr id="23" name="Прямоугольник 22"/>
            <p:cNvSpPr/>
            <p:nvPr/>
          </p:nvSpPr>
          <p:spPr>
            <a:xfrm>
              <a:off x="2062838" y="1255416"/>
              <a:ext cx="3091815" cy="586016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79763" tIns="39882" rIns="79763" bIns="398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uk-UA" sz="1400" dirty="0">
                  <a:effectLst/>
                  <a:latin typeface="Times New Roman"/>
                  <a:ea typeface="Calibri"/>
                </a:rPr>
                <a:t> Блок класифікації регіонів за рівнем соціально-економічного розвитку</a:t>
              </a:r>
              <a:endParaRPr lang="uk-UA" sz="1200" dirty="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24" name="Прямая со стрелкой 23"/>
            <p:cNvCxnSpPr/>
            <p:nvPr/>
          </p:nvCxnSpPr>
          <p:spPr>
            <a:xfrm>
              <a:off x="3303163" y="1841432"/>
              <a:ext cx="0" cy="453956"/>
            </a:xfrm>
            <a:prstGeom prst="straightConnector1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  <a:tailEnd type="arrow"/>
            </a:ln>
            <a:effectLst/>
          </p:spPr>
        </p:cxnSp>
        <p:sp>
          <p:nvSpPr>
            <p:cNvPr id="25" name="Прямоугольник 24"/>
            <p:cNvSpPr/>
            <p:nvPr/>
          </p:nvSpPr>
          <p:spPr>
            <a:xfrm>
              <a:off x="2062872" y="2303643"/>
              <a:ext cx="3091815" cy="586016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79763" tIns="39882" rIns="79763" bIns="398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uk-UA" sz="1400">
                  <a:effectLst/>
                  <a:latin typeface="Times New Roman"/>
                  <a:ea typeface="Calibri"/>
                </a:rPr>
                <a:t>Блок оцінки взаємозв’язку доходу від факторів, впливаючих на нього</a:t>
              </a:r>
              <a:endParaRPr lang="uk-UA" sz="120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26" name="Прямая со стрелкой 25"/>
            <p:cNvCxnSpPr/>
            <p:nvPr/>
          </p:nvCxnSpPr>
          <p:spPr>
            <a:xfrm>
              <a:off x="3303243" y="2889659"/>
              <a:ext cx="0" cy="493574"/>
            </a:xfrm>
            <a:prstGeom prst="straightConnector1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  <a:tailEnd type="arrow"/>
            </a:ln>
            <a:effectLst/>
          </p:spPr>
        </p:cxnSp>
        <p:sp>
          <p:nvSpPr>
            <p:cNvPr id="27" name="Прямоугольник 26"/>
            <p:cNvSpPr/>
            <p:nvPr/>
          </p:nvSpPr>
          <p:spPr>
            <a:xfrm>
              <a:off x="2062709" y="3389837"/>
              <a:ext cx="3091815" cy="515034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79763" tIns="39882" rIns="79763" bIns="398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uk-UA" sz="1400">
                  <a:effectLst/>
                  <a:latin typeface="Times New Roman"/>
                  <a:ea typeface="Calibri"/>
                </a:rPr>
                <a:t>Блок прогнозу рядів</a:t>
              </a:r>
              <a:endParaRPr lang="uk-UA" sz="120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28" name="Прямая со стрелкой 27"/>
            <p:cNvCxnSpPr/>
            <p:nvPr/>
          </p:nvCxnSpPr>
          <p:spPr>
            <a:xfrm flipH="1">
              <a:off x="869439" y="925266"/>
              <a:ext cx="18931" cy="1295839"/>
            </a:xfrm>
            <a:prstGeom prst="straightConnector1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  <a:tailEnd type="arrow"/>
            </a:ln>
            <a:effectLst/>
          </p:spPr>
        </p:cxnSp>
        <p:sp>
          <p:nvSpPr>
            <p:cNvPr id="29" name="Прямоугольник 28"/>
            <p:cNvSpPr/>
            <p:nvPr/>
          </p:nvSpPr>
          <p:spPr>
            <a:xfrm>
              <a:off x="-154841" y="2220260"/>
              <a:ext cx="2043181" cy="586016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79763" tIns="39882" rIns="79763" bIns="3988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uk-UA" sz="1400" dirty="0">
                  <a:effectLst/>
                  <a:latin typeface="Times New Roman"/>
                  <a:ea typeface="Calibri"/>
                </a:rPr>
                <a:t>Блок прогнозу окремих факторів моделей</a:t>
              </a:r>
              <a:endParaRPr lang="uk-UA" sz="1200" dirty="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30" name="Прямая соединительная линия 29"/>
            <p:cNvCxnSpPr/>
            <p:nvPr/>
          </p:nvCxnSpPr>
          <p:spPr>
            <a:xfrm>
              <a:off x="879100" y="2818126"/>
              <a:ext cx="0" cy="319145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31" name="Прямая со стрелкой 30"/>
            <p:cNvCxnSpPr/>
            <p:nvPr/>
          </p:nvCxnSpPr>
          <p:spPr>
            <a:xfrm>
              <a:off x="866761" y="3137271"/>
              <a:ext cx="2436482" cy="0"/>
            </a:xfrm>
            <a:prstGeom prst="straightConnector1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  <a:tailEnd type="arrow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58225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113813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dirty="0" smtClean="0"/>
              <a:t>Блоки </a:t>
            </a:r>
            <a:r>
              <a:rPr lang="uk-UA" dirty="0" smtClean="0"/>
              <a:t>Комплексу </a:t>
            </a:r>
            <a:r>
              <a:rPr lang="uk-UA" dirty="0"/>
              <a:t>моделей оцінки аналізу та прогнозування рівня СЕР регіону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uk-UA" dirty="0"/>
              <a:t>Блок формування системи показників включає в себе збір статистичних даних, їх подальший аналіз, відбір показників, які найбільш повно демонструють рівень соціально-економічного розвитку регіонів. Дані показники будуть використовуватись при побудові моделей класифікацій регіонів по рівню соціально-економічного розвитку.</a:t>
            </a:r>
          </a:p>
          <a:p>
            <a:r>
              <a:rPr lang="uk-UA" dirty="0"/>
              <a:t>Блок класифікації регіонів по рівню соціально-економічного розвитку включає в себе моделі </a:t>
            </a:r>
            <a:r>
              <a:rPr lang="uk-UA" dirty="0" err="1"/>
              <a:t>кластерного</a:t>
            </a:r>
            <a:r>
              <a:rPr lang="uk-UA" dirty="0"/>
              <a:t> аналізу, завдяки яким стає можливим поділити регіони за їх рівнем розвитку, використовуючи в якості параметрів показники соціально-економічного розвитку регіону.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38445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8075240" cy="5997280"/>
          </a:xfrm>
        </p:spPr>
        <p:txBody>
          <a:bodyPr>
            <a:normAutofit/>
          </a:bodyPr>
          <a:lstStyle/>
          <a:p>
            <a:r>
              <a:rPr lang="uk-UA" sz="2600" dirty="0"/>
              <a:t>Блок оцінки взаємозв’язку доходу від факторів, </a:t>
            </a:r>
            <a:r>
              <a:rPr lang="uk-UA" sz="2600" dirty="0" err="1"/>
              <a:t>впливаючих</a:t>
            </a:r>
            <a:r>
              <a:rPr lang="uk-UA" sz="2600" dirty="0"/>
              <a:t> на нього Даний блок включає в себе моделі множинного регресійного аналізу (лінійні, </a:t>
            </a:r>
            <a:r>
              <a:rPr lang="uk-UA" sz="2600" dirty="0" err="1"/>
              <a:t>ступінні</a:t>
            </a:r>
            <a:r>
              <a:rPr lang="uk-UA" sz="2600" dirty="0"/>
              <a:t>, логарифмічні, </a:t>
            </a:r>
            <a:r>
              <a:rPr lang="uk-UA" sz="2600" dirty="0" err="1"/>
              <a:t>експоненційні</a:t>
            </a:r>
            <a:r>
              <a:rPr lang="uk-UA" sz="2600" dirty="0"/>
              <a:t>). Завдяки цим моделям можливо оцінити ступінь впливу кожного незалежного показника на рівень доходів районів. </a:t>
            </a:r>
          </a:p>
          <a:p>
            <a:r>
              <a:rPr lang="uk-UA" sz="2600" dirty="0"/>
              <a:t>Завданням блоку прогнозу є аналіз динаміки значень параметрів множинної регресійної моделі, що дозволить зробити висновки щодо вибору оптимальної стратегії керування регіоном. Цей блок реалізовано за допомогою наївних методів прогнозування.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42297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744" y="2132856"/>
            <a:ext cx="6172200" cy="2053590"/>
          </a:xfrm>
        </p:spPr>
        <p:txBody>
          <a:bodyPr anchor="ctr">
            <a:normAutofit/>
          </a:bodyPr>
          <a:lstStyle/>
          <a:p>
            <a:r>
              <a:rPr lang="uk-UA" sz="5400" dirty="0" smtClean="0"/>
              <a:t>Дякую за увагу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95441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</TotalTime>
  <Words>327</Words>
  <Application>Microsoft Office PowerPoint</Application>
  <PresentationFormat>Экран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Презентация PowerPoint</vt:lpstr>
      <vt:lpstr>Мета, об'єкт та предмет дослідження</vt:lpstr>
      <vt:lpstr>Принципи моделювання</vt:lpstr>
      <vt:lpstr>Ключовi елементи побудови моделi</vt:lpstr>
      <vt:lpstr>Етапи побудови системи математичних моделей</vt:lpstr>
      <vt:lpstr>Комплекс моделей оцінки аналізу та прогнозування рівня СЕС регіону</vt:lpstr>
      <vt:lpstr>Блоки Комплексу моделей оцінки аналізу та прогнозування рівня СЕР регіону</vt:lpstr>
      <vt:lpstr>Презентация PowerPoint</vt:lpstr>
      <vt:lpstr>Дякую за увагу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dreik92</dc:creator>
  <cp:lastModifiedBy>dreik92</cp:lastModifiedBy>
  <cp:revision>7</cp:revision>
  <dcterms:created xsi:type="dcterms:W3CDTF">2015-02-26T22:05:14Z</dcterms:created>
  <dcterms:modified xsi:type="dcterms:W3CDTF">2015-02-27T04:36:41Z</dcterms:modified>
</cp:coreProperties>
</file>