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4" r:id="rId4"/>
    <p:sldId id="265" r:id="rId5"/>
    <p:sldId id="267" r:id="rId6"/>
    <p:sldId id="258" r:id="rId7"/>
    <p:sldId id="266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03B6A9D-4C4E-4C1C-8825-6444D9EC1712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BFA8068-725A-475E-A019-291915F665E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2348880"/>
            <a:ext cx="5723468" cy="1828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Модель </a:t>
            </a:r>
            <a:r>
              <a:rPr lang="ru-RU" dirty="0" err="1" smtClean="0"/>
              <a:t>Чессера</a:t>
            </a:r>
            <a:r>
              <a:rPr lang="ru-RU" dirty="0" smtClean="0"/>
              <a:t> для оценки кредитоспособности предприятия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4797152"/>
            <a:ext cx="3659467" cy="1008112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ru-RU" dirty="0" smtClean="0"/>
              <a:t>Подготовил: </a:t>
            </a:r>
          </a:p>
          <a:p>
            <a:pPr algn="r"/>
            <a:r>
              <a:rPr lang="ru-RU" dirty="0" smtClean="0"/>
              <a:t>Студент 3 курса 1 группы </a:t>
            </a:r>
          </a:p>
          <a:p>
            <a:pPr algn="r"/>
            <a:r>
              <a:rPr lang="ru-RU" dirty="0" smtClean="0"/>
              <a:t>                                        Факультета ЭИ </a:t>
            </a:r>
          </a:p>
          <a:p>
            <a:pPr algn="r"/>
            <a:r>
              <a:rPr lang="ru-RU" dirty="0" err="1" smtClean="0"/>
              <a:t>Олексик</a:t>
            </a:r>
            <a:r>
              <a:rPr lang="ru-RU" dirty="0" smtClean="0"/>
              <a:t> Роман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436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Классификации подходов к моделированию кредитоспособности предприятия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97128" cy="192462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dirty="0" smtClean="0"/>
              <a:t>Существует много классификаций для моделей оценки банкротства но я считаю наиболее удачной классификацию профессора И. В. Вишнякова согласно которому существуют 2 подхода: </a:t>
            </a:r>
          </a:p>
          <a:p>
            <a:pPr marL="457200" indent="-457200" algn="l">
              <a:buAutoNum type="arabicPeriod"/>
            </a:pPr>
            <a:r>
              <a:rPr lang="ru-RU" dirty="0" smtClean="0"/>
              <a:t>Классификационный подход (включает в себя рейтинговые модели и модели прогнозирования банкротств) </a:t>
            </a:r>
          </a:p>
          <a:p>
            <a:pPr marL="457200" indent="-457200" algn="l">
              <a:buAutoNum type="arabicPeriod"/>
            </a:pPr>
            <a:r>
              <a:rPr lang="ru-RU" dirty="0" smtClean="0"/>
              <a:t>Модели комплексного анализа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936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5776" y="620688"/>
            <a:ext cx="4320480" cy="1850209"/>
          </a:xfrm>
        </p:spPr>
        <p:txBody>
          <a:bodyPr>
            <a:noAutofit/>
          </a:bodyPr>
          <a:lstStyle/>
          <a:p>
            <a:r>
              <a:rPr lang="ru-RU" sz="3200" dirty="0" smtClean="0"/>
              <a:t>Классификационный подход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2996952"/>
            <a:ext cx="6264696" cy="185261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Согласно этому подходу к нему относятся: </a:t>
            </a:r>
          </a:p>
          <a:p>
            <a:pPr marL="457200" indent="-457200" algn="l">
              <a:buAutoNum type="arabicPeriod"/>
            </a:pPr>
            <a:r>
              <a:rPr lang="ru-RU" dirty="0"/>
              <a:t>Р</a:t>
            </a:r>
            <a:r>
              <a:rPr lang="ru-RU" dirty="0" smtClean="0"/>
              <a:t>ейтинговые модели(</a:t>
            </a:r>
            <a:r>
              <a:rPr lang="ru-RU" dirty="0" smtClean="0"/>
              <a:t>Д. </a:t>
            </a:r>
            <a:r>
              <a:rPr lang="ru-RU" dirty="0" err="1" smtClean="0"/>
              <a:t>Дюрана</a:t>
            </a:r>
            <a:r>
              <a:rPr lang="ru-RU" dirty="0" smtClean="0"/>
              <a:t>, Г. Савицкой) </a:t>
            </a:r>
          </a:p>
          <a:p>
            <a:pPr marL="457200" indent="-457200" algn="l">
              <a:buAutoNum type="arabicPeriod"/>
            </a:pPr>
            <a:r>
              <a:rPr lang="ru-RU" dirty="0" smtClean="0"/>
              <a:t> Модели прогнозирования банкротств( метод </a:t>
            </a:r>
            <a:r>
              <a:rPr lang="ru-RU" dirty="0" err="1" smtClean="0"/>
              <a:t>Аргенти</a:t>
            </a:r>
            <a:r>
              <a:rPr lang="ru-RU" dirty="0" smtClean="0"/>
              <a:t>, </a:t>
            </a:r>
            <a:r>
              <a:rPr lang="ru-RU" dirty="0" err="1" smtClean="0"/>
              <a:t>Логит</a:t>
            </a:r>
            <a:r>
              <a:rPr lang="ru-RU" dirty="0" smtClean="0"/>
              <a:t> модели к которым и относиться наш метод </a:t>
            </a:r>
            <a:r>
              <a:rPr lang="ru-RU" dirty="0" err="1" smtClean="0"/>
              <a:t>Чессера</a:t>
            </a:r>
            <a:r>
              <a:rPr lang="ru-RU" dirty="0" smtClean="0"/>
              <a:t>, МДА(</a:t>
            </a:r>
            <a:r>
              <a:rPr lang="en-US" dirty="0" smtClean="0"/>
              <a:t>Z </a:t>
            </a:r>
            <a:r>
              <a:rPr lang="ru-RU" dirty="0" smtClean="0"/>
              <a:t>модель Альтмана) и т. </a:t>
            </a:r>
            <a:r>
              <a:rPr lang="ru-RU" dirty="0"/>
              <a:t>д</a:t>
            </a:r>
            <a:r>
              <a:rPr lang="ru-RU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3230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836712"/>
            <a:ext cx="5723468" cy="1828090"/>
          </a:xfrm>
        </p:spPr>
        <p:txBody>
          <a:bodyPr>
            <a:noAutofit/>
          </a:bodyPr>
          <a:lstStyle/>
          <a:p>
            <a:r>
              <a:rPr lang="ru-RU" sz="3200" dirty="0" smtClean="0"/>
              <a:t>Модели комплексного анализа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996952"/>
            <a:ext cx="5797128" cy="1924626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К ним можно отнести: </a:t>
            </a:r>
          </a:p>
          <a:p>
            <a:pPr marL="457200" indent="-457200" algn="l">
              <a:buAutoNum type="arabicPeriod"/>
            </a:pPr>
            <a:r>
              <a:rPr lang="ru-RU" dirty="0" smtClean="0"/>
              <a:t>Правило шести СИ </a:t>
            </a:r>
          </a:p>
          <a:p>
            <a:pPr marL="457200" indent="-457200" algn="l">
              <a:buAutoNum type="arabicPeriod"/>
            </a:pPr>
            <a:r>
              <a:rPr lang="en-US" dirty="0" smtClean="0"/>
              <a:t>Campari </a:t>
            </a:r>
          </a:p>
          <a:p>
            <a:pPr marL="457200" indent="-457200" algn="l">
              <a:buAutoNum type="arabicPeriod"/>
            </a:pPr>
            <a:r>
              <a:rPr lang="en-US" dirty="0" smtClean="0"/>
              <a:t>Parts</a:t>
            </a:r>
          </a:p>
          <a:p>
            <a:pPr marL="457200" indent="-457200" algn="l">
              <a:buAutoNum type="arabicPeriod"/>
            </a:pPr>
            <a:r>
              <a:rPr lang="en-US" dirty="0" smtClean="0"/>
              <a:t>Camel</a:t>
            </a:r>
          </a:p>
          <a:p>
            <a:pPr marL="457200" indent="-457200" algn="l">
              <a:buAutoNum type="arabicPeriod"/>
            </a:pPr>
            <a:r>
              <a:rPr lang="en-US" dirty="0" smtClean="0"/>
              <a:t>Parser </a:t>
            </a:r>
          </a:p>
        </p:txBody>
      </p:sp>
    </p:spTree>
    <p:extLst>
      <p:ext uri="{BB962C8B-B14F-4D97-AF65-F5344CB8AC3E}">
        <p14:creationId xmlns:p14="http://schemas.microsoft.com/office/powerpoint/2010/main" val="425827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836712"/>
            <a:ext cx="5723468" cy="1828090"/>
          </a:xfrm>
        </p:spPr>
        <p:txBody>
          <a:bodyPr>
            <a:noAutofit/>
          </a:bodyPr>
          <a:lstStyle/>
          <a:p>
            <a:r>
              <a:rPr lang="ru-RU" sz="3200" dirty="0" smtClean="0"/>
              <a:t>Модель </a:t>
            </a:r>
            <a:r>
              <a:rPr lang="ru-RU" sz="3200" dirty="0" err="1" smtClean="0"/>
              <a:t>Чессера</a:t>
            </a:r>
            <a:r>
              <a:rPr lang="ru-RU" sz="3200" dirty="0" smtClean="0"/>
              <a:t> и ее сут</a:t>
            </a:r>
            <a:r>
              <a:rPr lang="ru-RU" sz="3200" dirty="0" smtClean="0"/>
              <a:t>ь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996952"/>
            <a:ext cx="5797128" cy="192462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dirty="0" smtClean="0"/>
              <a:t>Сущность модели состоит в прогнозировании способности кредитора выполнить свои обязательства на основе </a:t>
            </a:r>
            <a:r>
              <a:rPr lang="ru-RU" dirty="0" err="1" smtClean="0"/>
              <a:t>логит</a:t>
            </a:r>
            <a:r>
              <a:rPr lang="ru-RU" dirty="0" smtClean="0"/>
              <a:t> модели в которой каждый показатель имеет свой весовой коэффициент и формирует конечную оценку показателя который находиться в пределах от 0 до 1, чем ближе оценка к 1 тем больше риск невыполнения своих обязательств должником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763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1268760"/>
            <a:ext cx="5723468" cy="1828090"/>
          </a:xfrm>
        </p:spPr>
        <p:txBody>
          <a:bodyPr/>
          <a:lstStyle/>
          <a:p>
            <a:r>
              <a:rPr lang="ru-RU" dirty="0" smtClean="0"/>
              <a:t>Преимущества модели </a:t>
            </a:r>
            <a:r>
              <a:rPr lang="ru-RU" dirty="0" err="1" smtClean="0"/>
              <a:t>Чессера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marL="457200" indent="-457200" algn="l">
              <a:buAutoNum type="arabicPeriod"/>
            </a:pPr>
            <a:r>
              <a:rPr lang="ru-RU" dirty="0" smtClean="0"/>
              <a:t>Учитывает все отклонения делающие ссуду менее выгодной для кредитора </a:t>
            </a:r>
          </a:p>
          <a:p>
            <a:pPr marL="457200" indent="-457200" algn="l">
              <a:buAutoNum type="arabicPeriod"/>
            </a:pPr>
            <a:r>
              <a:rPr lang="ru-RU" dirty="0" smtClean="0"/>
              <a:t>Учитывает качественное различие явлений </a:t>
            </a:r>
          </a:p>
          <a:p>
            <a:pPr marL="457200" indent="-457200" algn="l">
              <a:buAutoNum type="arabicPeriod"/>
            </a:pPr>
            <a:r>
              <a:rPr lang="ru-RU" dirty="0" smtClean="0"/>
              <a:t>Можно быстро провести диагностику финансового состояния и довольно точно спрогнозировать вероятность банкротства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4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1196752"/>
            <a:ext cx="5723468" cy="1828090"/>
          </a:xfrm>
        </p:spPr>
        <p:txBody>
          <a:bodyPr/>
          <a:lstStyle/>
          <a:p>
            <a:r>
              <a:rPr lang="ru-RU" dirty="0" smtClean="0"/>
              <a:t>Недостатки модели </a:t>
            </a:r>
            <a:r>
              <a:rPr lang="ru-RU" dirty="0" err="1" smtClean="0"/>
              <a:t>Чессера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457200" indent="-457200" algn="l">
              <a:buAutoNum type="arabicPeriod"/>
            </a:pPr>
            <a:r>
              <a:rPr lang="ru-RU" dirty="0" smtClean="0"/>
              <a:t>Методика требует обширной репрезентативной выборки что обуславливает ее относительную сложность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200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268760"/>
            <a:ext cx="5723468" cy="1828090"/>
          </a:xfrm>
        </p:spPr>
        <p:txBody>
          <a:bodyPr/>
          <a:lstStyle/>
          <a:p>
            <a:r>
              <a:rPr lang="ru-RU" dirty="0" smtClean="0"/>
              <a:t>Начальные данные для исследования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056" y="3736622"/>
            <a:ext cx="2363323" cy="149257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Начальные данные было взято для предприятия </a:t>
            </a:r>
            <a:r>
              <a:rPr lang="ru-RU" dirty="0" err="1" smtClean="0"/>
              <a:t>Рубежанский</a:t>
            </a:r>
            <a:r>
              <a:rPr lang="ru-RU" dirty="0" smtClean="0"/>
              <a:t> </a:t>
            </a:r>
            <a:r>
              <a:rPr lang="ru-RU" dirty="0" err="1" smtClean="0"/>
              <a:t>картонно</a:t>
            </a:r>
            <a:r>
              <a:rPr lang="ru-RU" dirty="0" smtClean="0"/>
              <a:t> – тарный комбинат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9647" t="29292" r="46255" b="42054"/>
          <a:stretch/>
        </p:blipFill>
        <p:spPr bwMode="auto">
          <a:xfrm>
            <a:off x="1835696" y="3645024"/>
            <a:ext cx="2664296" cy="16688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4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268760"/>
            <a:ext cx="5723468" cy="1828090"/>
          </a:xfrm>
        </p:spPr>
        <p:txBody>
          <a:bodyPr/>
          <a:lstStyle/>
          <a:p>
            <a:r>
              <a:rPr lang="ru-RU" dirty="0" smtClean="0"/>
              <a:t>График изменения показателя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2080" y="3717032"/>
            <a:ext cx="2651355" cy="168760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Как видно с графика предприятие имеет не рисковое состояние а его финансовое состояние и деятельность более чем удовлетворяющей не смотря на падение показателей в 2013 году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54721" t="27651" r="7533" b="33866"/>
          <a:stretch/>
        </p:blipFill>
        <p:spPr bwMode="auto">
          <a:xfrm>
            <a:off x="1475656" y="3573015"/>
            <a:ext cx="3340112" cy="1914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4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1340768"/>
            <a:ext cx="5723468" cy="1828090"/>
          </a:xfrm>
        </p:spPr>
        <p:txBody>
          <a:bodyPr/>
          <a:lstStyle/>
          <a:p>
            <a:r>
              <a:rPr lang="ru-RU" dirty="0" smtClean="0"/>
              <a:t>Вывод: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Модель </a:t>
            </a:r>
            <a:r>
              <a:rPr lang="ru-RU" dirty="0" err="1" smtClean="0"/>
              <a:t>Чессера</a:t>
            </a:r>
            <a:r>
              <a:rPr lang="ru-RU" dirty="0" smtClean="0"/>
              <a:t> позволяет довольно быстро и точно оценить степень возможности выполнения своих обязательств должником, но при этом оно требует обширной репрезентативной выборки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4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700808"/>
            <a:ext cx="6157167" cy="2282137"/>
          </a:xfrm>
        </p:spPr>
        <p:txBody>
          <a:bodyPr/>
          <a:lstStyle/>
          <a:p>
            <a:r>
              <a:rPr lang="ru-RU" dirty="0" smtClean="0"/>
              <a:t>Спасибо за внимание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4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91</TotalTime>
  <Words>292</Words>
  <Application>Microsoft Office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Кнопка</vt:lpstr>
      <vt:lpstr>Модель Чессера для оценки кредитоспособности предприятия </vt:lpstr>
      <vt:lpstr>Классификации подходов к моделированию кредитоспособности предприятия </vt:lpstr>
      <vt:lpstr>Классификационный подход</vt:lpstr>
      <vt:lpstr>Модели комплексного анализа </vt:lpstr>
      <vt:lpstr>Модель Чессера и ее суть </vt:lpstr>
      <vt:lpstr>Преимущества модели Чессера </vt:lpstr>
      <vt:lpstr>Недостатки модели Чессера </vt:lpstr>
      <vt:lpstr>Начальные данные для исследования </vt:lpstr>
      <vt:lpstr>График изменения показателя </vt:lpstr>
      <vt:lpstr>Вывод: </vt:lpstr>
      <vt:lpstr>Спасибо за внимание 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рома</dc:creator>
  <cp:lastModifiedBy>рома</cp:lastModifiedBy>
  <cp:revision>9</cp:revision>
  <dcterms:created xsi:type="dcterms:W3CDTF">2015-02-26T18:05:34Z</dcterms:created>
  <dcterms:modified xsi:type="dcterms:W3CDTF">2015-02-26T20:26:15Z</dcterms:modified>
</cp:coreProperties>
</file>