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4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097484-238B-4531-BAFA-044A07C9223B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712968" cy="1828800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effectLst/>
              </a:rPr>
              <a:t>ЭКОНОМЕТРИЧЕСКИЕ МОДЕЛИ ОЦЕНКИ МАКРОЭКОНОМИЧЕСКИХ ЭФФЕКТОВ КОНЦЕНТРАЦИИ БАНКОВСКОГО КАПИТАЛА ДЛЯ РЕАЛЬНОГО СЕКТОРА ЭКОНОМИКИ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9304" y="3429000"/>
            <a:ext cx="7854696" cy="17526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Выполнила:</a:t>
            </a:r>
          </a:p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студентка факультета ЭИ</a:t>
            </a:r>
          </a:p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3 курса группы 6.04.04.12.01</a:t>
            </a:r>
          </a:p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Савченко Валерия</a:t>
            </a:r>
          </a:p>
        </p:txBody>
      </p:sp>
    </p:spTree>
    <p:extLst>
      <p:ext uri="{BB962C8B-B14F-4D97-AF65-F5344CB8AC3E}">
        <p14:creationId xmlns:p14="http://schemas.microsoft.com/office/powerpoint/2010/main" val="10575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81" y="476672"/>
            <a:ext cx="4067944" cy="223224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В исследовании предлагается разработка множественной эконометрической модели оценки влияния концентрации банковского капитала на динамику инвестиционных </a:t>
            </a:r>
            <a:r>
              <a:rPr lang="ru-RU" dirty="0" smtClean="0"/>
              <a:t>процессов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6672"/>
            <a:ext cx="4762500" cy="381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3645024"/>
            <a:ext cx="3035505" cy="2710272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4097455" y="4286672"/>
            <a:ext cx="4067944" cy="223224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rmAutofit fontScale="92500"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В итоге получали адекватную, статистически значимую модель , с отсутствием </a:t>
            </a:r>
            <a:r>
              <a:rPr lang="ru-RU" dirty="0" err="1"/>
              <a:t>мультиколлинеарности</a:t>
            </a:r>
            <a:r>
              <a:rPr lang="ru-RU" dirty="0"/>
              <a:t> и автокорреляции.</a:t>
            </a:r>
          </a:p>
        </p:txBody>
      </p:sp>
    </p:spTree>
    <p:extLst>
      <p:ext uri="{BB962C8B-B14F-4D97-AF65-F5344CB8AC3E}">
        <p14:creationId xmlns:p14="http://schemas.microsoft.com/office/powerpoint/2010/main" val="316954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476672"/>
            <a:ext cx="6043100" cy="201622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Используя </a:t>
            </a:r>
            <a:r>
              <a:rPr lang="ru-RU" dirty="0"/>
              <a:t>статистические данные с 2003 по 2010 </a:t>
            </a:r>
            <a:r>
              <a:rPr lang="ru-RU" dirty="0" smtClean="0"/>
              <a:t>года </a:t>
            </a:r>
            <a:r>
              <a:rPr lang="ru-RU" dirty="0"/>
              <a:t>рассчитываем отношение значения отдельного банка к общей сумме по всем </a:t>
            </a:r>
            <a:r>
              <a:rPr lang="ru-RU" dirty="0" smtClean="0"/>
              <a:t>банкам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95936" y="4293096"/>
            <a:ext cx="4999492" cy="147732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dirty="0" smtClean="0">
              <a:effectLst/>
            </a:endParaRPr>
          </a:p>
          <a:p>
            <a:endParaRPr lang="ru-RU" dirty="0"/>
          </a:p>
          <a:p>
            <a:r>
              <a:rPr lang="ru-RU" dirty="0" smtClean="0"/>
              <a:t>где  </a:t>
            </a:r>
            <a:r>
              <a:rPr lang="en-US" dirty="0" smtClean="0"/>
              <a:t>S1,S2 – </a:t>
            </a:r>
            <a:r>
              <a:rPr lang="ru-RU" dirty="0" smtClean="0"/>
              <a:t>выраженные в процентах доли показателей банка по отношению к показателю банковской системы в целом.</a:t>
            </a:r>
            <a:endParaRPr lang="ru-RU" dirty="0"/>
          </a:p>
        </p:txBody>
      </p:sp>
      <p:pic>
        <p:nvPicPr>
          <p:cNvPr id="7" name="Рисунок 6" descr="HHI=S_1^2+S_2^2+...+S_n^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4363462"/>
            <a:ext cx="2124075" cy="228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77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6624736" cy="331236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Исследование проводится на основе построения множественной регрессионной модели, изучения и определения </a:t>
            </a:r>
            <a:r>
              <a:rPr lang="ru-RU" dirty="0" err="1"/>
              <a:t>мультиколлинеарности</a:t>
            </a:r>
            <a:r>
              <a:rPr lang="ru-RU" dirty="0"/>
              <a:t>, </a:t>
            </a:r>
            <a:r>
              <a:rPr lang="ru-RU" dirty="0" err="1"/>
              <a:t>гетероскедастичности</a:t>
            </a:r>
            <a:r>
              <a:rPr lang="ru-RU" dirty="0"/>
              <a:t>, автокорреляции ошибок, а также нахождения прогнозного значения в модели.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7503" y="2718834"/>
            <a:ext cx="133062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4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7" y="332656"/>
            <a:ext cx="6065019" cy="18002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/>
              <a:t>Для прогноза выбирали модель, </a:t>
            </a:r>
            <a:r>
              <a:rPr lang="ru-RU" dirty="0" err="1"/>
              <a:t>построеную</a:t>
            </a:r>
            <a:r>
              <a:rPr lang="ru-RU" dirty="0"/>
              <a:t> методом пошагового включения переменных. Спрогнозировали весовые значения по данным на следующий год и проанализировали модель с другими, прогнозными данными.  </a:t>
            </a:r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13641" y="3789040"/>
            <a:ext cx="5711329" cy="20390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55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00808"/>
            <a:ext cx="4032448" cy="64807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Полученный прогноз:</a:t>
            </a:r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17788" t="29060" r="62981" b="50997"/>
          <a:stretch/>
        </p:blipFill>
        <p:spPr bwMode="auto">
          <a:xfrm>
            <a:off x="3633787" y="2881947"/>
            <a:ext cx="4106565" cy="24192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904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76672"/>
            <a:ext cx="6624736" cy="345638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Построив множественную линейную модель, просчитав индексы </a:t>
            </a:r>
            <a:r>
              <a:rPr lang="ru-RU" dirty="0" err="1"/>
              <a:t>Герфиндаля</a:t>
            </a:r>
            <a:r>
              <a:rPr lang="ru-RU" dirty="0"/>
              <a:t> по годам с 2003 по 2013,  получили этапы взаимосвязи показателей в системе, методы прогнозирования будущей адекватности значений банковских собственных капиталов и обязательств банков. 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563888" y="4137487"/>
            <a:ext cx="5400600" cy="272051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Прогнозные значения позволят сформировать эффективные решения в управлении банком, снизят риски, а так же повысят качество принимаемых решений.</a:t>
            </a:r>
          </a:p>
          <a:p>
            <a:pPr marL="0" indent="0">
              <a:buFont typeface="Wingdings 2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233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555845"/>
            <a:ext cx="8229600" cy="3601347"/>
          </a:xfrm>
          <a:prstGeom prst="irregularSeal1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Спасибо за внимание!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06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2897</TotalTime>
  <Words>210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Constantia</vt:lpstr>
      <vt:lpstr>Wingdings 2</vt:lpstr>
      <vt:lpstr>Поток</vt:lpstr>
      <vt:lpstr>ЭКОНОМЕТРИЧЕСКИЕ МОДЕЛИ ОЦЕНКИ МАКРОЭКОНОМИЧЕСКИХ ЭФФЕКТОВ КОНЦЕНТРАЦИИ БАНКОВСКОГО КАПИТАЛА ДЛЯ РЕАЛЬНОГО СЕКТОРА ЭКОНОМИКИ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ПОСТРОЕНИЕ МОДЕЛИ ОЦЕНКИ ДОХОДНОСТИ БАНКОВ В УКРАИНЕ</dc:title>
  <dc:creator>Пользователь Windows</dc:creator>
  <cp:lastModifiedBy>Валерия Савченко</cp:lastModifiedBy>
  <cp:revision>12</cp:revision>
  <dcterms:created xsi:type="dcterms:W3CDTF">2014-12-19T22:10:27Z</dcterms:created>
  <dcterms:modified xsi:type="dcterms:W3CDTF">2015-02-26T19:55:36Z</dcterms:modified>
</cp:coreProperties>
</file>