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4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1050;&#1085;&#1080;&#1075;&#1072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ПриватБанк</c:v>
                </c:pt>
              </c:strCache>
            </c:strRef>
          </c:tx>
          <c:spPr>
            <a:ln w="22225" cap="rnd" cmpd="sng" algn="ctr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Сентябрь</c:v>
                </c:pt>
                <c:pt idx="1">
                  <c:v>Октябрь</c:v>
                </c:pt>
                <c:pt idx="2">
                  <c:v>Ноябрь</c:v>
                </c:pt>
                <c:pt idx="3">
                  <c:v>Декабрь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601.2373</c:v>
                </c:pt>
                <c:pt idx="1">
                  <c:v>698.91899999999998</c:v>
                </c:pt>
                <c:pt idx="2">
                  <c:v>740.84099999999978</c:v>
                </c:pt>
                <c:pt idx="3">
                  <c:v>787.73040000000003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Укрсоцбанк</c:v>
                </c:pt>
              </c:strCache>
            </c:strRef>
          </c:tx>
          <c:spPr>
            <a:ln w="22225" cap="rnd" cmpd="sng" algn="ctr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Лист1!$C$2:$C$5</c:f>
              <c:numCache>
                <c:formatCode>0.0000</c:formatCode>
                <c:ptCount val="4"/>
                <c:pt idx="0">
                  <c:v>378.33899605387489</c:v>
                </c:pt>
                <c:pt idx="1">
                  <c:v>380.29124361625969</c:v>
                </c:pt>
                <c:pt idx="2">
                  <c:v>382.38153124798043</c:v>
                </c:pt>
                <c:pt idx="3">
                  <c:v>409.62961919944752</c:v>
                </c:pt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359293000"/>
        <c:axId val="359296136"/>
      </c:lineChart>
      <c:catAx>
        <c:axId val="35929300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9296136"/>
        <c:crosses val="autoZero"/>
        <c:auto val="1"/>
        <c:lblAlgn val="ctr"/>
        <c:lblOffset val="100"/>
        <c:noMultiLvlLbl val="0"/>
      </c:catAx>
      <c:valAx>
        <c:axId val="3592961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9293000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862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24.02.2015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24.02.2015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24.02.2015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24.02.2015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24.02.2015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24.02.2015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24.02.2015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24.02.2015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24.02.2015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24.02.2015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97484-238B-4531-BAFA-044A07C9223B}" type="datetimeFigureOut">
              <a:rPr lang="ru-RU" smtClean="0"/>
              <a:t>24.02.2015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6097484-238B-4531-BAFA-044A07C9223B}" type="datetimeFigureOut">
              <a:rPr lang="ru-RU" smtClean="0"/>
              <a:t>24.02.2015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79554AB-906A-40D8-8B1F-FC1749977742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772816"/>
            <a:ext cx="7851648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ЭКОНОМЕТРИЧЕСКОЕ МОДЕЛИРОВАНИЕ РЕЙТИНГА КОММЕРЧЕСКИХ БАНКОВ </a:t>
            </a:r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УКРАИНЫ</a:t>
            </a:r>
            <a:endParaRPr lang="ru-RU" dirty="0"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9304" y="3429000"/>
            <a:ext cx="7854696" cy="17526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Выполнила:</a:t>
            </a:r>
            <a:endParaRPr lang="ru-RU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студентка </a:t>
            </a:r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факультета ЭИ</a:t>
            </a:r>
          </a:p>
          <a:p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3 курса группы 6.04.04.12.01</a:t>
            </a:r>
          </a:p>
          <a:p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Савченко Валерия</a:t>
            </a:r>
            <a:endParaRPr lang="ru-RU" dirty="0" smtClean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5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4067944" cy="223224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В работе п</a:t>
            </a:r>
            <a:r>
              <a:rPr lang="ru-RU" dirty="0" smtClean="0"/>
              <a:t>роведен</a:t>
            </a:r>
            <a:r>
              <a:rPr lang="uk-UA" dirty="0" smtClean="0"/>
              <a:t> </a:t>
            </a:r>
            <a:r>
              <a:rPr lang="ru-RU" dirty="0" smtClean="0"/>
              <a:t>анализ</a:t>
            </a:r>
            <a:r>
              <a:rPr lang="uk-UA" dirty="0" smtClean="0"/>
              <a:t> </a:t>
            </a:r>
            <a:r>
              <a:rPr lang="ru-RU" dirty="0" smtClean="0"/>
              <a:t>концентрации</a:t>
            </a:r>
            <a:r>
              <a:rPr lang="uk-UA" dirty="0" smtClean="0"/>
              <a:t> </a:t>
            </a:r>
            <a:r>
              <a:rPr lang="ru-RU" dirty="0" smtClean="0"/>
              <a:t>банков</a:t>
            </a:r>
            <a:r>
              <a:rPr lang="uk-UA" dirty="0" smtClean="0"/>
              <a:t>, </a:t>
            </a:r>
            <a:r>
              <a:rPr lang="ru-RU" dirty="0" smtClean="0"/>
              <a:t>построена</a:t>
            </a:r>
            <a:r>
              <a:rPr lang="uk-UA" dirty="0" smtClean="0"/>
              <a:t> </a:t>
            </a:r>
            <a:r>
              <a:rPr lang="ru-RU" dirty="0" smtClean="0"/>
              <a:t>эконометрическая</a:t>
            </a:r>
            <a:r>
              <a:rPr lang="uk-UA" dirty="0" smtClean="0"/>
              <a:t> </a:t>
            </a:r>
            <a:r>
              <a:rPr lang="uk-UA" dirty="0"/>
              <a:t>модель </a:t>
            </a:r>
            <a:r>
              <a:rPr lang="ru-RU" dirty="0" smtClean="0"/>
              <a:t>зависимости</a:t>
            </a:r>
            <a:r>
              <a:rPr lang="uk-UA" dirty="0" smtClean="0"/>
              <a:t> </a:t>
            </a:r>
            <a:r>
              <a:rPr lang="ru-RU" dirty="0" smtClean="0"/>
              <a:t>инвестиций</a:t>
            </a:r>
            <a:r>
              <a:rPr lang="uk-UA" dirty="0" smtClean="0"/>
              <a:t> </a:t>
            </a:r>
            <a:r>
              <a:rPr lang="uk-UA" dirty="0"/>
              <a:t>реального сектора от </a:t>
            </a:r>
            <a:r>
              <a:rPr lang="ru-RU" dirty="0" smtClean="0"/>
              <a:t>банковских</a:t>
            </a:r>
            <a:r>
              <a:rPr lang="uk-UA" dirty="0" smtClean="0"/>
              <a:t> </a:t>
            </a:r>
            <a:r>
              <a:rPr lang="ru-RU" dirty="0" smtClean="0"/>
              <a:t>показателей.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499776"/>
            <a:ext cx="4644008" cy="4358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54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0" y="476672"/>
            <a:ext cx="6043100" cy="259228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Рейтинг банков - это система оценки их деятельности, основанная на агрегатных показателях и характеристиках. Рейтинг помогает ранжировать банки по их месту среди других кредитных институтов.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995936" y="4293096"/>
            <a:ext cx="4999492" cy="1477328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Надзор за деятельностью коммерческих банков состоит в определении общего состояния коммерческого банка на основании единых критериев, которые охватывают деятельность банка по всем направлениям.</a:t>
            </a:r>
            <a:endParaRPr lang="ru-RU" dirty="0">
              <a:effectLst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765028"/>
            <a:ext cx="3377952" cy="2533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750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4536504" cy="2160240"/>
          </a:xfr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Для построения </a:t>
            </a:r>
            <a:r>
              <a:rPr lang="ru-RU" dirty="0" smtClean="0"/>
              <a:t>модели для прогнозирования </a:t>
            </a:r>
            <a:r>
              <a:rPr lang="ru-RU" dirty="0"/>
              <a:t>была проведена выборка из 20 банков и результаты их деятельности.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7503" y="2718834"/>
            <a:ext cx="1330626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3768156"/>
              </p:ext>
            </p:extLst>
          </p:nvPr>
        </p:nvGraphicFramePr>
        <p:xfrm>
          <a:off x="0" y="2718835"/>
          <a:ext cx="9144000" cy="41720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r:id="rId3" imgW="8943975" imgH="4229100" progId="STATISTICA.Spreadsheet">
                  <p:embed/>
                </p:oleObj>
              </mc:Choice>
              <mc:Fallback>
                <p:oleObj r:id="rId3" imgW="8943975" imgH="4229100" progId="STATISTICA.Spreadsheet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718835"/>
                        <a:ext cx="9144000" cy="417206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444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7" y="332656"/>
            <a:ext cx="6065019" cy="18002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 err="1"/>
              <a:t>Исследовав</a:t>
            </a:r>
            <a:r>
              <a:rPr lang="uk-UA" dirty="0"/>
              <a:t> все </a:t>
            </a:r>
            <a:r>
              <a:rPr lang="uk-UA" dirty="0" err="1"/>
              <a:t>операции</a:t>
            </a:r>
            <a:r>
              <a:rPr lang="uk-UA" dirty="0"/>
              <a:t>, </a:t>
            </a:r>
            <a:r>
              <a:rPr lang="uk-UA" dirty="0" err="1" smtClean="0"/>
              <a:t>была</a:t>
            </a:r>
            <a:r>
              <a:rPr lang="uk-UA" dirty="0" smtClean="0"/>
              <a:t> </a:t>
            </a:r>
            <a:r>
              <a:rPr lang="ru-RU" dirty="0" smtClean="0"/>
              <a:t>приведена </a:t>
            </a:r>
            <a:r>
              <a:rPr lang="ru-RU" dirty="0" err="1"/>
              <a:t>регрессионая</a:t>
            </a:r>
            <a:r>
              <a:rPr lang="ru-RU" dirty="0"/>
              <a:t> модель, построенная методом пошагового включения после исключения статистически </a:t>
            </a:r>
            <a:r>
              <a:rPr lang="ru-RU" dirty="0" smtClean="0"/>
              <a:t>незначимых параметров</a:t>
            </a:r>
            <a:r>
              <a:rPr lang="ru-RU" dirty="0" smtClean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5" name="Рисунок 4"/>
          <p:cNvPicPr/>
          <p:nvPr/>
        </p:nvPicPr>
        <p:blipFill rotWithShape="1">
          <a:blip r:embed="rId2"/>
          <a:srcRect l="9201" t="14985" r="48438" b="66121"/>
          <a:stretch/>
        </p:blipFill>
        <p:spPr bwMode="auto">
          <a:xfrm>
            <a:off x="3635896" y="3789040"/>
            <a:ext cx="5255403" cy="19569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155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04664"/>
            <a:ext cx="4608512" cy="1512168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В конце был представлен </a:t>
            </a:r>
            <a:r>
              <a:rPr lang="ru-RU" dirty="0"/>
              <a:t>график прогноза рейтинга </a:t>
            </a:r>
            <a:r>
              <a:rPr lang="ru-RU" dirty="0" err="1"/>
              <a:t>ПриватБанка</a:t>
            </a:r>
            <a:r>
              <a:rPr lang="ru-RU" dirty="0"/>
              <a:t> и </a:t>
            </a:r>
            <a:r>
              <a:rPr lang="ru-RU" dirty="0" err="1"/>
              <a:t>Укрсоцбанка</a:t>
            </a:r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771800" y="2276872"/>
            <a:ext cx="6228184" cy="1800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>
            <a:normAutofit fontScale="85000" lnSpcReduction="2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По данному графику сравнения прогнозного рейтинга КБ можно сделать вывод, что </a:t>
            </a:r>
            <a:r>
              <a:rPr lang="ru-RU" dirty="0" err="1"/>
              <a:t>Укрсоцбанк</a:t>
            </a:r>
            <a:r>
              <a:rPr lang="ru-RU" dirty="0"/>
              <a:t> существенно проигрывает </a:t>
            </a:r>
            <a:r>
              <a:rPr lang="ru-RU" dirty="0" err="1"/>
              <a:t>ПриватБанку</a:t>
            </a:r>
            <a:r>
              <a:rPr lang="ru-RU" dirty="0"/>
              <a:t>, так как данный банк наращивает балансовый капитал и прибыльность активов очень медленно.</a:t>
            </a:r>
            <a:endParaRPr lang="ru-RU" dirty="0">
              <a:effectLst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175550510"/>
              </p:ext>
            </p:extLst>
          </p:nvPr>
        </p:nvGraphicFramePr>
        <p:xfrm>
          <a:off x="0" y="4277494"/>
          <a:ext cx="4248472" cy="2580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8904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268760"/>
            <a:ext cx="7632848" cy="4248472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Исходя из этого можно сделать вывод, что рейтинг </a:t>
            </a:r>
            <a:r>
              <a:rPr lang="ru-RU" dirty="0" err="1"/>
              <a:t>ПриватБанка</a:t>
            </a:r>
            <a:r>
              <a:rPr lang="ru-RU" dirty="0"/>
              <a:t> склонен к тенденции роста, а </a:t>
            </a:r>
            <a:r>
              <a:rPr lang="ru-RU" dirty="0" err="1"/>
              <a:t>Укрсоцбанка</a:t>
            </a:r>
            <a:r>
              <a:rPr lang="ru-RU" dirty="0"/>
              <a:t> – небольшое увеличение рейтинга. Таким образом можно утверждать, что </a:t>
            </a:r>
            <a:r>
              <a:rPr lang="ru-RU" dirty="0" err="1"/>
              <a:t>ПриватБанк</a:t>
            </a:r>
            <a:r>
              <a:rPr lang="ru-RU" dirty="0"/>
              <a:t> уверенно закрепится в лидирующих позициях рейтинга коммерческих банков Украины.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233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1555845"/>
            <a:ext cx="8229600" cy="3601347"/>
          </a:xfrm>
          <a:prstGeom prst="irregularSeal1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Спасибо за внимание!</a:t>
            </a:r>
            <a:endParaRPr lang="ru-RU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06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2867</TotalTime>
  <Words>207</Words>
  <Application>Microsoft Office PowerPoint</Application>
  <PresentationFormat>Экран (4:3)</PresentationFormat>
  <Paragraphs>15</Paragraphs>
  <Slides>8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Calibri</vt:lpstr>
      <vt:lpstr>Constantia</vt:lpstr>
      <vt:lpstr>Wingdings 2</vt:lpstr>
      <vt:lpstr>Поток</vt:lpstr>
      <vt:lpstr>STATISTICA.Spreadsheet</vt:lpstr>
      <vt:lpstr>ЭКОНОМЕТРИЧЕСКОЕ МОДЕЛИРОВАНИЕ РЕЙТИНГА КОММЕРЧЕСКИХ БАНКОВ УКРАИНЫ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*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ПОСТРОЕНИЕ МОДЕЛИ ОЦЕНКИ ДОХОДНОСТИ БАНКОВ В УКРАИНЕ</dc:title>
  <dc:creator>Пользователь Windows</dc:creator>
  <cp:lastModifiedBy>Валерия Савченко</cp:lastModifiedBy>
  <cp:revision>9</cp:revision>
  <dcterms:created xsi:type="dcterms:W3CDTF">2014-12-19T22:10:27Z</dcterms:created>
  <dcterms:modified xsi:type="dcterms:W3CDTF">2015-02-26T19:13:56Z</dcterms:modified>
</cp:coreProperties>
</file>