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sldIdLst>
    <p:sldId id="256" r:id="rId2"/>
    <p:sldId id="257" r:id="rId3"/>
    <p:sldId id="263" r:id="rId4"/>
    <p:sldId id="262" r:id="rId5"/>
    <p:sldId id="261" r:id="rId6"/>
    <p:sldId id="260" r:id="rId7"/>
    <p:sldId id="259" r:id="rId8"/>
    <p:sldId id="258" r:id="rId9"/>
    <p:sldId id="264" r:id="rId10"/>
    <p:sldId id="265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29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Прямоугольник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Прямоугольник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Прямоугольник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Прямоугольник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Скругленный прямоугольник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Скругленный прямоугольник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Прямоугольник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25.02.2015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25.02.2015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6" name="Дата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25.02.2015</a:t>
            </a:fld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25.02.2015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25.02.2015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25.02.2015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25.02.2015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Прямоугольник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Прямоугольник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Прямоугольник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Прямоугольник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Прямоугольник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Скругленный прямоугольник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Скругленный прямоугольник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Прямоугольник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Прямоугольник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Прямоугольник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Прямоугольник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Прямоугольник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Прямоугольник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25.02.2015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67544" y="2204864"/>
            <a:ext cx="8458200" cy="1470025"/>
          </a:xfrm>
        </p:spPr>
        <p:txBody>
          <a:bodyPr>
            <a:normAutofit/>
          </a:bodyPr>
          <a:lstStyle/>
          <a:p>
            <a:r>
              <a:rPr lang="ru-RU" dirty="0" smtClean="0"/>
              <a:t>Модели оценки экономической безопасности предприятия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968846"/>
          </a:xfrm>
        </p:spPr>
        <p:txBody>
          <a:bodyPr>
            <a:noAutofit/>
          </a:bodyPr>
          <a:lstStyle/>
          <a:p>
            <a:pPr algn="r"/>
            <a:r>
              <a:rPr lang="ru-RU" dirty="0" err="1" smtClean="0"/>
              <a:t>Яцура</a:t>
            </a:r>
            <a:r>
              <a:rPr lang="ru-RU" dirty="0" smtClean="0"/>
              <a:t> Алексей</a:t>
            </a:r>
          </a:p>
          <a:p>
            <a:pPr algn="r"/>
            <a:r>
              <a:rPr lang="ru-RU" dirty="0" smtClean="0"/>
              <a:t>ф</a:t>
            </a:r>
            <a:r>
              <a:rPr lang="ru-RU" dirty="0" smtClean="0"/>
              <a:t>акультет ЭИ</a:t>
            </a:r>
          </a:p>
          <a:p>
            <a:pPr algn="r"/>
            <a:r>
              <a:rPr lang="ru-RU" dirty="0" smtClean="0"/>
              <a:t>г</a:t>
            </a:r>
            <a:r>
              <a:rPr lang="ru-RU" dirty="0" smtClean="0"/>
              <a:t>руппа 6.04.04.12.01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2520280"/>
          </a:xfrm>
        </p:spPr>
        <p:txBody>
          <a:bodyPr>
            <a:normAutofit/>
          </a:bodyPr>
          <a:lstStyle/>
          <a:p>
            <a:pPr indent="180000" algn="just">
              <a:buNone/>
            </a:pPr>
            <a:r>
              <a:rPr lang="ru-RU" sz="2400" dirty="0" smtClean="0"/>
              <a:t>В современных условиях рыночной экономики для предпринимателей первоочередными задачами являются снизить уровень издержек до минимального, а также сделать свое предприятие конкурентоспособным в экономическом пространстве.</a:t>
            </a:r>
            <a:endParaRPr lang="ru-RU" sz="2400" dirty="0"/>
          </a:p>
        </p:txBody>
      </p:sp>
      <p:pic>
        <p:nvPicPr>
          <p:cNvPr id="31746" name="Picture 2" descr="http://promoney4you.com/wp-content/uploads/2012/12/finance-13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27784" y="3185592"/>
            <a:ext cx="3672408" cy="341176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1268760"/>
            <a:ext cx="4320480" cy="4896544"/>
          </a:xfrm>
        </p:spPr>
        <p:txBody>
          <a:bodyPr>
            <a:noAutofit/>
          </a:bodyPr>
          <a:lstStyle/>
          <a:p>
            <a:pPr indent="180000">
              <a:buNone/>
            </a:pPr>
            <a:r>
              <a:rPr lang="ru-RU" dirty="0" smtClean="0"/>
              <a:t>Отсюда возникает потребность в  максимальной </a:t>
            </a:r>
            <a:r>
              <a:rPr lang="ru-RU" b="1" dirty="0" smtClean="0"/>
              <a:t>экономической безопасности</a:t>
            </a:r>
            <a:r>
              <a:rPr lang="ru-RU" dirty="0" smtClean="0"/>
              <a:t>, которая представляется как комплексная качественно-количественная оценка. </a:t>
            </a:r>
            <a:endParaRPr lang="ru-RU" dirty="0"/>
          </a:p>
        </p:txBody>
      </p:sp>
      <p:pic>
        <p:nvPicPr>
          <p:cNvPr id="1026" name="Picture 2" descr="http://hrliga.com/uploads/pic487_bi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99992" y="2276872"/>
            <a:ext cx="4392488" cy="292832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1844824"/>
            <a:ext cx="8229600" cy="2952328"/>
          </a:xfrm>
        </p:spPr>
        <p:txBody>
          <a:bodyPr>
            <a:normAutofit/>
          </a:bodyPr>
          <a:lstStyle/>
          <a:p>
            <a:pPr indent="180000">
              <a:buNone/>
            </a:pPr>
            <a:r>
              <a:rPr lang="ru-RU" dirty="0" smtClean="0"/>
              <a:t>В самом распространенном виде оценивание уровня экономической безопасности на предприятии производится на основе расчета интегрального </a:t>
            </a:r>
            <a:r>
              <a:rPr lang="ru-RU" dirty="0" smtClean="0"/>
              <a:t>показателя. Впервые </a:t>
            </a:r>
            <a:r>
              <a:rPr lang="ru-RU" dirty="0" smtClean="0"/>
              <a:t>такую модель предложили В.П. Мак-Мак, А.П. Судоплатов и А.В. Лекарев.</a:t>
            </a:r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665816"/>
          </a:xfrm>
        </p:spPr>
        <p:txBody>
          <a:bodyPr>
            <a:noAutofit/>
          </a:bodyPr>
          <a:lstStyle/>
          <a:p>
            <a:pPr indent="180000" algn="just">
              <a:buNone/>
            </a:pPr>
            <a:r>
              <a:rPr lang="ru-RU" sz="2400" dirty="0" smtClean="0"/>
              <a:t>Интегральная аддитивная модель </a:t>
            </a:r>
            <a:r>
              <a:rPr lang="ru-RU" sz="2400" dirty="0" smtClean="0"/>
              <a:t>состоит </a:t>
            </a:r>
            <a:r>
              <a:rPr lang="ru-RU" sz="2400" dirty="0" smtClean="0"/>
              <a:t>в расчете оценки общей устойчивости на основании суммирования оценок устойчивости каждого отдельного компонента. Такими компонентами </a:t>
            </a:r>
            <a:r>
              <a:rPr lang="ru-RU" sz="2400" dirty="0" smtClean="0"/>
              <a:t>являются в большинстве случаев избираются:</a:t>
            </a:r>
          </a:p>
          <a:p>
            <a:pPr indent="180000">
              <a:buFont typeface="Wingdings" pitchFamily="2" charset="2"/>
              <a:buChar char="Ø"/>
            </a:pPr>
            <a:r>
              <a:rPr lang="ru-RU" dirty="0" smtClean="0"/>
              <a:t>ф</a:t>
            </a:r>
            <a:r>
              <a:rPr lang="ru-RU" dirty="0" smtClean="0"/>
              <a:t>инансовый</a:t>
            </a:r>
          </a:p>
          <a:p>
            <a:pPr indent="180000">
              <a:buFont typeface="Wingdings" pitchFamily="2" charset="2"/>
              <a:buChar char="Ø"/>
            </a:pPr>
            <a:r>
              <a:rPr lang="ru-RU" dirty="0" smtClean="0"/>
              <a:t>интеллектуально-кадровый</a:t>
            </a:r>
          </a:p>
          <a:p>
            <a:pPr indent="180000">
              <a:buFont typeface="Wingdings" pitchFamily="2" charset="2"/>
              <a:buChar char="Ø"/>
            </a:pPr>
            <a:r>
              <a:rPr lang="ru-RU" dirty="0" smtClean="0"/>
              <a:t>технико-технологический</a:t>
            </a:r>
          </a:p>
          <a:p>
            <a:pPr indent="180000">
              <a:buFont typeface="Wingdings" pitchFamily="2" charset="2"/>
              <a:buChar char="Ø"/>
            </a:pPr>
            <a:r>
              <a:rPr lang="ru-RU" dirty="0" smtClean="0"/>
              <a:t>политико-правовой</a:t>
            </a:r>
          </a:p>
          <a:p>
            <a:pPr indent="180000">
              <a:buFont typeface="Wingdings" pitchFamily="2" charset="2"/>
              <a:buChar char="Ø"/>
            </a:pPr>
            <a:r>
              <a:rPr lang="ru-RU" dirty="0" smtClean="0"/>
              <a:t>э</a:t>
            </a:r>
            <a:r>
              <a:rPr lang="ru-RU" dirty="0" smtClean="0"/>
              <a:t>кологический</a:t>
            </a:r>
          </a:p>
          <a:p>
            <a:pPr indent="180000">
              <a:buFont typeface="Wingdings" pitchFamily="2" charset="2"/>
              <a:buChar char="Ø"/>
            </a:pPr>
            <a:r>
              <a:rPr lang="ru-RU" dirty="0" smtClean="0"/>
              <a:t>и</a:t>
            </a:r>
            <a:r>
              <a:rPr lang="ru-RU" dirty="0" smtClean="0"/>
              <a:t>нформационный</a:t>
            </a:r>
          </a:p>
          <a:p>
            <a:pPr indent="180000">
              <a:buFont typeface="Wingdings" pitchFamily="2" charset="2"/>
              <a:buChar char="Ø"/>
            </a:pPr>
            <a:r>
              <a:rPr lang="ru-RU" dirty="0" smtClean="0"/>
              <a:t>силовой.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1340768"/>
            <a:ext cx="8229600" cy="4945736"/>
          </a:xfrm>
        </p:spPr>
        <p:txBody>
          <a:bodyPr>
            <a:normAutofit/>
          </a:bodyPr>
          <a:lstStyle/>
          <a:p>
            <a:pPr indent="180000">
              <a:buNone/>
            </a:pPr>
            <a:r>
              <a:rPr lang="ru-RU" dirty="0" smtClean="0"/>
              <a:t>В практике чаще всего используются совокупный аддитивный критерий экономической безопасности и интегральная многоуровневая модель</a:t>
            </a:r>
            <a:r>
              <a:rPr lang="ru-RU" dirty="0" smtClean="0"/>
              <a:t>. Анализ </a:t>
            </a:r>
            <a:r>
              <a:rPr lang="ru-RU" dirty="0" smtClean="0"/>
              <a:t>существующих моделей оценки ЭБП позволяет установить, что целесообразным является использование такой модели, которая давала бы возможность судить о динамике изменения уровня безопасности системы.</a:t>
            </a:r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980728"/>
            <a:ext cx="8229600" cy="5544616"/>
          </a:xfrm>
        </p:spPr>
        <p:txBody>
          <a:bodyPr>
            <a:normAutofit/>
          </a:bodyPr>
          <a:lstStyle/>
          <a:p>
            <a:pPr indent="180000">
              <a:buNone/>
            </a:pPr>
            <a:r>
              <a:rPr lang="ru-RU" sz="2400" dirty="0" smtClean="0"/>
              <a:t>Таким показателем выступает мультипликативный показатель экономической безопасности</a:t>
            </a:r>
            <a:r>
              <a:rPr lang="ru-RU" sz="2400" dirty="0" smtClean="0"/>
              <a:t>:</a:t>
            </a:r>
          </a:p>
          <a:p>
            <a:pPr indent="180000">
              <a:buNone/>
            </a:pPr>
            <a:endParaRPr lang="ru-RU" sz="2400" dirty="0" smtClean="0"/>
          </a:p>
          <a:p>
            <a:pPr indent="180000">
              <a:buNone/>
            </a:pPr>
            <a:endParaRPr lang="ru-RU" sz="2400" dirty="0" smtClean="0"/>
          </a:p>
          <a:p>
            <a:pPr indent="180000">
              <a:buNone/>
            </a:pPr>
            <a:endParaRPr lang="ru-RU" sz="2400" dirty="0" smtClean="0"/>
          </a:p>
          <a:p>
            <a:pPr indent="180000">
              <a:buNone/>
            </a:pPr>
            <a:r>
              <a:rPr lang="ru-RU" sz="2400" dirty="0" smtClean="0"/>
              <a:t>где </a:t>
            </a:r>
            <a:r>
              <a:rPr lang="en-US" sz="2400" dirty="0" err="1" smtClean="0"/>
              <a:t>q</a:t>
            </a:r>
            <a:r>
              <a:rPr lang="en-US" sz="1400" dirty="0" err="1" smtClean="0"/>
              <a:t>i</a:t>
            </a:r>
            <a:r>
              <a:rPr lang="ru-RU" sz="2400" dirty="0" smtClean="0"/>
              <a:t>  </a:t>
            </a:r>
            <a:r>
              <a:rPr lang="ru-RU" sz="2400" dirty="0" smtClean="0"/>
              <a:t>– показатель контроля включения в модель параметров экономической безопасности предприятия (такой показатель принимается равным 1 при наличии показателя, 0 – при его отсутствии</a:t>
            </a:r>
            <a:r>
              <a:rPr lang="ru-RU" sz="2400" dirty="0" smtClean="0"/>
              <a:t>);</a:t>
            </a:r>
            <a:endParaRPr lang="en-US" sz="2400" dirty="0" smtClean="0"/>
          </a:p>
          <a:p>
            <a:pPr indent="180000">
              <a:buNone/>
            </a:pPr>
            <a:r>
              <a:rPr lang="en-US" sz="2400" dirty="0" smtClean="0"/>
              <a:t>m</a:t>
            </a:r>
            <a:r>
              <a:rPr lang="ru-RU" sz="2400" dirty="0" smtClean="0"/>
              <a:t> </a:t>
            </a:r>
            <a:r>
              <a:rPr lang="ru-RU" sz="2400" dirty="0" smtClean="0"/>
              <a:t>– количество нормативных показателей</a:t>
            </a:r>
            <a:r>
              <a:rPr lang="ru-RU" sz="2400" dirty="0" smtClean="0"/>
              <a:t>;</a:t>
            </a:r>
            <a:endParaRPr lang="ru-RU" sz="2400" dirty="0" smtClean="0"/>
          </a:p>
          <a:p>
            <a:pPr indent="180000">
              <a:buNone/>
            </a:pPr>
            <a:r>
              <a:rPr lang="en-US" sz="2400" dirty="0" smtClean="0"/>
              <a:t>I</a:t>
            </a:r>
            <a:r>
              <a:rPr lang="en-US" sz="1200" dirty="0" smtClean="0"/>
              <a:t>jt+1</a:t>
            </a:r>
            <a:r>
              <a:rPr lang="ru-RU" sz="2400" dirty="0" smtClean="0"/>
              <a:t>,</a:t>
            </a:r>
            <a:r>
              <a:rPr lang="en-US" sz="2400" dirty="0" smtClean="0"/>
              <a:t> </a:t>
            </a:r>
            <a:r>
              <a:rPr lang="en-US" sz="2400" dirty="0" err="1" smtClean="0"/>
              <a:t>I</a:t>
            </a:r>
            <a:r>
              <a:rPr lang="en-US" sz="1200" dirty="0" err="1" smtClean="0"/>
              <a:t>jt</a:t>
            </a:r>
            <a:r>
              <a:rPr lang="ru-RU" sz="2400" dirty="0" smtClean="0"/>
              <a:t>  </a:t>
            </a:r>
            <a:r>
              <a:rPr lang="ru-RU" sz="2400" dirty="0" smtClean="0"/>
              <a:t>–  индексы показателей экономической безопасности в динамике соответственно периоду времени </a:t>
            </a:r>
            <a:r>
              <a:rPr lang="en-US" sz="2400" i="1" dirty="0" smtClean="0"/>
              <a:t>t</a:t>
            </a:r>
            <a:r>
              <a:rPr lang="en-US" sz="2400" dirty="0" smtClean="0"/>
              <a:t> </a:t>
            </a:r>
            <a:r>
              <a:rPr lang="ru-RU" sz="2400" dirty="0" smtClean="0"/>
              <a:t>и</a:t>
            </a:r>
            <a:r>
              <a:rPr lang="ru-RU" sz="2400" i="1" dirty="0" smtClean="0"/>
              <a:t> </a:t>
            </a:r>
            <a:r>
              <a:rPr lang="en-US" sz="2400" i="1" dirty="0" smtClean="0"/>
              <a:t>t</a:t>
            </a:r>
            <a:r>
              <a:rPr lang="ru-RU" sz="2400" i="1" dirty="0" smtClean="0"/>
              <a:t>+1</a:t>
            </a:r>
            <a:r>
              <a:rPr lang="ru-RU" sz="2400" dirty="0" smtClean="0"/>
              <a:t>.</a:t>
            </a:r>
          </a:p>
          <a:p>
            <a:pPr indent="180000">
              <a:buNone/>
            </a:pPr>
            <a:endParaRPr lang="ru-RU" dirty="0" smtClean="0"/>
          </a:p>
        </p:txBody>
      </p:sp>
      <p:sp>
        <p:nvSpPr>
          <p:cNvPr id="512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5121" name="Picture 1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203848" y="1916832"/>
            <a:ext cx="2592288" cy="109926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760640"/>
          </a:xfrm>
        </p:spPr>
        <p:txBody>
          <a:bodyPr>
            <a:normAutofit fontScale="92500" lnSpcReduction="10000"/>
          </a:bodyPr>
          <a:lstStyle/>
          <a:p>
            <a:pPr indent="180000">
              <a:buNone/>
            </a:pPr>
            <a:r>
              <a:rPr lang="ru-RU" sz="2400" dirty="0" smtClean="0"/>
              <a:t>Интервал времени </a:t>
            </a:r>
            <a:r>
              <a:rPr lang="ru-RU" sz="2400" dirty="0" smtClean="0"/>
              <a:t>рассчитывается на </a:t>
            </a:r>
            <a:r>
              <a:rPr lang="ru-RU" sz="2400" dirty="0" smtClean="0"/>
              <a:t>основании оценки экономической безопасности по формуле, являющейся модификацией совокупного аддитивного критерия</a:t>
            </a:r>
            <a:r>
              <a:rPr lang="ru-RU" sz="2400" dirty="0" smtClean="0"/>
              <a:t>:</a:t>
            </a:r>
          </a:p>
          <a:p>
            <a:pPr indent="180000">
              <a:buNone/>
            </a:pPr>
            <a:endParaRPr lang="ru-RU" sz="2400" dirty="0" smtClean="0"/>
          </a:p>
          <a:p>
            <a:pPr indent="180000">
              <a:buNone/>
            </a:pPr>
            <a:endParaRPr lang="ru-RU" sz="2400" dirty="0" smtClean="0"/>
          </a:p>
          <a:p>
            <a:pPr indent="180000">
              <a:buNone/>
            </a:pPr>
            <a:endParaRPr lang="en-US" sz="2400" dirty="0" smtClean="0"/>
          </a:p>
          <a:p>
            <a:pPr indent="180000">
              <a:buNone/>
            </a:pPr>
            <a:r>
              <a:rPr lang="ru-RU" sz="2400" dirty="0" smtClean="0"/>
              <a:t>где </a:t>
            </a:r>
            <a:r>
              <a:rPr lang="en-US" sz="2400" dirty="0" err="1" smtClean="0"/>
              <a:t>k</a:t>
            </a:r>
            <a:r>
              <a:rPr lang="en-US" sz="1300" dirty="0" err="1" smtClean="0"/>
              <a:t>i</a:t>
            </a:r>
            <a:r>
              <a:rPr lang="ru-RU" sz="2400" dirty="0" smtClean="0"/>
              <a:t> </a:t>
            </a:r>
            <a:r>
              <a:rPr lang="ru-RU" sz="2400" dirty="0" smtClean="0"/>
              <a:t>– величина отдельного критерия по </a:t>
            </a:r>
            <a:r>
              <a:rPr lang="en-US" sz="2400" i="1" dirty="0" err="1" smtClean="0"/>
              <a:t>i</a:t>
            </a:r>
            <a:r>
              <a:rPr lang="ru-RU" sz="2400" dirty="0" smtClean="0"/>
              <a:t>-</a:t>
            </a:r>
            <a:r>
              <a:rPr lang="ru-RU" sz="2400" dirty="0" err="1" smtClean="0"/>
              <a:t>й</a:t>
            </a:r>
            <a:r>
              <a:rPr lang="ru-RU" sz="2400" dirty="0" smtClean="0"/>
              <a:t> функциональной составляющей;</a:t>
            </a:r>
          </a:p>
          <a:p>
            <a:pPr indent="180000">
              <a:buNone/>
            </a:pPr>
            <a:r>
              <a:rPr lang="en-US" sz="2400" i="1" dirty="0" smtClean="0"/>
              <a:t>n </a:t>
            </a:r>
            <a:r>
              <a:rPr lang="ru-RU" sz="2400" dirty="0" smtClean="0"/>
              <a:t>– число функциональных составляющих экономической безопасности предприятия;</a:t>
            </a:r>
          </a:p>
          <a:p>
            <a:pPr indent="180000">
              <a:buNone/>
            </a:pPr>
            <a:r>
              <a:rPr lang="en-US" sz="2400" i="1" dirty="0" err="1" smtClean="0"/>
              <a:t>d</a:t>
            </a:r>
            <a:r>
              <a:rPr lang="en-US" sz="1300" i="1" dirty="0" err="1" smtClean="0"/>
              <a:t>i</a:t>
            </a:r>
            <a:r>
              <a:rPr lang="ru-RU" sz="2400" i="1" dirty="0" smtClean="0"/>
              <a:t> </a:t>
            </a:r>
            <a:r>
              <a:rPr lang="ru-RU" sz="2400" dirty="0" smtClean="0"/>
              <a:t>– удельный вес значимости </a:t>
            </a:r>
            <a:r>
              <a:rPr lang="en-US" sz="2400" i="1" dirty="0" err="1" smtClean="0"/>
              <a:t>i</a:t>
            </a:r>
            <a:r>
              <a:rPr lang="ru-RU" sz="2400" dirty="0" smtClean="0"/>
              <a:t>-</a:t>
            </a:r>
            <a:r>
              <a:rPr lang="ru-RU" sz="2400" dirty="0" err="1" smtClean="0"/>
              <a:t>й</a:t>
            </a:r>
            <a:r>
              <a:rPr lang="ru-RU" sz="2400" dirty="0" smtClean="0"/>
              <a:t> функциональной составляющей, рассчитываемый экспертным методом на основании изучения опыта множества предприятий;</a:t>
            </a:r>
          </a:p>
          <a:p>
            <a:pPr indent="180000">
              <a:buNone/>
            </a:pPr>
            <a:r>
              <a:rPr lang="en-US" sz="2400" dirty="0" err="1" smtClean="0"/>
              <a:t>g</a:t>
            </a:r>
            <a:r>
              <a:rPr lang="en-US" sz="1300" dirty="0" err="1" smtClean="0"/>
              <a:t>i</a:t>
            </a:r>
            <a:r>
              <a:rPr lang="en-US" sz="2400" dirty="0" smtClean="0"/>
              <a:t> </a:t>
            </a:r>
            <a:r>
              <a:rPr lang="ru-RU" sz="2400" dirty="0" smtClean="0"/>
              <a:t>- </a:t>
            </a:r>
            <a:r>
              <a:rPr lang="ru-RU" sz="2400" dirty="0" smtClean="0"/>
              <a:t>нормированная оценка величины угроз, имеющихся для данного субъекта;</a:t>
            </a:r>
          </a:p>
          <a:p>
            <a:pPr indent="180000">
              <a:buNone/>
            </a:pPr>
            <a:r>
              <a:rPr lang="en-US" sz="2400" dirty="0" err="1" smtClean="0"/>
              <a:t>r</a:t>
            </a:r>
            <a:r>
              <a:rPr lang="en-US" sz="1300" dirty="0" err="1" smtClean="0"/>
              <a:t>i</a:t>
            </a:r>
            <a:r>
              <a:rPr lang="en-US" sz="2400" dirty="0" smtClean="0"/>
              <a:t> </a:t>
            </a:r>
            <a:r>
              <a:rPr lang="ru-RU" sz="2400" dirty="0" smtClean="0"/>
              <a:t>- </a:t>
            </a:r>
            <a:r>
              <a:rPr lang="ru-RU" sz="2400" dirty="0" smtClean="0"/>
              <a:t>оценка экономических рисков.</a:t>
            </a:r>
            <a:endParaRPr lang="ru-RU" sz="2400" dirty="0"/>
          </a:p>
        </p:txBody>
      </p:sp>
      <p:sp>
        <p:nvSpPr>
          <p:cNvPr id="614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6145" name="Picture 1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275856" y="1916832"/>
            <a:ext cx="2496278" cy="936104"/>
          </a:xfrm>
          <a:prstGeom prst="rect">
            <a:avLst/>
          </a:prstGeom>
          <a:noFill/>
        </p:spPr>
      </p:pic>
      <p:sp>
        <p:nvSpPr>
          <p:cNvPr id="6147" name="Rectangle 3"/>
          <p:cNvSpPr>
            <a:spLocks noChangeArrowheads="1"/>
          </p:cNvSpPr>
          <p:nvPr/>
        </p:nvSpPr>
        <p:spPr bwMode="auto">
          <a:xfrm>
            <a:off x="0" y="9429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23928" y="836712"/>
            <a:ext cx="4968552" cy="5832648"/>
          </a:xfrm>
        </p:spPr>
        <p:txBody>
          <a:bodyPr>
            <a:normAutofit lnSpcReduction="10000"/>
          </a:bodyPr>
          <a:lstStyle/>
          <a:p>
            <a:pPr indent="180000">
              <a:buNone/>
            </a:pPr>
            <a:r>
              <a:rPr lang="ru-RU" sz="2400" dirty="0" smtClean="0"/>
              <a:t>О</a:t>
            </a:r>
            <a:r>
              <a:rPr lang="ru-RU" sz="2400" dirty="0" smtClean="0"/>
              <a:t>ценка </a:t>
            </a:r>
            <a:r>
              <a:rPr lang="ru-RU" sz="2400" dirty="0" smtClean="0"/>
              <a:t>уровня экономической безопасности является лишь первым шагом в усовершенствовании безопасности и устойчивости системы предприятия</a:t>
            </a:r>
            <a:r>
              <a:rPr lang="ru-RU" sz="2400" dirty="0" smtClean="0"/>
              <a:t>.</a:t>
            </a:r>
          </a:p>
          <a:p>
            <a:pPr indent="180000">
              <a:buNone/>
            </a:pPr>
            <a:r>
              <a:rPr lang="ru-RU" sz="2400" dirty="0" smtClean="0"/>
              <a:t>Дальнейшее управление безопасностью зависит от способностей и ресурсов предпринимателя при комплексном использовании всего арсенала средств защиты во всех структурных элементах производственной системы и на всех этапах его деятельности.</a:t>
            </a:r>
            <a:endParaRPr lang="ru-RU" sz="2400" dirty="0"/>
          </a:p>
        </p:txBody>
      </p:sp>
      <p:sp>
        <p:nvSpPr>
          <p:cNvPr id="614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6147" name="Rectangle 3"/>
          <p:cNvSpPr>
            <a:spLocks noChangeArrowheads="1"/>
          </p:cNvSpPr>
          <p:nvPr/>
        </p:nvSpPr>
        <p:spPr bwMode="auto">
          <a:xfrm>
            <a:off x="0" y="9429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35842" name="Picture 2" descr="http://konspekts.ru/wp-content/uploads/2011/04/yprav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132856"/>
            <a:ext cx="3924300" cy="29432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708920"/>
            <a:ext cx="8229600" cy="1440160"/>
          </a:xfrm>
        </p:spPr>
        <p:txBody>
          <a:bodyPr>
            <a:normAutofit/>
          </a:bodyPr>
          <a:lstStyle/>
          <a:p>
            <a:pPr indent="180000">
              <a:buNone/>
            </a:pPr>
            <a:r>
              <a:rPr lang="ru-RU" sz="5400" dirty="0" smtClean="0">
                <a:solidFill>
                  <a:schemeClr val="accent1">
                    <a:lumMod val="75000"/>
                  </a:schemeClr>
                </a:solidFill>
              </a:rPr>
              <a:t>Спасибо за внимание!</a:t>
            </a:r>
            <a:endParaRPr lang="ru-RU" sz="54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14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6147" name="Rectangle 3"/>
          <p:cNvSpPr>
            <a:spLocks noChangeArrowheads="1"/>
          </p:cNvSpPr>
          <p:nvPr/>
        </p:nvSpPr>
        <p:spPr bwMode="auto">
          <a:xfrm>
            <a:off x="0" y="9429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Городская">
  <a:themeElements>
    <a:clrScheme name="Городская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Городская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Город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65</TotalTime>
  <Words>346</Words>
  <Application>Microsoft Office PowerPoint</Application>
  <PresentationFormat>Экран (4:3)</PresentationFormat>
  <Paragraphs>35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Городская</vt:lpstr>
      <vt:lpstr>Модели оценки экономической безопасности предприятия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Модели оценки экономической безопасности предприятия</dc:title>
  <dc:creator>Алексей</dc:creator>
  <cp:lastModifiedBy>Алексей</cp:lastModifiedBy>
  <cp:revision>21</cp:revision>
  <dcterms:created xsi:type="dcterms:W3CDTF">2015-02-25T19:51:22Z</dcterms:created>
  <dcterms:modified xsi:type="dcterms:W3CDTF">2015-02-25T21:07:58Z</dcterms:modified>
</cp:coreProperties>
</file>